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559" r:id="rId4"/>
    <p:sldId id="355" r:id="rId5"/>
    <p:sldId id="502" r:id="rId6"/>
    <p:sldId id="500" r:id="rId7"/>
    <p:sldId id="526" r:id="rId8"/>
    <p:sldId id="527" r:id="rId9"/>
    <p:sldId id="511" r:id="rId10"/>
    <p:sldId id="517" r:id="rId11"/>
    <p:sldId id="544" r:id="rId12"/>
    <p:sldId id="565" r:id="rId13"/>
    <p:sldId id="259" r:id="rId14"/>
    <p:sldId id="261" r:id="rId15"/>
    <p:sldId id="556" r:id="rId16"/>
    <p:sldId id="291" r:id="rId17"/>
    <p:sldId id="433" r:id="rId18"/>
    <p:sldId id="520" r:id="rId19"/>
    <p:sldId id="441" r:id="rId20"/>
    <p:sldId id="557" r:id="rId21"/>
    <p:sldId id="266" r:id="rId22"/>
    <p:sldId id="483" r:id="rId23"/>
    <p:sldId id="434" r:id="rId24"/>
    <p:sldId id="439" r:id="rId25"/>
    <p:sldId id="507" r:id="rId26"/>
    <p:sldId id="449" r:id="rId27"/>
    <p:sldId id="488" r:id="rId28"/>
    <p:sldId id="558" r:id="rId29"/>
    <p:sldId id="529" r:id="rId30"/>
    <p:sldId id="566" r:id="rId31"/>
    <p:sldId id="534" r:id="rId32"/>
    <p:sldId id="537" r:id="rId33"/>
    <p:sldId id="567" r:id="rId34"/>
    <p:sldId id="519" r:id="rId35"/>
    <p:sldId id="516" r:id="rId36"/>
    <p:sldId id="521" r:id="rId37"/>
    <p:sldId id="522" r:id="rId38"/>
    <p:sldId id="523" r:id="rId39"/>
    <p:sldId id="568" r:id="rId40"/>
    <p:sldId id="501" r:id="rId41"/>
    <p:sldId id="531" r:id="rId42"/>
    <p:sldId id="532" r:id="rId43"/>
    <p:sldId id="533" r:id="rId44"/>
    <p:sldId id="569" r:id="rId45"/>
    <p:sldId id="473" r:id="rId46"/>
    <p:sldId id="564" r:id="rId47"/>
    <p:sldId id="535" r:id="rId48"/>
    <p:sldId id="538" r:id="rId49"/>
    <p:sldId id="524" r:id="rId50"/>
    <p:sldId id="49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46"/>
    <p:restoredTop sz="96301"/>
  </p:normalViewPr>
  <p:slideViewPr>
    <p:cSldViewPr snapToGrid="0">
      <p:cViewPr varScale="1">
        <p:scale>
          <a:sx n="127" d="100"/>
          <a:sy n="127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726CB-998E-1847-ACCD-8F2767346D1D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0F7B9-E484-8C46-90D7-5E686FEAD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ee1b4a127e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ee1b4a127e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6557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Linda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83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14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34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us to get the most out of the ECHO experience we’ll be following these tenants of ECHO: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do our absolutely utmost to start and end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Please keep your cameras on so we can all be engaged with one another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Please stay on mute unless you are speaking to minimize nose distractions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Please know that is a safe space and one of the ways we make that happen is through using respectful and appropriate language and encouraging each other’s thoughts – your participation is crucial! Along those lines we need to avoid criticizing each other’s ideas, even if they are incorrect as well as talking over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remember that we must not disclose protected health information and everything said during the ECHO is confidential, </a:t>
            </a:r>
            <a:r>
              <a:rPr lang="en-US" dirty="0" err="1"/>
              <a:t>inluding</a:t>
            </a:r>
            <a:r>
              <a:rPr lang="en-US" dirty="0"/>
              <a:t> the patient cases and what we all contribute to these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CA8E-E054-4945-93F6-8F3E2A7D5A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47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each session we will begin with introductions of everyone on the ECHO followed by any announcements from the hub team and you all. We’ll then move to a brief didactic presentation with Q &amp; A. The majority of our time – about an hour and 20 minutes - will be spent discussing 2 cases per session.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each case the participant will spend about 7 minutes presenting the case details and then we will spend 25 minutes discussing it. Finally, we will wrap it up by having a hub team member summarize the case and the recommendations made.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end the session with closing announcements such as details on next moth’s session, how to get CE credit and having you evaluate the session.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CA8E-E054-4945-93F6-8F3E2A7D5A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87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we need from you?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need to attend a minimum of 10 of the 12 sessions each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need to participate during the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have 5 hours of self directed learning to complete that you will need to attest to its completion each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you’ll present 8 de-identified cases over the 2-year period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CA8E-E054-4945-93F6-8F3E2A7D5A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You’ll submit your cases via a Qualtrics case submission form. You can find the link in Canvas and it is listed here as well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You’ll find the list of assigned cases in Canvas that you signed up for last week.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We still have a number of case slots that need to be filled so please so to Canvas to sign up for those slots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If you are unable to attend, please ask a colleague to swap your presentation dates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Cases are due in Qualtrics for the next ECHO session, one week after the current ECHO session, in other words, 3 weeks prior to the date you are presenting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CA8E-E054-4945-93F6-8F3E2A7D5A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77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CA8E-E054-4945-93F6-8F3E2A7D5A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5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Cyndi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8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2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5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11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94DD9-A663-4D16-9BCA-3906C4473F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31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3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43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D947C-4DFC-4513-82FE-0310479CB8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1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CA56D-4C82-7980-9D48-EDE282ADC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9DEA2-272A-A119-8F04-9904D2DD7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3FD28-1E61-E5A8-613E-D5F1B7C1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537E8-D4D0-D990-6CB8-F669DAA2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D199-DC2E-A69B-F1AE-CAC26AD4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9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F3AF-7500-F1FF-61F8-98A96BF9C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97C5B-9BDD-F97B-2411-8F6BDEDB4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AF9D5-CAD9-C945-A23D-6244CA75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57C9-E81B-A826-A336-2FBD2311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1B62C-9492-F07E-23BE-89F5974D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D6E8B4-03B2-D432-49EE-28E272682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02B60-1452-AE51-F552-0F56F14AE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D6C2-F4D4-A4B4-A549-5C474FBA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F2477-EBDB-45FE-3C5E-C75303A5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CA906-17AE-060D-9BB7-6038FEC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44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A3CA7995-5E46-A148-9C6E-C675693F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353" y="1720851"/>
            <a:ext cx="5486399" cy="1725476"/>
          </a:xfrm>
          <a:noFill/>
        </p:spPr>
        <p:txBody>
          <a:bodyPr lIns="0" tIns="0" rIns="91440" bIns="91440" anchor="b" anchorCtr="0"/>
          <a:lstStyle>
            <a:lvl1pPr>
              <a:lnSpc>
                <a:spcPct val="900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91E430B-7638-C74A-9319-339471985D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5353" y="3446327"/>
            <a:ext cx="5484685" cy="1514026"/>
          </a:xfrm>
        </p:spPr>
        <p:txBody>
          <a:bodyPr lIns="0" tIns="0" rIns="91440"/>
          <a:lstStyle>
            <a:lvl1pPr>
              <a:lnSpc>
                <a:spcPct val="100000"/>
              </a:lnSpc>
              <a:spcAft>
                <a:spcPts val="0"/>
              </a:spcAft>
              <a:defRPr sz="2000" b="1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2000" b="1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2000" b="1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20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20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20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17F23AF-9BDB-764B-9021-F75A3947EE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5353" y="4960353"/>
            <a:ext cx="3846511" cy="1383297"/>
          </a:xfrm>
        </p:spPr>
        <p:txBody>
          <a:bodyPr lIns="0" tIns="0" anchor="b" anchorCtr="0"/>
          <a:lstStyle>
            <a:lvl1pPr>
              <a:buFontTx/>
              <a:buNone/>
              <a:defRPr sz="1400" b="1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1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  <a:p>
            <a:pPr lvl="2"/>
            <a:r>
              <a:rPr lang="en-US" dirty="0"/>
              <a:t>Audience</a:t>
            </a:r>
          </a:p>
          <a:p>
            <a:pPr lvl="2"/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C555A3-D257-B745-A813-EA53464B3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6796" y="2293111"/>
            <a:ext cx="1667846" cy="8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67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963" y="653568"/>
            <a:ext cx="5486399" cy="3759406"/>
          </a:xfrm>
          <a:noFill/>
        </p:spPr>
        <p:txBody>
          <a:bodyPr lIns="1097280" tIns="868680" rIns="1554480" bIns="0" anchor="t" anchorCtr="0"/>
          <a:lstStyle>
            <a:lvl1pPr>
              <a:lnSpc>
                <a:spcPts val="33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D108A-413D-7545-80AC-CFE850D4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03CD65-BD31-C14D-BEC2-800FAAF4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92B3B3-0DD5-CD46-BE2E-4A2BD31E0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3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1DF0-5259-B140-98C8-5A22FFC95A09}"/>
              </a:ext>
            </a:extLst>
          </p:cNvPr>
          <p:cNvSpPr txBox="1"/>
          <p:nvPr userDrawn="1"/>
        </p:nvSpPr>
        <p:spPr>
          <a:xfrm>
            <a:off x="6972300" y="2486025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D989026-D407-2E48-BC47-EA2C3ADEC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4" y="412749"/>
            <a:ext cx="11268074" cy="101441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Agenda page headline here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E7CF021-F4B6-BF4D-AD8E-E02B8EDE1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687513"/>
            <a:ext cx="11268075" cy="4370387"/>
          </a:xfrm>
        </p:spPr>
        <p:txBody>
          <a:bodyPr/>
          <a:lstStyle>
            <a:lvl1pPr>
              <a:spcAft>
                <a:spcPts val="800"/>
              </a:spcAft>
              <a:defRPr sz="2200" b="1">
                <a:solidFill>
                  <a:schemeClr val="accent3"/>
                </a:solidFill>
              </a:defRPr>
            </a:lvl1pPr>
            <a:lvl2pPr marL="228600" indent="-228600">
              <a:spcAft>
                <a:spcPts val="800"/>
              </a:spcAft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2pPr>
            <a:lvl3pPr marL="457200" indent="-228600">
              <a:spcAft>
                <a:spcPts val="800"/>
              </a:spcAft>
              <a:buFont typeface="System Font Regular"/>
              <a:buChar char="–"/>
              <a:defRPr/>
            </a:lvl3pPr>
            <a:lvl4pPr marL="228600" indent="-228600">
              <a:spcAft>
                <a:spcPts val="800"/>
              </a:spcAft>
              <a:buFont typeface="Arial" panose="020B0604020202020204" pitchFamily="34" charset="0"/>
              <a:buChar char="•"/>
              <a:defRPr/>
            </a:lvl4pPr>
            <a:lvl5pPr marL="457200" indent="-228600">
              <a:spcAft>
                <a:spcPts val="800"/>
              </a:spcAft>
              <a:buFont typeface="System Font Regular"/>
              <a:buChar char="–"/>
              <a:defRPr sz="1600"/>
            </a:lvl5pPr>
            <a:lvl6pPr>
              <a:spcAft>
                <a:spcPts val="800"/>
              </a:spcAft>
              <a:defRPr/>
            </a:lvl6pPr>
            <a:lvl7pPr>
              <a:spcAft>
                <a:spcPts val="800"/>
              </a:spcAft>
              <a:defRPr/>
            </a:lvl7pPr>
            <a:lvl8pPr>
              <a:spcAft>
                <a:spcPts val="800"/>
              </a:spcAft>
              <a:defRPr/>
            </a:lvl8pPr>
            <a:lvl9pPr>
              <a:spcAft>
                <a:spcPts val="800"/>
              </a:spcAf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2C2A95-FCAC-8F4A-9175-330EA002C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78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32944-0232-2E42-81E7-BAEE331D86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C3D60-959E-D249-994F-84185C526F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529E557C-5767-4847-B8BF-1A81B3688E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4" y="1687513"/>
            <a:ext cx="11268073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7DBF42-FE64-264C-80DF-7CC1D399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11268074" cy="10144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34DDC-A39E-0940-B8C0-39F551A79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4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D1AE34-3B22-D54F-A337-9FF831C8CD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611" y="1050925"/>
            <a:ext cx="2856982" cy="3495369"/>
          </a:xfrm>
          <a:custGeom>
            <a:avLst/>
            <a:gdLst>
              <a:gd name="connsiteX0" fmla="*/ 0 w 2856982"/>
              <a:gd name="connsiteY0" fmla="*/ 0 h 3495369"/>
              <a:gd name="connsiteX1" fmla="*/ 2856982 w 2856982"/>
              <a:gd name="connsiteY1" fmla="*/ 0 h 3495369"/>
              <a:gd name="connsiteX2" fmla="*/ 2856982 w 2856982"/>
              <a:gd name="connsiteY2" fmla="*/ 3495369 h 3495369"/>
              <a:gd name="connsiteX3" fmla="*/ 733521 w 2856982"/>
              <a:gd name="connsiteY3" fmla="*/ 3495369 h 3495369"/>
              <a:gd name="connsiteX4" fmla="*/ 0 w 2856982"/>
              <a:gd name="connsiteY4" fmla="*/ 1285923 h 3495369"/>
              <a:gd name="connsiteX5" fmla="*/ 0 w 2856982"/>
              <a:gd name="connsiteY5" fmla="*/ 0 h 349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6982" h="3495369">
                <a:moveTo>
                  <a:pt x="0" y="0"/>
                </a:moveTo>
                <a:cubicBezTo>
                  <a:pt x="2856982" y="0"/>
                  <a:pt x="2856982" y="0"/>
                  <a:pt x="2856982" y="0"/>
                </a:cubicBezTo>
                <a:lnTo>
                  <a:pt x="2856982" y="3495369"/>
                </a:lnTo>
                <a:cubicBezTo>
                  <a:pt x="733521" y="3495369"/>
                  <a:pt x="733521" y="3495369"/>
                  <a:pt x="733521" y="3495369"/>
                </a:cubicBezTo>
                <a:cubicBezTo>
                  <a:pt x="276403" y="2876334"/>
                  <a:pt x="0" y="2114351"/>
                  <a:pt x="0" y="1285923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18872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D07E3D-6BE9-A941-A2FF-BF3BDB54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1427163"/>
            <a:ext cx="7421563" cy="2076433"/>
          </a:xfrm>
          <a:noFill/>
        </p:spPr>
        <p:txBody>
          <a:bodyPr lIns="0" tIns="0" rIns="731520" bIns="0" anchor="ctr" anchorCtr="0"/>
          <a:lstStyle>
            <a:lvl1pPr>
              <a:lnSpc>
                <a:spcPct val="100000"/>
              </a:lnSpc>
              <a:defRPr sz="30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4E500B8-F67C-5B49-8D18-41101EF050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38375" y="3503596"/>
            <a:ext cx="2251499" cy="1038667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/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- Click to edit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B94BC1-1169-B24D-B3BB-245FAAB75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17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 out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1DF0-5259-B140-98C8-5A22FFC95A09}"/>
              </a:ext>
            </a:extLst>
          </p:cNvPr>
          <p:cNvSpPr txBox="1"/>
          <p:nvPr userDrawn="1"/>
        </p:nvSpPr>
        <p:spPr>
          <a:xfrm>
            <a:off x="6972300" y="2486025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CD0C29-68A9-F242-BE34-A4988100D2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3" y="4729798"/>
            <a:ext cx="5781675" cy="1185862"/>
          </a:xfrm>
        </p:spPr>
        <p:txBody>
          <a:bodyPr tIns="9144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485B6F4-E6CC-4E4E-A21F-C2CED10B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  <a:noFill/>
        </p:spPr>
        <p:txBody>
          <a:bodyPr lIns="0" tIns="0" rIns="0" bIns="365760" anchor="ctr" anchorCtr="0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71D140-1984-9A43-8AB2-C185C8433C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8687" y="1"/>
            <a:ext cx="3113314" cy="2763520"/>
          </a:xfrm>
          <a:solidFill>
            <a:schemeClr val="bg1">
              <a:lumMod val="75000"/>
            </a:schemeClr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3D4C8EC-E84B-7341-86A0-866278ACD4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3441380"/>
            <a:ext cx="5484685" cy="984738"/>
          </a:xfrm>
        </p:spPr>
        <p:txBody>
          <a:bodyPr lIns="0" tIns="0" rIns="91440"/>
          <a:lstStyle>
            <a:lvl1pPr>
              <a:lnSpc>
                <a:spcPct val="100000"/>
              </a:lnSpc>
              <a:spcAft>
                <a:spcPts val="0"/>
              </a:spcAft>
              <a:defRPr sz="2200" b="1" i="0">
                <a:solidFill>
                  <a:schemeClr val="accent3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2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2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2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200" b="1">
                <a:solidFill>
                  <a:schemeClr val="accent3"/>
                </a:solidFill>
              </a:defRPr>
            </a:lvl5pPr>
            <a:lvl6pPr marL="0" indent="0">
              <a:buFontTx/>
              <a:buNone/>
              <a:defRPr sz="2200" b="1">
                <a:solidFill>
                  <a:schemeClr val="accent3"/>
                </a:solidFill>
              </a:defRPr>
            </a:lvl6pPr>
            <a:lvl7pPr marL="0" indent="0">
              <a:buFontTx/>
              <a:buNone/>
              <a:defRPr sz="2200" b="1">
                <a:solidFill>
                  <a:schemeClr val="accent3"/>
                </a:solidFill>
              </a:defRPr>
            </a:lvl7pPr>
            <a:lvl8pPr marL="0" indent="0">
              <a:buFontTx/>
              <a:buNone/>
              <a:defRPr sz="2200" b="1">
                <a:solidFill>
                  <a:schemeClr val="accent3"/>
                </a:solidFill>
              </a:defRPr>
            </a:lvl8pPr>
            <a:lvl9pPr marL="0" indent="0">
              <a:buFontTx/>
              <a:buNone/>
              <a:defRPr sz="22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1646F88-B2B6-1B4D-B4DA-43FFF6B605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48946" y="3419433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BF8FF4C-1801-1D48-A2DD-74FBD4CB81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946" y="3835071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9F13525-093C-9142-9F68-8BA82F0C3E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48946" y="4268518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12%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A3EFF8C-30C1-D840-9A86-21DC62798E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48946" y="4684156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BCE8F2-6527-564D-A90C-620636A40B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8946" y="5165105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62FD70E6-F0A9-B44E-9DFD-55E0F34C3E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6" y="5580743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6E5107-A15E-634A-994C-54AB5E315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72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 out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D8A05-3CFD-0145-B20E-A39ADC58692B}"/>
              </a:ext>
            </a:extLst>
          </p:cNvPr>
          <p:cNvSpPr txBox="1"/>
          <p:nvPr userDrawn="1"/>
        </p:nvSpPr>
        <p:spPr>
          <a:xfrm>
            <a:off x="6897757" y="993913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51FF9-3593-6341-A38B-6B4BEAC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2CC1-996B-E345-A007-C7C5B0E1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F1DF0-5259-B140-98C8-5A22FFC95A09}"/>
              </a:ext>
            </a:extLst>
          </p:cNvPr>
          <p:cNvSpPr txBox="1"/>
          <p:nvPr userDrawn="1"/>
        </p:nvSpPr>
        <p:spPr>
          <a:xfrm>
            <a:off x="6972300" y="2486025"/>
            <a:ext cx="0" cy="0"/>
          </a:xfrm>
          <a:prstGeom prst="rect">
            <a:avLst/>
          </a:prstGeom>
          <a:noFill/>
        </p:spPr>
        <p:txBody>
          <a:bodyPr wrap="none" lIns="0" tIns="18288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</a:pPr>
            <a:endParaRPr lang="en-US" sz="1600" b="0" i="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485B6F4-E6CC-4E4E-A21F-C2CED10B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  <a:noFill/>
        </p:spPr>
        <p:txBody>
          <a:bodyPr lIns="0" tIns="0" rIns="0" bIns="365760" anchor="ctr" anchorCtr="0"/>
          <a:lstStyle>
            <a:lvl1pPr>
              <a:lnSpc>
                <a:spcPct val="100000"/>
              </a:lnSpc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71D140-1984-9A43-8AB2-C185C8433C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8687" y="1"/>
            <a:ext cx="3113314" cy="2763520"/>
          </a:xfrm>
          <a:solidFill>
            <a:schemeClr val="bg1">
              <a:lumMod val="75000"/>
            </a:schemeClr>
          </a:solidFill>
        </p:spPr>
        <p:txBody>
          <a:bodyPr tIns="7315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E76C706-2CC1-004E-BD32-05CC8F301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3" y="4729798"/>
            <a:ext cx="5781675" cy="1185862"/>
          </a:xfrm>
        </p:spPr>
        <p:txBody>
          <a:bodyPr tIns="9144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EF4A391-49FE-754D-807C-14CED30112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3441380"/>
            <a:ext cx="5484685" cy="984738"/>
          </a:xfrm>
        </p:spPr>
        <p:txBody>
          <a:bodyPr lIns="0" tIns="0" rIns="91440"/>
          <a:lstStyle>
            <a:lvl1pPr>
              <a:lnSpc>
                <a:spcPct val="100000"/>
              </a:lnSpc>
              <a:spcAft>
                <a:spcPts val="0"/>
              </a:spcAft>
              <a:defRPr sz="2200" b="1" i="0">
                <a:solidFill>
                  <a:schemeClr val="accent3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200" b="1">
                <a:solidFill>
                  <a:schemeClr val="accent3"/>
                </a:solidFill>
              </a:defRPr>
            </a:lvl2pPr>
            <a:lvl3pPr marL="0" indent="0">
              <a:buFontTx/>
              <a:buNone/>
              <a:defRPr sz="2200" b="1">
                <a:solidFill>
                  <a:schemeClr val="accent3"/>
                </a:solidFill>
              </a:defRPr>
            </a:lvl3pPr>
            <a:lvl4pPr marL="0" indent="0">
              <a:buFontTx/>
              <a:buNone/>
              <a:defRPr sz="2200" b="1">
                <a:solidFill>
                  <a:schemeClr val="accent3"/>
                </a:solidFill>
              </a:defRPr>
            </a:lvl4pPr>
            <a:lvl5pPr marL="0" indent="0">
              <a:buFontTx/>
              <a:buNone/>
              <a:defRPr sz="2200" b="1">
                <a:solidFill>
                  <a:schemeClr val="accent3"/>
                </a:solidFill>
              </a:defRPr>
            </a:lvl5pPr>
            <a:lvl6pPr marL="0" indent="0">
              <a:buFontTx/>
              <a:buNone/>
              <a:defRPr sz="2200" b="1">
                <a:solidFill>
                  <a:schemeClr val="accent3"/>
                </a:solidFill>
              </a:defRPr>
            </a:lvl6pPr>
            <a:lvl7pPr marL="0" indent="0">
              <a:buFontTx/>
              <a:buNone/>
              <a:defRPr sz="2200" b="1">
                <a:solidFill>
                  <a:schemeClr val="accent3"/>
                </a:solidFill>
              </a:defRPr>
            </a:lvl7pPr>
            <a:lvl8pPr marL="0" indent="0">
              <a:buFontTx/>
              <a:buNone/>
              <a:defRPr sz="2200" b="1">
                <a:solidFill>
                  <a:schemeClr val="accent3"/>
                </a:solidFill>
              </a:defRPr>
            </a:lvl8pPr>
            <a:lvl9pPr marL="0" indent="0">
              <a:buFontTx/>
              <a:buNone/>
              <a:defRPr sz="2200" b="1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BD16161B-1CAE-104C-AF50-FB8EBC09CA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48946" y="3419433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4B784A8-9C7D-0141-A746-C8BA90528A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8946" y="3835071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181CB463-BCB8-AC4A-8437-54247E806D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48946" y="4268518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12%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F7D4178C-81E1-9D4A-936F-2893CF14F5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48946" y="4684156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958E59F-651F-4445-811D-3809594E64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8946" y="5165105"/>
            <a:ext cx="1502228" cy="439387"/>
          </a:xfrm>
        </p:spPr>
        <p:txBody>
          <a:bodyPr tIns="0" anchor="b" anchorCtr="0"/>
          <a:lstStyle>
            <a:lvl1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>
              <a:defRPr sz="3200" b="1" i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1,234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1761FED-CE9C-3541-80ED-13FB00356F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8946" y="5580743"/>
            <a:ext cx="1502228" cy="264820"/>
          </a:xfrm>
        </p:spPr>
        <p:txBody>
          <a:bodyPr tIns="0" anchor="t" anchorCtr="0"/>
          <a:lstStyle>
            <a:lvl1pPr>
              <a:defRPr sz="1200" b="1" i="0" cap="all" baseline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1200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2pPr>
            <a:lvl3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5pPr>
            <a:lvl6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6pPr>
            <a:lvl7pPr marL="0" indent="0">
              <a:buFontTx/>
              <a:buNone/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7pPr>
            <a:lvl8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8pPr>
            <a:lvl9pPr>
              <a:defRPr sz="1200" b="1" i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9pPr>
          </a:lstStyle>
          <a:p>
            <a:pPr lvl="0"/>
            <a:r>
              <a:rPr lang="en-US" dirty="0"/>
              <a:t>LABEL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9C4B0F-6FE0-214D-A9EE-3E1B5F552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32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883525" y="2047739"/>
            <a:ext cx="3846511" cy="1331255"/>
          </a:xfrm>
          <a:noFill/>
        </p:spPr>
        <p:txBody>
          <a:bodyPr lIns="0" tIns="0" rIns="731520" bIns="0" anchor="b" anchorCtr="0"/>
          <a:lstStyle>
            <a:lvl1pPr algn="r">
              <a:lnSpc>
                <a:spcPct val="100000"/>
              </a:lnSpc>
              <a:defRPr sz="48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54C60DD-A22D-F64D-BEE9-9A4F3F211B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662" y="3321415"/>
            <a:ext cx="3563938" cy="593725"/>
          </a:xfrm>
        </p:spPr>
        <p:txBody>
          <a:bodyPr tIns="0" anchor="t" anchorCtr="0"/>
          <a:lstStyle>
            <a:lvl1pPr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2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D6F8A89-F12A-1244-8C9E-529EB81D03A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1964" y="2650123"/>
            <a:ext cx="593725" cy="593725"/>
          </a:xfrm>
          <a:solidFill>
            <a:schemeClr val="bg1">
              <a:lumMod val="75000"/>
            </a:schemeClr>
          </a:solidFill>
        </p:spPr>
        <p:txBody>
          <a:bodyPr tIns="457200"/>
          <a:lstStyle>
            <a:lvl1pPr algn="ctr">
              <a:defRPr sz="800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7A80A41-5C5A-EC4E-B944-E4E6D60966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662" y="3915139"/>
            <a:ext cx="5461002" cy="193029"/>
          </a:xfrm>
        </p:spPr>
        <p:txBody>
          <a:bodyPr tIns="0" rIns="0" numCol="1" anchor="b" anchorCtr="0"/>
          <a:lstStyle>
            <a:lvl1pPr>
              <a:buFontTx/>
              <a:buNone/>
              <a:defRPr sz="12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1"/>
            <a:r>
              <a:rPr lang="en-US"/>
              <a:t>Entity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C39AD0D-7010-8948-B139-75D9E89A8D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661" y="4098242"/>
            <a:ext cx="5473701" cy="702874"/>
          </a:xfrm>
        </p:spPr>
        <p:txBody>
          <a:bodyPr tIns="0" rIns="1005840" numCol="2" anchor="t" anchorCtr="0"/>
          <a:lstStyle>
            <a:lvl1pPr>
              <a:buFontTx/>
              <a:buNone/>
              <a:defRPr sz="1200" b="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200" b="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2"/>
            <a:r>
              <a:rPr lang="en-US"/>
              <a:t>Address Line 1</a:t>
            </a:r>
          </a:p>
          <a:p>
            <a:pPr lvl="2"/>
            <a:r>
              <a:rPr lang="en-US"/>
              <a:t>Address Line 2</a:t>
            </a:r>
          </a:p>
          <a:p>
            <a:pPr lvl="2"/>
            <a:r>
              <a:rPr lang="en-US"/>
              <a:t>City, State Zip</a:t>
            </a:r>
          </a:p>
          <a:p>
            <a:pPr lvl="2"/>
            <a:endParaRPr lang="en-US"/>
          </a:p>
          <a:p>
            <a:pPr lvl="2"/>
            <a:r>
              <a:rPr lang="en-US"/>
              <a:t>123.456.7890</a:t>
            </a:r>
          </a:p>
          <a:p>
            <a:pPr lvl="2"/>
            <a:r>
              <a:rPr lang="en-US" err="1"/>
              <a:t>Emailaddress@email.com</a:t>
            </a:r>
            <a:endParaRPr lang="en-US"/>
          </a:p>
          <a:p>
            <a:pPr lvl="2"/>
            <a:r>
              <a:rPr lang="en-US" err="1"/>
              <a:t>Websiteurl.com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E51C3-1B9F-064C-BA61-C0F66F9E29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55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8DC5-221F-10EA-1A04-BDF80B83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881EA-5F67-FC86-8D4C-233D54CAB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3350A-A530-DDFD-D4FA-26B9C8A5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8184A-8E17-1E08-32DC-7DA09B7A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9C7DA-8DF1-C0D6-8713-DAC1DB02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46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3C0-E9D6-7A48-80C4-9E7F61E2B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673A9-C69E-B647-B6D9-287B1B94C9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39C59D-1ABB-9645-B394-B871367BE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A4233-1B4A-914B-8872-C023BCF57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2" y="6337889"/>
            <a:ext cx="1673964" cy="2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7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1639-0D9F-675C-E853-04163225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F7563-C47D-476B-B8F1-461011C8A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ECC61-906A-53DF-6141-CCE84537D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4380-1A12-F0AD-56B8-F73CB3CE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DEB79-1059-448A-34FE-F972E324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7212-DDEC-778F-0F61-87B45990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7A856-7101-03F7-720E-8D1F635AF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3374E-D0CE-817C-96DD-1066D342A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49366-EAFD-45DF-5AC6-0842EE670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97EE2-F2CA-60D1-E8AC-F5E96AB1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9AFAF-B571-D06F-354C-95EBE202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7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043B9-C9E4-C7CF-B18C-6E5D3BBA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1C07F-A57C-B30B-1B15-0EB0C01DB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C8846-EBC7-9968-84E6-14B1DDEBC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40EB0-AFB1-DBF2-50DF-A4A1BB914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17608-6DC1-30B2-CF63-D1A467C0A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1DB5F-B432-2962-AA93-B3FEA6D8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14711-D4CB-D10A-B78F-ED9E6FCC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244C1-6CD8-7C79-508D-3890A88A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0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49436-0653-D85F-8060-F7F8582D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9A34D-ABDB-72FF-0C37-7FDF520E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5941-ED86-0B0F-A509-23CFB3E7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CAD02-793D-01E6-6519-A3C64A7C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9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58FAE3-36D6-A7EA-9EE3-56E6AE7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C621D-B0B2-0E05-1266-8E9ABA6AF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5DB3F-A281-65E9-1382-A1E28AAB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4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4EBD-1A37-6543-C877-B252084DD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5AE2B-33D0-02B7-AF41-B1D4C6B5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D184A-2D9A-BFD5-CC1C-2831D4695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899F9-56DC-6C88-43B9-E41737CC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B99E5-EDAB-7349-490F-8D2DDA5A2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A547-8408-8363-0E36-9D0F3BA4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9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6377-D2D4-3B7A-0ED2-EDAAD03E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59928-FC9D-40C0-1769-045FC4B13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D1E68-13B8-6082-FDB6-F9CFABC91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47957-93F5-785F-D8DF-E8C42203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3B83F-CEF2-985B-88CA-AE5A78FC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1CDC4-2585-8A5F-D475-3C2C966C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01096-9C46-BBB0-3055-F82E39178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61254-EDEF-70C2-8709-D97FCD7FC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1A25D-A901-0ADC-1633-F33EC37A4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A0AAE3-743E-5F4F-A493-E45C2CBBC308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6DC9-A1C9-0917-680A-E0C0F464F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8D64B-1EED-B702-EC39-13DF05E98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C40B4-E211-9544-87C5-CEFEBC7C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3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70" r:id="rId19"/>
    <p:sldLayoutId id="21474836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DBPMini-FellowECHO-Cas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fx.stanford.edu/local?sid=stanford:laneweb-search-pubmed&amp;id=pmid:36978232" TargetMode="External"/><Relationship Id="rId2" Type="http://schemas.openxmlformats.org/officeDocument/2006/relationships/hyperlink" Target="http://sfx.stanford.edu/local?sid=stanford:laneweb-search-pubmed&amp;id=pmid:32108124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205C-99EB-5875-3C0D-80D0B3035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7545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dirty="0"/>
              <a:t>Mentoring Community Pediatric Clinicians to Manage Developmental and Behavioral Conditions: A Multiformat Curriculum Using Project ECHO® to Deliver Best Practices in the Primary Care Setting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8AEF2-09C7-1695-AD67-1121EBBF0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r>
              <a:rPr lang="en-US" dirty="0"/>
              <a:t>SDBP Teaching Workshop</a:t>
            </a:r>
          </a:p>
          <a:p>
            <a:r>
              <a:rPr lang="en-US" dirty="0"/>
              <a:t>September 19, 2025</a:t>
            </a:r>
          </a:p>
        </p:txBody>
      </p:sp>
    </p:spTree>
    <p:extLst>
      <p:ext uri="{BB962C8B-B14F-4D97-AF65-F5344CB8AC3E}">
        <p14:creationId xmlns:p14="http://schemas.microsoft.com/office/powerpoint/2010/main" val="4198873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B001F-D4EF-4D4F-851F-F3C2649B14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D61D13-C1E4-D646-8E2C-A31601AF1A7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2" y="1427163"/>
            <a:ext cx="11268073" cy="43703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community of practice among learners to support each other during and after the mini-fellowship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 learners using a multi-modal training approach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 didactic knowledge, communication skills, hands-on procedural skills, diagnostic discernment, and clinical management protocols for specific DB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direct support to learners during real patient care in their current clinical practice through direct coaching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Mini-Fellowship, trainees will independently convene DB Clinics in their own pediatric clinic sites using evidence-based approaches to diagnose and manage care of DB conditions within their scope of practice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3B8D26-9814-B446-8015-1C2EBB79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11268074" cy="1014414"/>
          </a:xfrm>
        </p:spPr>
        <p:txBody>
          <a:bodyPr/>
          <a:lstStyle/>
          <a:p>
            <a:r>
              <a:rPr lang="en-US" sz="3600" dirty="0"/>
              <a:t>Stanford DBP Mini-Fellowship Goals</a:t>
            </a:r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106749EF-FCE6-CF7B-D4E8-A5139E2D5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6013706"/>
            <a:ext cx="1607305" cy="85953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064FAF3-E37A-59DA-1BE6-1FFE57473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5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02500"/>
            <a:ext cx="9144000" cy="2406249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Audience: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Care Pediatric Clinicians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Empower PCCs to care for patients with DB concerns in their own clinics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Strategies: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 interactive workshops, asynchronous self-directed learning modules, live virtual “ECHO” sessions, and in-clinic coaching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program from July 1, 2024-June 30, 2026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Hours: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300+ cumulative hours per participant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2260"/>
            <a:ext cx="5203682" cy="16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1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0366B-092E-60FB-92EB-455FD0F6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6" y="412749"/>
            <a:ext cx="11268074" cy="1014414"/>
          </a:xfrm>
        </p:spPr>
        <p:txBody>
          <a:bodyPr/>
          <a:lstStyle/>
          <a:p>
            <a:r>
              <a:rPr lang="en-US" dirty="0"/>
              <a:t>Stanford DBP Mini-Fellowship 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A05A4-9678-975D-BF76-6F871DA7D610}"/>
              </a:ext>
            </a:extLst>
          </p:cNvPr>
          <p:cNvSpPr txBox="1"/>
          <p:nvPr/>
        </p:nvSpPr>
        <p:spPr>
          <a:xfrm>
            <a:off x="645459" y="1269402"/>
            <a:ext cx="110845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Mini-Fellows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PCCs from Federally-Qualified Health Centers whose clinics receive a small stipend to buy out time for their participation. Coaching occurs in their home clinics to support implementation of new clinic patterns.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Bonus Mini-Fellows – PCCs who regularly attend ECHOs and in person workshops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requested hands on in-clinic training and their in-clinic coaching occurs in Stanford DBP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“ECHO-only” attendees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PCCs from as far away as India, Washington State, Chicago, Southern California, and Arizona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 Team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DBP clinicians in our division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Expert Special Guests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DBP Fellows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residents on DBP rotation join intermittently</a:t>
            </a:r>
          </a:p>
        </p:txBody>
      </p:sp>
    </p:spTree>
    <p:extLst>
      <p:ext uri="{BB962C8B-B14F-4D97-AF65-F5344CB8AC3E}">
        <p14:creationId xmlns:p14="http://schemas.microsoft.com/office/powerpoint/2010/main" val="269569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30662" y="2631682"/>
            <a:ext cx="3540347" cy="1649609"/>
            <a:chOff x="0" y="0"/>
            <a:chExt cx="8722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7590" cy="406400"/>
            </a:xfrm>
            <a:custGeom>
              <a:avLst/>
              <a:gdLst/>
              <a:ahLst/>
              <a:cxnLst/>
              <a:rect l="l" t="t" r="r" b="b"/>
              <a:pathLst>
                <a:path w="867590" h="406400">
                  <a:moveTo>
                    <a:pt x="654427" y="0"/>
                  </a:moveTo>
                  <a:lnTo>
                    <a:pt x="14578" y="0"/>
                  </a:lnTo>
                  <a:cubicBezTo>
                    <a:pt x="10712" y="0"/>
                    <a:pt x="7004" y="1536"/>
                    <a:pt x="4270" y="4270"/>
                  </a:cubicBezTo>
                  <a:cubicBezTo>
                    <a:pt x="1536" y="7004"/>
                    <a:pt x="0" y="10712"/>
                    <a:pt x="0" y="14578"/>
                  </a:cubicBezTo>
                  <a:lnTo>
                    <a:pt x="0" y="391822"/>
                  </a:lnTo>
                  <a:cubicBezTo>
                    <a:pt x="0" y="395688"/>
                    <a:pt x="1536" y="399396"/>
                    <a:pt x="4270" y="402130"/>
                  </a:cubicBezTo>
                  <a:cubicBezTo>
                    <a:pt x="7004" y="404864"/>
                    <a:pt x="10712" y="406400"/>
                    <a:pt x="14578" y="406400"/>
                  </a:cubicBezTo>
                  <a:lnTo>
                    <a:pt x="654427" y="406400"/>
                  </a:lnTo>
                  <a:cubicBezTo>
                    <a:pt x="663761" y="406400"/>
                    <a:pt x="672713" y="402692"/>
                    <a:pt x="679314" y="396091"/>
                  </a:cubicBezTo>
                  <a:lnTo>
                    <a:pt x="861897" y="213509"/>
                  </a:lnTo>
                  <a:cubicBezTo>
                    <a:pt x="867590" y="207815"/>
                    <a:pt x="867590" y="198585"/>
                    <a:pt x="861897" y="192891"/>
                  </a:cubicBezTo>
                  <a:lnTo>
                    <a:pt x="679314" y="10309"/>
                  </a:lnTo>
                  <a:cubicBezTo>
                    <a:pt x="672713" y="3708"/>
                    <a:pt x="663761" y="0"/>
                    <a:pt x="654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57905" cy="463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30662" y="4459092"/>
            <a:ext cx="3540347" cy="1649609"/>
            <a:chOff x="0" y="0"/>
            <a:chExt cx="8722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590" cy="406400"/>
            </a:xfrm>
            <a:custGeom>
              <a:avLst/>
              <a:gdLst/>
              <a:ahLst/>
              <a:cxnLst/>
              <a:rect l="l" t="t" r="r" b="b"/>
              <a:pathLst>
                <a:path w="867590" h="406400">
                  <a:moveTo>
                    <a:pt x="654427" y="0"/>
                  </a:moveTo>
                  <a:lnTo>
                    <a:pt x="14578" y="0"/>
                  </a:lnTo>
                  <a:cubicBezTo>
                    <a:pt x="10712" y="0"/>
                    <a:pt x="7004" y="1536"/>
                    <a:pt x="4270" y="4270"/>
                  </a:cubicBezTo>
                  <a:cubicBezTo>
                    <a:pt x="1536" y="7004"/>
                    <a:pt x="0" y="10712"/>
                    <a:pt x="0" y="14578"/>
                  </a:cubicBezTo>
                  <a:lnTo>
                    <a:pt x="0" y="391822"/>
                  </a:lnTo>
                  <a:cubicBezTo>
                    <a:pt x="0" y="395688"/>
                    <a:pt x="1536" y="399396"/>
                    <a:pt x="4270" y="402130"/>
                  </a:cubicBezTo>
                  <a:cubicBezTo>
                    <a:pt x="7004" y="404864"/>
                    <a:pt x="10712" y="406400"/>
                    <a:pt x="14578" y="406400"/>
                  </a:cubicBezTo>
                  <a:lnTo>
                    <a:pt x="654427" y="406400"/>
                  </a:lnTo>
                  <a:cubicBezTo>
                    <a:pt x="663761" y="406400"/>
                    <a:pt x="672713" y="402692"/>
                    <a:pt x="679314" y="396091"/>
                  </a:cubicBezTo>
                  <a:lnTo>
                    <a:pt x="861897" y="213509"/>
                  </a:lnTo>
                  <a:cubicBezTo>
                    <a:pt x="867590" y="207815"/>
                    <a:pt x="867590" y="198585"/>
                    <a:pt x="861897" y="192891"/>
                  </a:cubicBezTo>
                  <a:lnTo>
                    <a:pt x="679314" y="10309"/>
                  </a:lnTo>
                  <a:cubicBezTo>
                    <a:pt x="672713" y="3708"/>
                    <a:pt x="663761" y="0"/>
                    <a:pt x="654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757905" cy="463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6065624" y="2631682"/>
            <a:ext cx="3540347" cy="1649609"/>
            <a:chOff x="0" y="0"/>
            <a:chExt cx="8722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7590" cy="406400"/>
            </a:xfrm>
            <a:custGeom>
              <a:avLst/>
              <a:gdLst/>
              <a:ahLst/>
              <a:cxnLst/>
              <a:rect l="l" t="t" r="r" b="b"/>
              <a:pathLst>
                <a:path w="867590" h="406400">
                  <a:moveTo>
                    <a:pt x="654427" y="0"/>
                  </a:moveTo>
                  <a:lnTo>
                    <a:pt x="14578" y="0"/>
                  </a:lnTo>
                  <a:cubicBezTo>
                    <a:pt x="10712" y="0"/>
                    <a:pt x="7004" y="1536"/>
                    <a:pt x="4270" y="4270"/>
                  </a:cubicBezTo>
                  <a:cubicBezTo>
                    <a:pt x="1536" y="7004"/>
                    <a:pt x="0" y="10712"/>
                    <a:pt x="0" y="14578"/>
                  </a:cubicBezTo>
                  <a:lnTo>
                    <a:pt x="0" y="391822"/>
                  </a:lnTo>
                  <a:cubicBezTo>
                    <a:pt x="0" y="395688"/>
                    <a:pt x="1536" y="399396"/>
                    <a:pt x="4270" y="402130"/>
                  </a:cubicBezTo>
                  <a:cubicBezTo>
                    <a:pt x="7004" y="404864"/>
                    <a:pt x="10712" y="406400"/>
                    <a:pt x="14578" y="406400"/>
                  </a:cubicBezTo>
                  <a:lnTo>
                    <a:pt x="654427" y="406400"/>
                  </a:lnTo>
                  <a:cubicBezTo>
                    <a:pt x="663761" y="406400"/>
                    <a:pt x="672713" y="402692"/>
                    <a:pt x="679314" y="396091"/>
                  </a:cubicBezTo>
                  <a:lnTo>
                    <a:pt x="861897" y="213509"/>
                  </a:lnTo>
                  <a:cubicBezTo>
                    <a:pt x="867590" y="207815"/>
                    <a:pt x="867590" y="198585"/>
                    <a:pt x="861897" y="192891"/>
                  </a:cubicBezTo>
                  <a:lnTo>
                    <a:pt x="679314" y="10309"/>
                  </a:lnTo>
                  <a:cubicBezTo>
                    <a:pt x="672713" y="3708"/>
                    <a:pt x="663761" y="0"/>
                    <a:pt x="654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57905" cy="463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6065624" y="4459092"/>
            <a:ext cx="3540347" cy="1649609"/>
            <a:chOff x="0" y="0"/>
            <a:chExt cx="87220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7590" cy="406400"/>
            </a:xfrm>
            <a:custGeom>
              <a:avLst/>
              <a:gdLst/>
              <a:ahLst/>
              <a:cxnLst/>
              <a:rect l="l" t="t" r="r" b="b"/>
              <a:pathLst>
                <a:path w="867590" h="406400">
                  <a:moveTo>
                    <a:pt x="654427" y="0"/>
                  </a:moveTo>
                  <a:lnTo>
                    <a:pt x="14578" y="0"/>
                  </a:lnTo>
                  <a:cubicBezTo>
                    <a:pt x="10712" y="0"/>
                    <a:pt x="7004" y="1536"/>
                    <a:pt x="4270" y="4270"/>
                  </a:cubicBezTo>
                  <a:cubicBezTo>
                    <a:pt x="1536" y="7004"/>
                    <a:pt x="0" y="10712"/>
                    <a:pt x="0" y="14578"/>
                  </a:cubicBezTo>
                  <a:lnTo>
                    <a:pt x="0" y="391822"/>
                  </a:lnTo>
                  <a:cubicBezTo>
                    <a:pt x="0" y="395688"/>
                    <a:pt x="1536" y="399396"/>
                    <a:pt x="4270" y="402130"/>
                  </a:cubicBezTo>
                  <a:cubicBezTo>
                    <a:pt x="7004" y="404864"/>
                    <a:pt x="10712" y="406400"/>
                    <a:pt x="14578" y="406400"/>
                  </a:cubicBezTo>
                  <a:lnTo>
                    <a:pt x="654427" y="406400"/>
                  </a:lnTo>
                  <a:cubicBezTo>
                    <a:pt x="663761" y="406400"/>
                    <a:pt x="672713" y="402692"/>
                    <a:pt x="679314" y="396091"/>
                  </a:cubicBezTo>
                  <a:lnTo>
                    <a:pt x="861897" y="213509"/>
                  </a:lnTo>
                  <a:cubicBezTo>
                    <a:pt x="867590" y="207815"/>
                    <a:pt x="867590" y="198585"/>
                    <a:pt x="861897" y="192891"/>
                  </a:cubicBezTo>
                  <a:lnTo>
                    <a:pt x="679314" y="10309"/>
                  </a:lnTo>
                  <a:cubicBezTo>
                    <a:pt x="672713" y="3708"/>
                    <a:pt x="663761" y="0"/>
                    <a:pt x="6544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757905" cy="463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 rot="8100000">
            <a:off x="4300957" y="3469756"/>
            <a:ext cx="2014579" cy="919979"/>
            <a:chOff x="0" y="0"/>
            <a:chExt cx="812800" cy="371174"/>
          </a:xfrm>
        </p:grpSpPr>
        <p:sp>
          <p:nvSpPr>
            <p:cNvPr id="15" name="Freeform 15"/>
            <p:cNvSpPr/>
            <p:nvPr/>
          </p:nvSpPr>
          <p:spPr>
            <a:xfrm>
              <a:off x="53532" y="26973"/>
              <a:ext cx="705735" cy="344201"/>
            </a:xfrm>
            <a:custGeom>
              <a:avLst/>
              <a:gdLst/>
              <a:ahLst/>
              <a:cxnLst/>
              <a:rect l="l" t="t" r="r" b="b"/>
              <a:pathLst>
                <a:path w="705735" h="344201">
                  <a:moveTo>
                    <a:pt x="420970" y="35226"/>
                  </a:moveTo>
                  <a:lnTo>
                    <a:pt x="691166" y="282002"/>
                  </a:lnTo>
                  <a:cubicBezTo>
                    <a:pt x="702070" y="291961"/>
                    <a:pt x="705736" y="307595"/>
                    <a:pt x="700395" y="321362"/>
                  </a:cubicBezTo>
                  <a:cubicBezTo>
                    <a:pt x="695054" y="335129"/>
                    <a:pt x="681804" y="344201"/>
                    <a:pt x="667037" y="344201"/>
                  </a:cubicBezTo>
                  <a:lnTo>
                    <a:pt x="38699" y="344201"/>
                  </a:lnTo>
                  <a:cubicBezTo>
                    <a:pt x="23932" y="344201"/>
                    <a:pt x="10682" y="335129"/>
                    <a:pt x="5341" y="321362"/>
                  </a:cubicBezTo>
                  <a:cubicBezTo>
                    <a:pt x="0" y="307595"/>
                    <a:pt x="3666" y="291961"/>
                    <a:pt x="14570" y="282002"/>
                  </a:cubicBezTo>
                  <a:lnTo>
                    <a:pt x="284766" y="35226"/>
                  </a:lnTo>
                  <a:cubicBezTo>
                    <a:pt x="323335" y="0"/>
                    <a:pt x="382401" y="0"/>
                    <a:pt x="420970" y="35226"/>
                  </a:cubicBezTo>
                  <a:close/>
                </a:path>
              </a:pathLst>
            </a:custGeom>
            <a:solidFill>
              <a:srgbClr val="7170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115181"/>
              <a:ext cx="558800" cy="229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 rot="-8100000">
            <a:off x="5220888" y="3469756"/>
            <a:ext cx="2014579" cy="919979"/>
            <a:chOff x="0" y="0"/>
            <a:chExt cx="812800" cy="371174"/>
          </a:xfrm>
        </p:grpSpPr>
        <p:sp>
          <p:nvSpPr>
            <p:cNvPr id="18" name="Freeform 18"/>
            <p:cNvSpPr/>
            <p:nvPr/>
          </p:nvSpPr>
          <p:spPr>
            <a:xfrm>
              <a:off x="53532" y="26973"/>
              <a:ext cx="705735" cy="344201"/>
            </a:xfrm>
            <a:custGeom>
              <a:avLst/>
              <a:gdLst/>
              <a:ahLst/>
              <a:cxnLst/>
              <a:rect l="l" t="t" r="r" b="b"/>
              <a:pathLst>
                <a:path w="705735" h="344201">
                  <a:moveTo>
                    <a:pt x="420970" y="35226"/>
                  </a:moveTo>
                  <a:lnTo>
                    <a:pt x="691166" y="282002"/>
                  </a:lnTo>
                  <a:cubicBezTo>
                    <a:pt x="702070" y="291961"/>
                    <a:pt x="705736" y="307595"/>
                    <a:pt x="700395" y="321362"/>
                  </a:cubicBezTo>
                  <a:cubicBezTo>
                    <a:pt x="695054" y="335129"/>
                    <a:pt x="681804" y="344201"/>
                    <a:pt x="667037" y="344201"/>
                  </a:cubicBezTo>
                  <a:lnTo>
                    <a:pt x="38699" y="344201"/>
                  </a:lnTo>
                  <a:cubicBezTo>
                    <a:pt x="23932" y="344201"/>
                    <a:pt x="10682" y="335129"/>
                    <a:pt x="5341" y="321362"/>
                  </a:cubicBezTo>
                  <a:cubicBezTo>
                    <a:pt x="0" y="307595"/>
                    <a:pt x="3666" y="291961"/>
                    <a:pt x="14570" y="282002"/>
                  </a:cubicBezTo>
                  <a:lnTo>
                    <a:pt x="284766" y="35226"/>
                  </a:lnTo>
                  <a:cubicBezTo>
                    <a:pt x="323335" y="0"/>
                    <a:pt x="382401" y="0"/>
                    <a:pt x="420970" y="35226"/>
                  </a:cubicBezTo>
                  <a:close/>
                </a:path>
              </a:pathLst>
            </a:custGeom>
            <a:solidFill>
              <a:srgbClr val="D9B98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115181"/>
              <a:ext cx="558800" cy="229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 rot="2700000">
            <a:off x="4300957" y="4389687"/>
            <a:ext cx="2014579" cy="919979"/>
            <a:chOff x="0" y="0"/>
            <a:chExt cx="812800" cy="371174"/>
          </a:xfrm>
        </p:grpSpPr>
        <p:sp>
          <p:nvSpPr>
            <p:cNvPr id="21" name="Freeform 21"/>
            <p:cNvSpPr/>
            <p:nvPr/>
          </p:nvSpPr>
          <p:spPr>
            <a:xfrm>
              <a:off x="53532" y="26973"/>
              <a:ext cx="705735" cy="344201"/>
            </a:xfrm>
            <a:custGeom>
              <a:avLst/>
              <a:gdLst/>
              <a:ahLst/>
              <a:cxnLst/>
              <a:rect l="l" t="t" r="r" b="b"/>
              <a:pathLst>
                <a:path w="705735" h="344201">
                  <a:moveTo>
                    <a:pt x="420970" y="35226"/>
                  </a:moveTo>
                  <a:lnTo>
                    <a:pt x="691166" y="282002"/>
                  </a:lnTo>
                  <a:cubicBezTo>
                    <a:pt x="702070" y="291961"/>
                    <a:pt x="705736" y="307595"/>
                    <a:pt x="700395" y="321362"/>
                  </a:cubicBezTo>
                  <a:cubicBezTo>
                    <a:pt x="695054" y="335129"/>
                    <a:pt x="681804" y="344201"/>
                    <a:pt x="667037" y="344201"/>
                  </a:cubicBezTo>
                  <a:lnTo>
                    <a:pt x="38699" y="344201"/>
                  </a:lnTo>
                  <a:cubicBezTo>
                    <a:pt x="23932" y="344201"/>
                    <a:pt x="10682" y="335129"/>
                    <a:pt x="5341" y="321362"/>
                  </a:cubicBezTo>
                  <a:cubicBezTo>
                    <a:pt x="0" y="307595"/>
                    <a:pt x="3666" y="291961"/>
                    <a:pt x="14570" y="282002"/>
                  </a:cubicBezTo>
                  <a:lnTo>
                    <a:pt x="284766" y="35226"/>
                  </a:lnTo>
                  <a:cubicBezTo>
                    <a:pt x="323335" y="0"/>
                    <a:pt x="382401" y="0"/>
                    <a:pt x="420970" y="35226"/>
                  </a:cubicBezTo>
                  <a:close/>
                </a:path>
              </a:pathLst>
            </a:custGeom>
            <a:solidFill>
              <a:srgbClr val="A1B4A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115181"/>
              <a:ext cx="558800" cy="229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 rot="-2700000">
            <a:off x="5220888" y="4389687"/>
            <a:ext cx="2014579" cy="919979"/>
            <a:chOff x="0" y="0"/>
            <a:chExt cx="812800" cy="371174"/>
          </a:xfrm>
        </p:grpSpPr>
        <p:sp>
          <p:nvSpPr>
            <p:cNvPr id="24" name="Freeform 24"/>
            <p:cNvSpPr/>
            <p:nvPr/>
          </p:nvSpPr>
          <p:spPr>
            <a:xfrm>
              <a:off x="53532" y="26973"/>
              <a:ext cx="705735" cy="344201"/>
            </a:xfrm>
            <a:custGeom>
              <a:avLst/>
              <a:gdLst/>
              <a:ahLst/>
              <a:cxnLst/>
              <a:rect l="l" t="t" r="r" b="b"/>
              <a:pathLst>
                <a:path w="705735" h="344201">
                  <a:moveTo>
                    <a:pt x="420970" y="35226"/>
                  </a:moveTo>
                  <a:lnTo>
                    <a:pt x="691166" y="282002"/>
                  </a:lnTo>
                  <a:cubicBezTo>
                    <a:pt x="702070" y="291961"/>
                    <a:pt x="705736" y="307595"/>
                    <a:pt x="700395" y="321362"/>
                  </a:cubicBezTo>
                  <a:cubicBezTo>
                    <a:pt x="695054" y="335129"/>
                    <a:pt x="681804" y="344201"/>
                    <a:pt x="667037" y="344201"/>
                  </a:cubicBezTo>
                  <a:lnTo>
                    <a:pt x="38699" y="344201"/>
                  </a:lnTo>
                  <a:cubicBezTo>
                    <a:pt x="23932" y="344201"/>
                    <a:pt x="10682" y="335129"/>
                    <a:pt x="5341" y="321362"/>
                  </a:cubicBezTo>
                  <a:cubicBezTo>
                    <a:pt x="0" y="307595"/>
                    <a:pt x="3666" y="291961"/>
                    <a:pt x="14570" y="282002"/>
                  </a:cubicBezTo>
                  <a:lnTo>
                    <a:pt x="284766" y="35226"/>
                  </a:lnTo>
                  <a:cubicBezTo>
                    <a:pt x="323335" y="0"/>
                    <a:pt x="382401" y="0"/>
                    <a:pt x="420970" y="35226"/>
                  </a:cubicBezTo>
                  <a:close/>
                </a:path>
              </a:pathLst>
            </a:custGeom>
            <a:solidFill>
              <a:srgbClr val="7DA2A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115181"/>
              <a:ext cx="558800" cy="229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94379" y="2631682"/>
            <a:ext cx="268548" cy="1649609"/>
            <a:chOff x="0" y="0"/>
            <a:chExt cx="106093" cy="65169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6093" cy="651697"/>
            </a:xfrm>
            <a:custGeom>
              <a:avLst/>
              <a:gdLst/>
              <a:ahLst/>
              <a:cxnLst/>
              <a:rect l="l" t="t" r="r" b="b"/>
              <a:pathLst>
                <a:path w="106093" h="651697">
                  <a:moveTo>
                    <a:pt x="53047" y="0"/>
                  </a:moveTo>
                  <a:lnTo>
                    <a:pt x="53047" y="0"/>
                  </a:lnTo>
                  <a:cubicBezTo>
                    <a:pt x="67115" y="0"/>
                    <a:pt x="80608" y="5589"/>
                    <a:pt x="90556" y="15537"/>
                  </a:cubicBezTo>
                  <a:cubicBezTo>
                    <a:pt x="100504" y="25485"/>
                    <a:pt x="106093" y="38978"/>
                    <a:pt x="106093" y="53047"/>
                  </a:cubicBezTo>
                  <a:lnTo>
                    <a:pt x="106093" y="598651"/>
                  </a:lnTo>
                  <a:cubicBezTo>
                    <a:pt x="106093" y="627948"/>
                    <a:pt x="82343" y="651697"/>
                    <a:pt x="53047" y="651697"/>
                  </a:cubicBezTo>
                  <a:lnTo>
                    <a:pt x="53047" y="651697"/>
                  </a:lnTo>
                  <a:cubicBezTo>
                    <a:pt x="23750" y="651697"/>
                    <a:pt x="0" y="627948"/>
                    <a:pt x="0" y="598651"/>
                  </a:cubicBezTo>
                  <a:lnTo>
                    <a:pt x="0" y="53047"/>
                  </a:lnTo>
                  <a:cubicBezTo>
                    <a:pt x="0" y="23750"/>
                    <a:pt x="23750" y="0"/>
                    <a:pt x="53047" y="0"/>
                  </a:cubicBezTo>
                  <a:close/>
                </a:path>
              </a:pathLst>
            </a:custGeom>
            <a:solidFill>
              <a:srgbClr val="71709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06093" cy="7088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94379" y="4459092"/>
            <a:ext cx="268548" cy="1649609"/>
            <a:chOff x="0" y="0"/>
            <a:chExt cx="106093" cy="65169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6093" cy="651697"/>
            </a:xfrm>
            <a:custGeom>
              <a:avLst/>
              <a:gdLst/>
              <a:ahLst/>
              <a:cxnLst/>
              <a:rect l="l" t="t" r="r" b="b"/>
              <a:pathLst>
                <a:path w="106093" h="651697">
                  <a:moveTo>
                    <a:pt x="53047" y="0"/>
                  </a:moveTo>
                  <a:lnTo>
                    <a:pt x="53047" y="0"/>
                  </a:lnTo>
                  <a:cubicBezTo>
                    <a:pt x="67115" y="0"/>
                    <a:pt x="80608" y="5589"/>
                    <a:pt x="90556" y="15537"/>
                  </a:cubicBezTo>
                  <a:cubicBezTo>
                    <a:pt x="100504" y="25485"/>
                    <a:pt x="106093" y="38978"/>
                    <a:pt x="106093" y="53047"/>
                  </a:cubicBezTo>
                  <a:lnTo>
                    <a:pt x="106093" y="598651"/>
                  </a:lnTo>
                  <a:cubicBezTo>
                    <a:pt x="106093" y="627948"/>
                    <a:pt x="82343" y="651697"/>
                    <a:pt x="53047" y="651697"/>
                  </a:cubicBezTo>
                  <a:lnTo>
                    <a:pt x="53047" y="651697"/>
                  </a:lnTo>
                  <a:cubicBezTo>
                    <a:pt x="23750" y="651697"/>
                    <a:pt x="0" y="627948"/>
                    <a:pt x="0" y="598651"/>
                  </a:cubicBezTo>
                  <a:lnTo>
                    <a:pt x="0" y="53047"/>
                  </a:lnTo>
                  <a:cubicBezTo>
                    <a:pt x="0" y="23750"/>
                    <a:pt x="23750" y="0"/>
                    <a:pt x="53047" y="0"/>
                  </a:cubicBezTo>
                  <a:close/>
                </a:path>
              </a:pathLst>
            </a:custGeom>
            <a:solidFill>
              <a:srgbClr val="A1B4A2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06093" cy="7088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771071" y="2631682"/>
            <a:ext cx="268548" cy="1649609"/>
            <a:chOff x="0" y="0"/>
            <a:chExt cx="106093" cy="65169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6093" cy="651697"/>
            </a:xfrm>
            <a:custGeom>
              <a:avLst/>
              <a:gdLst/>
              <a:ahLst/>
              <a:cxnLst/>
              <a:rect l="l" t="t" r="r" b="b"/>
              <a:pathLst>
                <a:path w="106093" h="651697">
                  <a:moveTo>
                    <a:pt x="53047" y="0"/>
                  </a:moveTo>
                  <a:lnTo>
                    <a:pt x="53047" y="0"/>
                  </a:lnTo>
                  <a:cubicBezTo>
                    <a:pt x="67115" y="0"/>
                    <a:pt x="80608" y="5589"/>
                    <a:pt x="90556" y="15537"/>
                  </a:cubicBezTo>
                  <a:cubicBezTo>
                    <a:pt x="100504" y="25485"/>
                    <a:pt x="106093" y="38978"/>
                    <a:pt x="106093" y="53047"/>
                  </a:cubicBezTo>
                  <a:lnTo>
                    <a:pt x="106093" y="598651"/>
                  </a:lnTo>
                  <a:cubicBezTo>
                    <a:pt x="106093" y="627948"/>
                    <a:pt x="82343" y="651697"/>
                    <a:pt x="53047" y="651697"/>
                  </a:cubicBezTo>
                  <a:lnTo>
                    <a:pt x="53047" y="651697"/>
                  </a:lnTo>
                  <a:cubicBezTo>
                    <a:pt x="23750" y="651697"/>
                    <a:pt x="0" y="627948"/>
                    <a:pt x="0" y="598651"/>
                  </a:cubicBezTo>
                  <a:lnTo>
                    <a:pt x="0" y="53047"/>
                  </a:lnTo>
                  <a:cubicBezTo>
                    <a:pt x="0" y="23750"/>
                    <a:pt x="23750" y="0"/>
                    <a:pt x="53047" y="0"/>
                  </a:cubicBezTo>
                  <a:close/>
                </a:path>
              </a:pathLst>
            </a:custGeom>
            <a:solidFill>
              <a:srgbClr val="D9B98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106093" cy="7088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771071" y="4459092"/>
            <a:ext cx="268548" cy="1649609"/>
            <a:chOff x="0" y="0"/>
            <a:chExt cx="106093" cy="6516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6093" cy="651697"/>
            </a:xfrm>
            <a:custGeom>
              <a:avLst/>
              <a:gdLst/>
              <a:ahLst/>
              <a:cxnLst/>
              <a:rect l="l" t="t" r="r" b="b"/>
              <a:pathLst>
                <a:path w="106093" h="651697">
                  <a:moveTo>
                    <a:pt x="53047" y="0"/>
                  </a:moveTo>
                  <a:lnTo>
                    <a:pt x="53047" y="0"/>
                  </a:lnTo>
                  <a:cubicBezTo>
                    <a:pt x="67115" y="0"/>
                    <a:pt x="80608" y="5589"/>
                    <a:pt x="90556" y="15537"/>
                  </a:cubicBezTo>
                  <a:cubicBezTo>
                    <a:pt x="100504" y="25485"/>
                    <a:pt x="106093" y="38978"/>
                    <a:pt x="106093" y="53047"/>
                  </a:cubicBezTo>
                  <a:lnTo>
                    <a:pt x="106093" y="598651"/>
                  </a:lnTo>
                  <a:cubicBezTo>
                    <a:pt x="106093" y="627948"/>
                    <a:pt x="82343" y="651697"/>
                    <a:pt x="53047" y="651697"/>
                  </a:cubicBezTo>
                  <a:lnTo>
                    <a:pt x="53047" y="651697"/>
                  </a:lnTo>
                  <a:cubicBezTo>
                    <a:pt x="23750" y="651697"/>
                    <a:pt x="0" y="627948"/>
                    <a:pt x="0" y="598651"/>
                  </a:cubicBezTo>
                  <a:lnTo>
                    <a:pt x="0" y="53047"/>
                  </a:lnTo>
                  <a:cubicBezTo>
                    <a:pt x="0" y="23750"/>
                    <a:pt x="23750" y="0"/>
                    <a:pt x="53047" y="0"/>
                  </a:cubicBezTo>
                  <a:close/>
                </a:path>
              </a:pathLst>
            </a:custGeom>
            <a:solidFill>
              <a:srgbClr val="7DA2A9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106093" cy="7088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8" name="Freeform 38"/>
          <p:cNvSpPr/>
          <p:nvPr/>
        </p:nvSpPr>
        <p:spPr>
          <a:xfrm>
            <a:off x="5008495" y="3645602"/>
            <a:ext cx="440266" cy="440266"/>
          </a:xfrm>
          <a:custGeom>
            <a:avLst/>
            <a:gdLst/>
            <a:ahLst/>
            <a:cxnLst/>
            <a:rect l="l" t="t" r="r" b="b"/>
            <a:pathLst>
              <a:path w="660399" h="660399">
                <a:moveTo>
                  <a:pt x="0" y="0"/>
                </a:moveTo>
                <a:lnTo>
                  <a:pt x="660400" y="0"/>
                </a:lnTo>
                <a:lnTo>
                  <a:pt x="660400" y="660400"/>
                </a:lnTo>
                <a:lnTo>
                  <a:pt x="0" y="660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9" name="Freeform 39"/>
          <p:cNvSpPr/>
          <p:nvPr/>
        </p:nvSpPr>
        <p:spPr>
          <a:xfrm>
            <a:off x="6096000" y="3634416"/>
            <a:ext cx="430071" cy="471193"/>
          </a:xfrm>
          <a:custGeom>
            <a:avLst/>
            <a:gdLst/>
            <a:ahLst/>
            <a:cxnLst/>
            <a:rect l="l" t="t" r="r" b="b"/>
            <a:pathLst>
              <a:path w="645106" h="706789">
                <a:moveTo>
                  <a:pt x="0" y="0"/>
                </a:moveTo>
                <a:lnTo>
                  <a:pt x="645106" y="0"/>
                </a:lnTo>
                <a:lnTo>
                  <a:pt x="645106" y="706789"/>
                </a:lnTo>
                <a:lnTo>
                  <a:pt x="0" y="706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008495" y="4674084"/>
            <a:ext cx="440266" cy="440266"/>
          </a:xfrm>
          <a:custGeom>
            <a:avLst/>
            <a:gdLst/>
            <a:ahLst/>
            <a:cxnLst/>
            <a:rect l="l" t="t" r="r" b="b"/>
            <a:pathLst>
              <a:path w="660399" h="660399">
                <a:moveTo>
                  <a:pt x="0" y="0"/>
                </a:moveTo>
                <a:lnTo>
                  <a:pt x="660400" y="0"/>
                </a:lnTo>
                <a:lnTo>
                  <a:pt x="660400" y="660399"/>
                </a:lnTo>
                <a:lnTo>
                  <a:pt x="0" y="660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1" name="TextBox 41"/>
          <p:cNvSpPr txBox="1"/>
          <p:nvPr/>
        </p:nvSpPr>
        <p:spPr>
          <a:xfrm>
            <a:off x="3110409" y="590550"/>
            <a:ext cx="5971183" cy="54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199" b="1" dirty="0">
                <a:solidFill>
                  <a:srgbClr val="3C3C50"/>
                </a:solidFill>
                <a:latin typeface="Poppins Bold"/>
                <a:ea typeface="Poppins Bold"/>
                <a:cs typeface="Poppins Bold"/>
                <a:sym typeface="Poppins Bold"/>
              </a:rPr>
              <a:t>Mini-Fellowship Components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316436" y="2941373"/>
            <a:ext cx="1714899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Canvas Coursework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316436" y="4635984"/>
            <a:ext cx="1714899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In-Person Workshops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503893" y="2941373"/>
            <a:ext cx="1714899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ECHO Sessions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440938" y="4777060"/>
            <a:ext cx="1714899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In Clinic Coaching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334180" y="3275021"/>
            <a:ext cx="2115416" cy="128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Every month, learners read and/or view 5 hours of curated content on a Canvas classroom</a:t>
            </a:r>
          </a:p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platform. Flipped classroom learning is linked to and precedes the ECHO.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316436" y="5263788"/>
            <a:ext cx="2115416" cy="63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Every 6 months we provide a full day intensive hands-on </a:t>
            </a:r>
          </a:p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skills—building workshop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103375" y="3303581"/>
            <a:ext cx="2115416" cy="196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103375" y="5130990"/>
            <a:ext cx="2115416" cy="128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We push into our learners’ clinics to coach them as they care for children with DB needs. “Bonus” mini-fellows join us in Stanford DBP clinics.</a:t>
            </a:r>
          </a:p>
          <a:p>
            <a:pPr algn="r"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51" name="Freeform 51"/>
          <p:cNvSpPr/>
          <p:nvPr/>
        </p:nvSpPr>
        <p:spPr>
          <a:xfrm>
            <a:off x="6018328" y="4645169"/>
            <a:ext cx="481436" cy="469181"/>
          </a:xfrm>
          <a:custGeom>
            <a:avLst/>
            <a:gdLst/>
            <a:ahLst/>
            <a:cxnLst/>
            <a:rect l="l" t="t" r="r" b="b"/>
            <a:pathLst>
              <a:path w="722154" h="703772">
                <a:moveTo>
                  <a:pt x="0" y="0"/>
                </a:moveTo>
                <a:lnTo>
                  <a:pt x="722155" y="0"/>
                </a:lnTo>
                <a:lnTo>
                  <a:pt x="722155" y="703772"/>
                </a:lnTo>
                <a:lnTo>
                  <a:pt x="0" y="703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BF286D-DA1A-7277-E7ED-FBD93C3F2D3E}"/>
              </a:ext>
            </a:extLst>
          </p:cNvPr>
          <p:cNvSpPr txBox="1"/>
          <p:nvPr/>
        </p:nvSpPr>
        <p:spPr>
          <a:xfrm>
            <a:off x="7226885" y="3281777"/>
            <a:ext cx="2154942" cy="1378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Monthly ECHO sessions bring together our mini-fellows and ECHO-only learners to move through a planned curriculum and discuss learners’ real cases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F47B04-7D4B-C943-1CA9-839AC59D1C82}"/>
              </a:ext>
            </a:extLst>
          </p:cNvPr>
          <p:cNvSpPr txBox="1"/>
          <p:nvPr/>
        </p:nvSpPr>
        <p:spPr>
          <a:xfrm>
            <a:off x="2316436" y="1292255"/>
            <a:ext cx="75613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We deliver curricular content through 4 complementary learning formats over the course of our longitudinal cohort-based 2 year mini-fellowship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4061" y="3852996"/>
            <a:ext cx="1605686" cy="283261"/>
            <a:chOff x="0" y="0"/>
            <a:chExt cx="634345" cy="111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4345" cy="111906"/>
            </a:xfrm>
            <a:custGeom>
              <a:avLst/>
              <a:gdLst/>
              <a:ahLst/>
              <a:cxnLst/>
              <a:rect l="l" t="t" r="r" b="b"/>
              <a:pathLst>
                <a:path w="634345" h="111906">
                  <a:moveTo>
                    <a:pt x="55953" y="0"/>
                  </a:moveTo>
                  <a:lnTo>
                    <a:pt x="578392" y="0"/>
                  </a:lnTo>
                  <a:cubicBezTo>
                    <a:pt x="609294" y="0"/>
                    <a:pt x="634345" y="25051"/>
                    <a:pt x="634345" y="55953"/>
                  </a:cubicBezTo>
                  <a:lnTo>
                    <a:pt x="634345" y="55953"/>
                  </a:lnTo>
                  <a:cubicBezTo>
                    <a:pt x="634345" y="86855"/>
                    <a:pt x="609294" y="111906"/>
                    <a:pt x="578392" y="111906"/>
                  </a:cubicBezTo>
                  <a:lnTo>
                    <a:pt x="55953" y="111906"/>
                  </a:lnTo>
                  <a:cubicBezTo>
                    <a:pt x="25051" y="111906"/>
                    <a:pt x="0" y="86855"/>
                    <a:pt x="0" y="55953"/>
                  </a:cubicBezTo>
                  <a:lnTo>
                    <a:pt x="0" y="55953"/>
                  </a:lnTo>
                  <a:cubicBezTo>
                    <a:pt x="0" y="25051"/>
                    <a:pt x="25051" y="0"/>
                    <a:pt x="55953" y="0"/>
                  </a:cubicBezTo>
                  <a:close/>
                </a:path>
              </a:pathLst>
            </a:custGeom>
            <a:solidFill>
              <a:srgbClr val="7170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34345" cy="1690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03508" y="3852996"/>
            <a:ext cx="1605686" cy="283261"/>
            <a:chOff x="0" y="0"/>
            <a:chExt cx="634345" cy="1119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4345" cy="111906"/>
            </a:xfrm>
            <a:custGeom>
              <a:avLst/>
              <a:gdLst/>
              <a:ahLst/>
              <a:cxnLst/>
              <a:rect l="l" t="t" r="r" b="b"/>
              <a:pathLst>
                <a:path w="634345" h="111906">
                  <a:moveTo>
                    <a:pt x="55953" y="0"/>
                  </a:moveTo>
                  <a:lnTo>
                    <a:pt x="578392" y="0"/>
                  </a:lnTo>
                  <a:cubicBezTo>
                    <a:pt x="609294" y="0"/>
                    <a:pt x="634345" y="25051"/>
                    <a:pt x="634345" y="55953"/>
                  </a:cubicBezTo>
                  <a:lnTo>
                    <a:pt x="634345" y="55953"/>
                  </a:lnTo>
                  <a:cubicBezTo>
                    <a:pt x="634345" y="86855"/>
                    <a:pt x="609294" y="111906"/>
                    <a:pt x="578392" y="111906"/>
                  </a:cubicBezTo>
                  <a:lnTo>
                    <a:pt x="55953" y="111906"/>
                  </a:lnTo>
                  <a:cubicBezTo>
                    <a:pt x="25051" y="111906"/>
                    <a:pt x="0" y="86855"/>
                    <a:pt x="0" y="55953"/>
                  </a:cubicBezTo>
                  <a:lnTo>
                    <a:pt x="0" y="55953"/>
                  </a:lnTo>
                  <a:cubicBezTo>
                    <a:pt x="0" y="25051"/>
                    <a:pt x="25051" y="0"/>
                    <a:pt x="55953" y="0"/>
                  </a:cubicBezTo>
                  <a:close/>
                </a:path>
              </a:pathLst>
            </a:custGeom>
            <a:solidFill>
              <a:srgbClr val="D9B98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34345" cy="1690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5104" y="2562396"/>
            <a:ext cx="1163601" cy="116360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71450" cap="sq">
              <a:solidFill>
                <a:srgbClr val="717092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24552" y="2562396"/>
            <a:ext cx="1163601" cy="116360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71450" cap="sq">
              <a:solidFill>
                <a:srgbClr val="D9B98B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63195" y="3852996"/>
            <a:ext cx="1605686" cy="283261"/>
            <a:chOff x="0" y="0"/>
            <a:chExt cx="634345" cy="1119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4345" cy="111906"/>
            </a:xfrm>
            <a:custGeom>
              <a:avLst/>
              <a:gdLst/>
              <a:ahLst/>
              <a:cxnLst/>
              <a:rect l="l" t="t" r="r" b="b"/>
              <a:pathLst>
                <a:path w="634345" h="111906">
                  <a:moveTo>
                    <a:pt x="55953" y="0"/>
                  </a:moveTo>
                  <a:lnTo>
                    <a:pt x="578392" y="0"/>
                  </a:lnTo>
                  <a:cubicBezTo>
                    <a:pt x="609294" y="0"/>
                    <a:pt x="634345" y="25051"/>
                    <a:pt x="634345" y="55953"/>
                  </a:cubicBezTo>
                  <a:lnTo>
                    <a:pt x="634345" y="55953"/>
                  </a:lnTo>
                  <a:cubicBezTo>
                    <a:pt x="634345" y="86855"/>
                    <a:pt x="609294" y="111906"/>
                    <a:pt x="578392" y="111906"/>
                  </a:cubicBezTo>
                  <a:lnTo>
                    <a:pt x="55953" y="111906"/>
                  </a:lnTo>
                  <a:cubicBezTo>
                    <a:pt x="25051" y="111906"/>
                    <a:pt x="0" y="86855"/>
                    <a:pt x="0" y="55953"/>
                  </a:cubicBezTo>
                  <a:lnTo>
                    <a:pt x="0" y="55953"/>
                  </a:lnTo>
                  <a:cubicBezTo>
                    <a:pt x="0" y="25051"/>
                    <a:pt x="25051" y="0"/>
                    <a:pt x="55953" y="0"/>
                  </a:cubicBezTo>
                  <a:close/>
                </a:path>
              </a:pathLst>
            </a:custGeom>
            <a:solidFill>
              <a:srgbClr val="A1B4A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634345" cy="1690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84238" y="2562396"/>
            <a:ext cx="1163601" cy="116360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71450" cap="sq">
              <a:solidFill>
                <a:srgbClr val="A1B4A2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222881" y="3852996"/>
            <a:ext cx="1605686" cy="283261"/>
            <a:chOff x="0" y="0"/>
            <a:chExt cx="634345" cy="1119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4345" cy="111906"/>
            </a:xfrm>
            <a:custGeom>
              <a:avLst/>
              <a:gdLst/>
              <a:ahLst/>
              <a:cxnLst/>
              <a:rect l="l" t="t" r="r" b="b"/>
              <a:pathLst>
                <a:path w="634345" h="111906">
                  <a:moveTo>
                    <a:pt x="55953" y="0"/>
                  </a:moveTo>
                  <a:lnTo>
                    <a:pt x="578392" y="0"/>
                  </a:lnTo>
                  <a:cubicBezTo>
                    <a:pt x="609294" y="0"/>
                    <a:pt x="634345" y="25051"/>
                    <a:pt x="634345" y="55953"/>
                  </a:cubicBezTo>
                  <a:lnTo>
                    <a:pt x="634345" y="55953"/>
                  </a:lnTo>
                  <a:cubicBezTo>
                    <a:pt x="634345" y="86855"/>
                    <a:pt x="609294" y="111906"/>
                    <a:pt x="578392" y="111906"/>
                  </a:cubicBezTo>
                  <a:lnTo>
                    <a:pt x="55953" y="111906"/>
                  </a:lnTo>
                  <a:cubicBezTo>
                    <a:pt x="25051" y="111906"/>
                    <a:pt x="0" y="86855"/>
                    <a:pt x="0" y="55953"/>
                  </a:cubicBezTo>
                  <a:lnTo>
                    <a:pt x="0" y="55953"/>
                  </a:lnTo>
                  <a:cubicBezTo>
                    <a:pt x="0" y="25051"/>
                    <a:pt x="25051" y="0"/>
                    <a:pt x="55953" y="0"/>
                  </a:cubicBezTo>
                  <a:close/>
                </a:path>
              </a:pathLst>
            </a:custGeom>
            <a:solidFill>
              <a:srgbClr val="7DA2A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634345" cy="1690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43924" y="2562396"/>
            <a:ext cx="1163601" cy="116360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71450" cap="sq">
              <a:solidFill>
                <a:srgbClr val="7DA2A9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082567" y="3852996"/>
            <a:ext cx="1605686" cy="283261"/>
            <a:chOff x="0" y="0"/>
            <a:chExt cx="634345" cy="11190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4345" cy="111906"/>
            </a:xfrm>
            <a:custGeom>
              <a:avLst/>
              <a:gdLst/>
              <a:ahLst/>
              <a:cxnLst/>
              <a:rect l="l" t="t" r="r" b="b"/>
              <a:pathLst>
                <a:path w="634345" h="111906">
                  <a:moveTo>
                    <a:pt x="55953" y="0"/>
                  </a:moveTo>
                  <a:lnTo>
                    <a:pt x="578392" y="0"/>
                  </a:lnTo>
                  <a:cubicBezTo>
                    <a:pt x="609294" y="0"/>
                    <a:pt x="634345" y="25051"/>
                    <a:pt x="634345" y="55953"/>
                  </a:cubicBezTo>
                  <a:lnTo>
                    <a:pt x="634345" y="55953"/>
                  </a:lnTo>
                  <a:cubicBezTo>
                    <a:pt x="634345" y="86855"/>
                    <a:pt x="609294" y="111906"/>
                    <a:pt x="578392" y="111906"/>
                  </a:cubicBezTo>
                  <a:lnTo>
                    <a:pt x="55953" y="111906"/>
                  </a:lnTo>
                  <a:cubicBezTo>
                    <a:pt x="25051" y="111906"/>
                    <a:pt x="0" y="86855"/>
                    <a:pt x="0" y="55953"/>
                  </a:cubicBezTo>
                  <a:lnTo>
                    <a:pt x="0" y="55953"/>
                  </a:lnTo>
                  <a:cubicBezTo>
                    <a:pt x="0" y="25051"/>
                    <a:pt x="25051" y="0"/>
                    <a:pt x="55953" y="0"/>
                  </a:cubicBezTo>
                  <a:close/>
                </a:path>
              </a:pathLst>
            </a:custGeom>
            <a:solidFill>
              <a:srgbClr val="9E8C95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634345" cy="1690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303610" y="2562396"/>
            <a:ext cx="1163601" cy="116360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71450" cap="sq">
              <a:solidFill>
                <a:srgbClr val="9E8C95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942253" y="3852996"/>
            <a:ext cx="1605686" cy="283261"/>
            <a:chOff x="0" y="0"/>
            <a:chExt cx="634345" cy="11190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4345" cy="111906"/>
            </a:xfrm>
            <a:custGeom>
              <a:avLst/>
              <a:gdLst/>
              <a:ahLst/>
              <a:cxnLst/>
              <a:rect l="l" t="t" r="r" b="b"/>
              <a:pathLst>
                <a:path w="634345" h="111906">
                  <a:moveTo>
                    <a:pt x="55953" y="0"/>
                  </a:moveTo>
                  <a:lnTo>
                    <a:pt x="578392" y="0"/>
                  </a:lnTo>
                  <a:cubicBezTo>
                    <a:pt x="609294" y="0"/>
                    <a:pt x="634345" y="25051"/>
                    <a:pt x="634345" y="55953"/>
                  </a:cubicBezTo>
                  <a:lnTo>
                    <a:pt x="634345" y="55953"/>
                  </a:lnTo>
                  <a:cubicBezTo>
                    <a:pt x="634345" y="86855"/>
                    <a:pt x="609294" y="111906"/>
                    <a:pt x="578392" y="111906"/>
                  </a:cubicBezTo>
                  <a:lnTo>
                    <a:pt x="55953" y="111906"/>
                  </a:lnTo>
                  <a:cubicBezTo>
                    <a:pt x="25051" y="111906"/>
                    <a:pt x="0" y="86855"/>
                    <a:pt x="0" y="55953"/>
                  </a:cubicBezTo>
                  <a:lnTo>
                    <a:pt x="0" y="55953"/>
                  </a:lnTo>
                  <a:cubicBezTo>
                    <a:pt x="0" y="25051"/>
                    <a:pt x="25051" y="0"/>
                    <a:pt x="55953" y="0"/>
                  </a:cubicBezTo>
                  <a:close/>
                </a:path>
              </a:pathLst>
            </a:custGeom>
            <a:solidFill>
              <a:srgbClr val="667B8A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634345" cy="1690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163296" y="2562396"/>
            <a:ext cx="1163601" cy="116360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71450" cap="sq">
              <a:solidFill>
                <a:srgbClr val="667B8A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8" name="Freeform 38"/>
          <p:cNvSpPr/>
          <p:nvPr/>
        </p:nvSpPr>
        <p:spPr>
          <a:xfrm>
            <a:off x="1174536" y="2872364"/>
            <a:ext cx="544737" cy="543663"/>
          </a:xfrm>
          <a:custGeom>
            <a:avLst/>
            <a:gdLst/>
            <a:ahLst/>
            <a:cxnLst/>
            <a:rect l="l" t="t" r="r" b="b"/>
            <a:pathLst>
              <a:path w="817105" h="815494">
                <a:moveTo>
                  <a:pt x="0" y="0"/>
                </a:moveTo>
                <a:lnTo>
                  <a:pt x="817104" y="0"/>
                </a:lnTo>
                <a:lnTo>
                  <a:pt x="817104" y="815494"/>
                </a:lnTo>
                <a:lnTo>
                  <a:pt x="0" y="81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3024569" y="2918771"/>
            <a:ext cx="563564" cy="450851"/>
          </a:xfrm>
          <a:custGeom>
            <a:avLst/>
            <a:gdLst/>
            <a:ahLst/>
            <a:cxnLst/>
            <a:rect l="l" t="t" r="r" b="b"/>
            <a:pathLst>
              <a:path w="845346" h="676277">
                <a:moveTo>
                  <a:pt x="0" y="0"/>
                </a:moveTo>
                <a:lnTo>
                  <a:pt x="845346" y="0"/>
                </a:lnTo>
                <a:lnTo>
                  <a:pt x="845346" y="676276"/>
                </a:lnTo>
                <a:lnTo>
                  <a:pt x="0" y="676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6770188" y="2880239"/>
            <a:ext cx="527913" cy="527913"/>
          </a:xfrm>
          <a:custGeom>
            <a:avLst/>
            <a:gdLst/>
            <a:ahLst/>
            <a:cxnLst/>
            <a:rect l="l" t="t" r="r" b="b"/>
            <a:pathLst>
              <a:path w="791870" h="791870">
                <a:moveTo>
                  <a:pt x="0" y="0"/>
                </a:moveTo>
                <a:lnTo>
                  <a:pt x="791870" y="0"/>
                </a:lnTo>
                <a:lnTo>
                  <a:pt x="791870" y="791870"/>
                </a:lnTo>
                <a:lnTo>
                  <a:pt x="0" y="791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1" name="Freeform 41"/>
          <p:cNvSpPr/>
          <p:nvPr/>
        </p:nvSpPr>
        <p:spPr>
          <a:xfrm>
            <a:off x="4910502" y="2869946"/>
            <a:ext cx="531187" cy="546081"/>
          </a:xfrm>
          <a:custGeom>
            <a:avLst/>
            <a:gdLst/>
            <a:ahLst/>
            <a:cxnLst/>
            <a:rect l="l" t="t" r="r" b="b"/>
            <a:pathLst>
              <a:path w="796781" h="819121">
                <a:moveTo>
                  <a:pt x="0" y="0"/>
                </a:moveTo>
                <a:lnTo>
                  <a:pt x="796782" y="0"/>
                </a:lnTo>
                <a:lnTo>
                  <a:pt x="796782" y="819121"/>
                </a:lnTo>
                <a:lnTo>
                  <a:pt x="0" y="819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2" name="Freeform 42"/>
          <p:cNvSpPr/>
          <p:nvPr/>
        </p:nvSpPr>
        <p:spPr>
          <a:xfrm>
            <a:off x="8636383" y="2880239"/>
            <a:ext cx="498055" cy="504475"/>
          </a:xfrm>
          <a:custGeom>
            <a:avLst/>
            <a:gdLst/>
            <a:ahLst/>
            <a:cxnLst/>
            <a:rect l="l" t="t" r="r" b="b"/>
            <a:pathLst>
              <a:path w="747082" h="756712">
                <a:moveTo>
                  <a:pt x="0" y="0"/>
                </a:moveTo>
                <a:lnTo>
                  <a:pt x="747082" y="0"/>
                </a:lnTo>
                <a:lnTo>
                  <a:pt x="747082" y="756712"/>
                </a:lnTo>
                <a:lnTo>
                  <a:pt x="0" y="756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3" name="Freeform 43"/>
          <p:cNvSpPr/>
          <p:nvPr/>
        </p:nvSpPr>
        <p:spPr>
          <a:xfrm>
            <a:off x="10495910" y="2845756"/>
            <a:ext cx="503169" cy="596879"/>
          </a:xfrm>
          <a:custGeom>
            <a:avLst/>
            <a:gdLst/>
            <a:ahLst/>
            <a:cxnLst/>
            <a:rect l="l" t="t" r="r" b="b"/>
            <a:pathLst>
              <a:path w="754753" h="895318">
                <a:moveTo>
                  <a:pt x="0" y="0"/>
                </a:moveTo>
                <a:lnTo>
                  <a:pt x="754754" y="0"/>
                </a:lnTo>
                <a:lnTo>
                  <a:pt x="754754" y="895318"/>
                </a:lnTo>
                <a:lnTo>
                  <a:pt x="0" y="895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4" name="TextBox 44"/>
          <p:cNvSpPr txBox="1"/>
          <p:nvPr/>
        </p:nvSpPr>
        <p:spPr>
          <a:xfrm>
            <a:off x="3306351" y="1006767"/>
            <a:ext cx="5646936" cy="54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199" b="1" dirty="0">
                <a:solidFill>
                  <a:srgbClr val="3C3C50"/>
                </a:solidFill>
                <a:latin typeface="Poppins Bold"/>
                <a:ea typeface="Poppins Bold"/>
                <a:cs typeface="Poppins Bold"/>
                <a:sym typeface="Poppins Bold"/>
              </a:rPr>
              <a:t>Mini-Fellowship Road Map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96066" y="4302455"/>
            <a:ext cx="1301677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Planning Year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621693" y="4240360"/>
            <a:ext cx="1301677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Create Canvas Course and content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44061" y="4931489"/>
            <a:ext cx="1605686" cy="128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We spent a year building a hub team, creating a curriculum, planning best learning formats, and recruiting Mini-Fellows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503508" y="5032821"/>
            <a:ext cx="1605686" cy="150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Building a Canvas Course has allowed us to keep track of participation and provide learners with asynchronous online content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509998" y="4227683"/>
            <a:ext cx="1301677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Build/Deliver the ECHO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373252" y="4722505"/>
            <a:ext cx="1605686" cy="194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ECHOs require organization and preparation. Once templates are built, hub team meets regularly to create content, collect/review learners’ cases, and summarize ECHO content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374885" y="4302456"/>
            <a:ext cx="1301677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In Person Workshops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222881" y="4931489"/>
            <a:ext cx="1605686" cy="150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Create curriculum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In-person workshops introduce skills (e.g. </a:t>
            </a:r>
            <a:r>
              <a:rPr lang="en-US" sz="1200" dirty="0" err="1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Capute</a:t>
            </a: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, RITA-T, motivational interviewing) and build community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234572" y="4302455"/>
            <a:ext cx="1301677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In-Clinic Coaching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082567" y="4931489"/>
            <a:ext cx="1605686" cy="172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Longitudinal In-Clinic Coaching sessions allow for practice of skills and individualized support to PCCs and administrators/staff to bring DB care to each unique clinic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040210" y="4173959"/>
            <a:ext cx="1301677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dirty="0">
                <a:solidFill>
                  <a:srgbClr val="3C3C50"/>
                </a:solidFill>
                <a:latin typeface="Lato Bold"/>
                <a:ea typeface="Lato Bold"/>
                <a:cs typeface="Lato Bold"/>
                <a:sym typeface="Lato Bold"/>
              </a:rPr>
              <a:t>Evaluation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886709" y="4551967"/>
            <a:ext cx="1716773" cy="215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Feedback surveys after ECHOs and Workshops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Pre/post knowledge and confidence questions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Tracking number of clinics/patients/assess-</a:t>
            </a:r>
            <a:r>
              <a:rPr lang="en-US" sz="1000" dirty="0" err="1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ments</a:t>
            </a:r>
            <a:r>
              <a:rPr lang="en-US" sz="10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/diagnoses/referrals </a:t>
            </a:r>
          </a:p>
          <a:p>
            <a:pPr marL="171450" indent="-171450">
              <a:lnSpc>
                <a:spcPts val="168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5F6075"/>
                </a:solidFill>
                <a:latin typeface="Lato"/>
                <a:ea typeface="Lato"/>
                <a:cs typeface="Lato"/>
                <a:sym typeface="Lato"/>
              </a:rPr>
              <a:t>Qualitative research will be done after mini-fellowships are completed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00636" y="3890698"/>
            <a:ext cx="692537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6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STEP 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960083" y="3890698"/>
            <a:ext cx="692537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6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STEP 2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819769" y="3892429"/>
            <a:ext cx="692537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6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STEP 3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679456" y="3890698"/>
            <a:ext cx="692537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6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STEP 4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539142" y="3890698"/>
            <a:ext cx="692537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6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STEP 5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398828" y="3890698"/>
            <a:ext cx="692537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</a:pPr>
            <a:r>
              <a:rPr lang="en-US" sz="1066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STEP 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058B-3606-4E44-AC9C-DB47FE1A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1720851"/>
            <a:ext cx="5635752" cy="172547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Project ECHO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How Do You Measure Its Outcomes?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09EB5-47E2-D94C-9808-4117EBB479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5353" y="4960353"/>
            <a:ext cx="3846511" cy="117251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FA93BF-0F0A-2923-DBD6-EE2A6D5A8F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3446327"/>
            <a:ext cx="5484685" cy="15140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Linda G. Baer, MSPH, CHCP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Director, Boston University Chobanian &amp; Avedisian School of Medicine, Center for Continuing Education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Operating Officer, ECHO Diabetes Action Network</a:t>
            </a:r>
          </a:p>
          <a:p>
            <a:endParaRPr lang="en-US" dirty="0"/>
          </a:p>
        </p:txBody>
      </p:sp>
      <p:pic>
        <p:nvPicPr>
          <p:cNvPr id="5" name="Picture 4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A20BB211-C9F1-80D9-0819-F7045DE0C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8" y="5831309"/>
            <a:ext cx="1600910" cy="85611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E98C448-F552-8496-06EB-39A49415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5920154"/>
            <a:ext cx="2544991" cy="6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8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D446FE7D-D974-D04A-150A-B0093FD325F7}"/>
              </a:ext>
            </a:extLst>
          </p:cNvPr>
          <p:cNvSpPr txBox="1">
            <a:spLocks/>
          </p:cNvSpPr>
          <p:nvPr/>
        </p:nvSpPr>
        <p:spPr>
          <a:xfrm>
            <a:off x="6928439" y="5969911"/>
            <a:ext cx="5720237" cy="498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latin typeface="+mn-lt"/>
                <a:cs typeface="+mn-cs"/>
              </a:rPr>
              <a:t>Moving knowledge and best practices</a:t>
            </a:r>
          </a:p>
          <a:p>
            <a:pPr marL="0" indent="0" algn="ctr">
              <a:buNone/>
            </a:pPr>
            <a:r>
              <a:rPr lang="en-US" sz="1600" b="1">
                <a:latin typeface="+mn-lt"/>
                <a:cs typeface="+mn-cs"/>
              </a:rPr>
              <a:t> instead of patients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E32C2-15E9-41DA-41F6-241BA9C2D7A7}"/>
              </a:ext>
            </a:extLst>
          </p:cNvPr>
          <p:cNvSpPr txBox="1">
            <a:spLocks/>
          </p:cNvSpPr>
          <p:nvPr/>
        </p:nvSpPr>
        <p:spPr>
          <a:xfrm>
            <a:off x="379750" y="681972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3660A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A857B-CBEF-D70E-EF86-2D173EC5C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2" y="502563"/>
            <a:ext cx="1637537" cy="869714"/>
          </a:xfrm>
          <a:prstGeom prst="rect">
            <a:avLst/>
          </a:prstGeom>
        </p:spPr>
      </p:pic>
      <p:pic>
        <p:nvPicPr>
          <p:cNvPr id="5" name="Picture 4" descr="A group of people in a circle&#10;&#10;Description automatically generated">
            <a:extLst>
              <a:ext uri="{FF2B5EF4-FFF2-40B4-BE49-F238E27FC236}">
                <a16:creationId xmlns:a16="http://schemas.microsoft.com/office/drawing/2014/main" id="{BEA2192E-352B-8C28-BFAF-43AC12D2DA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1553" r="4632" b="6211"/>
          <a:stretch/>
        </p:blipFill>
        <p:spPr bwMode="auto">
          <a:xfrm>
            <a:off x="7696499" y="1859973"/>
            <a:ext cx="4170007" cy="4231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5F15703-9541-8322-D3B9-FC0C98AB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031" y="365126"/>
            <a:ext cx="8350526" cy="1144588"/>
          </a:xfrm>
        </p:spPr>
        <p:txBody>
          <a:bodyPr>
            <a:normAutofit/>
          </a:bodyPr>
          <a:lstStyle/>
          <a:p>
            <a:r>
              <a:rPr lang="en-US" dirty="0"/>
              <a:t>What is Project ECHO</a:t>
            </a:r>
            <a:r>
              <a:rPr lang="en-US" baseline="30000" dirty="0"/>
              <a:t>®</a:t>
            </a:r>
            <a:r>
              <a:rPr lang="en-US" dirty="0"/>
              <a:t>?</a:t>
            </a:r>
            <a:br>
              <a:rPr lang="en-US" dirty="0"/>
            </a:br>
            <a:r>
              <a:rPr lang="en-US" sz="2400" dirty="0"/>
              <a:t>(</a:t>
            </a:r>
            <a:r>
              <a:rPr lang="en-US" sz="2400" b="1" dirty="0"/>
              <a:t>E</a:t>
            </a:r>
            <a:r>
              <a:rPr lang="en-US" sz="2400" dirty="0"/>
              <a:t>xtension for </a:t>
            </a:r>
            <a:r>
              <a:rPr lang="en-US" sz="2400" b="1" dirty="0"/>
              <a:t>C</a:t>
            </a:r>
            <a:r>
              <a:rPr lang="en-US" sz="2400" dirty="0"/>
              <a:t>ommunity </a:t>
            </a:r>
            <a:r>
              <a:rPr lang="en-US" sz="2400" b="1" dirty="0"/>
              <a:t>H</a:t>
            </a:r>
            <a:r>
              <a:rPr lang="en-US" sz="2400" dirty="0"/>
              <a:t>ealthcare </a:t>
            </a:r>
            <a:r>
              <a:rPr lang="en-US" sz="2400" b="1" dirty="0"/>
              <a:t>O</a:t>
            </a:r>
            <a:r>
              <a:rPr lang="en-US" sz="2400" dirty="0"/>
              <a:t>utcomes)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BCE2C6D-6F5D-D8DF-4272-43E785BB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5" y="1825625"/>
            <a:ext cx="7249652" cy="391919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ECHO Mission: To democratize implementation of best practices for healthcare and education to underserved people all over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Founded in 2003 by Dr. Sanjeev Arora at UNM to address Hepatitis C in New Mexico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heart of the ECHO Model® is its hub-and-learner knowledge-sharing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by expert teams who use multi-point videoconferencing to conduct virtual sessions with community clinicians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clinicians (doctors, PAs, NPs, nurses, and other clinicians) improve the provision of specialty care to patients in their own communities</a:t>
            </a:r>
          </a:p>
        </p:txBody>
      </p:sp>
    </p:spTree>
    <p:extLst>
      <p:ext uri="{BB962C8B-B14F-4D97-AF65-F5344CB8AC3E}">
        <p14:creationId xmlns:p14="http://schemas.microsoft.com/office/powerpoint/2010/main" val="134941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ECHO 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4D6C6E-825B-4EAC-96C0-636E950AF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817" y="1164271"/>
            <a:ext cx="10426148" cy="94945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proven adult learning techniques and interactive video technology, the ECHO Model® connects groups of community clinicians with specialists at centers of excellence in regular real-time collaborative sessions.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80444-7421-86F1-D736-577F1672A4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50500" y="2113722"/>
            <a:ext cx="8409657" cy="43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9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en-US" dirty="0"/>
              <a:t>ECHO Terminology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C6022-789A-4E23-8D08-10B191559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5448"/>
            <a:ext cx="105156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 for Community Healthcare Outcomes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Institute™: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Refers to Project ECHO’s legal entity, faculty and staff as well as headquarters and physical location at UNMHSC in Albuquerque, NM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Model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as a platform for both healthcare service delivery and research in 2003.  </a:t>
            </a:r>
          </a:p>
          <a:p>
            <a:pPr marL="457200" lvl="1" indent="-4572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Demonopolize</a:t>
            </a:r>
          </a:p>
          <a:p>
            <a:pPr marL="457200" lvl="1" indent="-4572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Replicate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 Team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Core group of faculty experts and support staff who lead and facilitate the ECHO sessions ideally bringing together specialists from multiple focus areas for a robust, holistic approach.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6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en-US" dirty="0"/>
              <a:t>ECHO Learning Loops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C6022-789A-4E23-8D08-10B191559B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4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Regularly scheduled videoconferencing sessions include subject matter experts and learners who engage in brief lectures, learner presented de-identified cases and mentoring to create learning loops and a community of practice.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D6D94D-27F5-05A4-D1F6-18F995F2C4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20071" y="1948544"/>
            <a:ext cx="5833729" cy="3551348"/>
          </a:xfrm>
        </p:spPr>
      </p:pic>
    </p:spTree>
    <p:extLst>
      <p:ext uri="{BB962C8B-B14F-4D97-AF65-F5344CB8AC3E}">
        <p14:creationId xmlns:p14="http://schemas.microsoft.com/office/powerpoint/2010/main" val="291582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BE77-C2B5-E216-DBFB-C2221DAB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pic>
        <p:nvPicPr>
          <p:cNvPr id="1026" name="Picture 2" descr="A logo for a health company&#10;&#10;AI-generated content may be incorrect.">
            <a:extLst>
              <a:ext uri="{FF2B5EF4-FFF2-40B4-BE49-F238E27FC236}">
                <a16:creationId xmlns:a16="http://schemas.microsoft.com/office/drawing/2014/main" id="{AD9F291A-A69C-BD61-3119-2CDBA17219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910" y="5629275"/>
            <a:ext cx="14478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14AB7-E209-5741-C9D9-EA06481C360B}"/>
              </a:ext>
            </a:extLst>
          </p:cNvPr>
          <p:cNvSpPr txBox="1"/>
          <p:nvPr/>
        </p:nvSpPr>
        <p:spPr>
          <a:xfrm>
            <a:off x="838199" y="1903228"/>
            <a:ext cx="10379149" cy="239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We have no relevant financial relationships to disclose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We will not discuss off label use or investigational use in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52256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1393"/>
            <a:ext cx="11239302" cy="1143000"/>
          </a:xfrm>
        </p:spPr>
        <p:txBody>
          <a:bodyPr/>
          <a:lstStyle/>
          <a:p>
            <a:r>
              <a:rPr lang="en-US" dirty="0"/>
              <a:t>Project ECHO is Global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846966-462E-2225-77CF-FDC89DDF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152" y="1742599"/>
            <a:ext cx="3021848" cy="2873460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 Countries &amp; Areas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1,500 Hubs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8,300 Programs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7.75 million learners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FD329-BF58-52FF-4905-BAADF973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58" y="913962"/>
            <a:ext cx="7485509" cy="57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6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568D22C-2814-E349-545B-BA70D1E0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a typeface="+mj-ea"/>
              </a:rPr>
              <a:t>ECHO</a:t>
            </a:r>
            <a:r>
              <a:rPr lang="en-US" baseline="30000" dirty="0"/>
              <a:t>®</a:t>
            </a:r>
            <a:r>
              <a:rPr lang="en-US" sz="4400" dirty="0">
                <a:ea typeface="+mj-ea"/>
              </a:rPr>
              <a:t> vs. Telemedicine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94FC90-C4AB-B589-804C-042A0539A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943" y="1431892"/>
            <a:ext cx="9112113" cy="1249680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model is not ‘traditional telemedicine’.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Treating physician retains responsibility for managing the patient.</a:t>
            </a:r>
          </a:p>
          <a:p>
            <a:endParaRPr lang="en-US" sz="2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6033A9-4108-AB4F-5434-78C307CF1038}"/>
              </a:ext>
            </a:extLst>
          </p:cNvPr>
          <p:cNvCxnSpPr/>
          <p:nvPr/>
        </p:nvCxnSpPr>
        <p:spPr>
          <a:xfrm>
            <a:off x="1704409" y="5132476"/>
            <a:ext cx="810768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F66021B4-5DA1-A40E-E7A2-841963AE1489}"/>
              </a:ext>
            </a:extLst>
          </p:cNvPr>
          <p:cNvSpPr txBox="1">
            <a:spLocks/>
          </p:cNvSpPr>
          <p:nvPr/>
        </p:nvSpPr>
        <p:spPr>
          <a:xfrm>
            <a:off x="1580503" y="5414526"/>
            <a:ext cx="2308225" cy="338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Telemedicine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DD5EE0F-3CDB-FDC7-2537-B60776FFF98A}"/>
              </a:ext>
            </a:extLst>
          </p:cNvPr>
          <p:cNvSpPr txBox="1">
            <a:spLocks/>
          </p:cNvSpPr>
          <p:nvPr/>
        </p:nvSpPr>
        <p:spPr>
          <a:xfrm>
            <a:off x="3741489" y="5244015"/>
            <a:ext cx="3378200" cy="338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Specialist manages patient remotely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" name="Content Placeholder 9">
            <a:extLst>
              <a:ext uri="{FF2B5EF4-FFF2-40B4-BE49-F238E27FC236}">
                <a16:creationId xmlns:a16="http://schemas.microsoft.com/office/drawing/2014/main" id="{D1D15A07-94C9-906D-1418-6D50057A9CD2}"/>
              </a:ext>
            </a:extLst>
          </p:cNvPr>
          <p:cNvSpPr txBox="1">
            <a:spLocks/>
          </p:cNvSpPr>
          <p:nvPr/>
        </p:nvSpPr>
        <p:spPr>
          <a:xfrm>
            <a:off x="1420952" y="4180267"/>
            <a:ext cx="2626360" cy="338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Expert hub team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B9AAAD3-C33F-19E3-6A41-EC7770E6686C}"/>
              </a:ext>
            </a:extLst>
          </p:cNvPr>
          <p:cNvSpPr txBox="1">
            <a:spLocks/>
          </p:cNvSpPr>
          <p:nvPr/>
        </p:nvSpPr>
        <p:spPr>
          <a:xfrm>
            <a:off x="1604210" y="2573188"/>
            <a:ext cx="2308225" cy="338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ECHO Series</a:t>
            </a:r>
            <a:endParaRPr lang="en-US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088723CB-A974-A23E-61C6-01FE1DF47992}"/>
              </a:ext>
            </a:extLst>
          </p:cNvPr>
          <p:cNvSpPr txBox="1">
            <a:spLocks/>
          </p:cNvSpPr>
          <p:nvPr/>
        </p:nvSpPr>
        <p:spPr>
          <a:xfrm>
            <a:off x="4140430" y="2580439"/>
            <a:ext cx="2626360" cy="338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ECHO supports</a:t>
            </a:r>
            <a:b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ommunity-based teams</a:t>
            </a:r>
            <a:endParaRPr lang="en-US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E101470A-8580-A223-099F-3763CD80D45F}"/>
              </a:ext>
            </a:extLst>
          </p:cNvPr>
          <p:cNvSpPr txBox="1">
            <a:spLocks/>
          </p:cNvSpPr>
          <p:nvPr/>
        </p:nvSpPr>
        <p:spPr>
          <a:xfrm>
            <a:off x="6932142" y="4592988"/>
            <a:ext cx="3540991" cy="338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reached with specialty knowledge and expertise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C523BEA-3C72-6330-AC29-D57E9D0F9F7F}"/>
              </a:ext>
            </a:extLst>
          </p:cNvPr>
          <p:cNvSpPr txBox="1">
            <a:spLocks/>
          </p:cNvSpPr>
          <p:nvPr/>
        </p:nvSpPr>
        <p:spPr>
          <a:xfrm>
            <a:off x="4140430" y="4752089"/>
            <a:ext cx="2626360" cy="338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learners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DAD0C65C-193A-6B82-9252-A8F6452EC2D5}"/>
              </a:ext>
            </a:extLst>
          </p:cNvPr>
          <p:cNvGrpSpPr/>
          <p:nvPr/>
        </p:nvGrpSpPr>
        <p:grpSpPr>
          <a:xfrm>
            <a:off x="7680130" y="3165307"/>
            <a:ext cx="1802632" cy="1121924"/>
            <a:chOff x="4191000" y="1615091"/>
            <a:chExt cx="2879725" cy="1792288"/>
          </a:xfrm>
          <a:solidFill>
            <a:schemeClr val="accent1"/>
          </a:solidFill>
        </p:grpSpPr>
        <p:sp>
          <p:nvSpPr>
            <p:cNvPr id="154" name="Freeform 5">
              <a:extLst>
                <a:ext uri="{FF2B5EF4-FFF2-40B4-BE49-F238E27FC236}">
                  <a16:creationId xmlns:a16="http://schemas.microsoft.com/office/drawing/2014/main" id="{0423691A-FC47-B5F4-05E8-42FE16430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88" y="2313591"/>
              <a:ext cx="26988" cy="198438"/>
            </a:xfrm>
            <a:custGeom>
              <a:avLst/>
              <a:gdLst>
                <a:gd name="T0" fmla="*/ 40 w 41"/>
                <a:gd name="T1" fmla="*/ 170 h 309"/>
                <a:gd name="T2" fmla="*/ 41 w 41"/>
                <a:gd name="T3" fmla="*/ 152 h 309"/>
                <a:gd name="T4" fmla="*/ 41 w 41"/>
                <a:gd name="T5" fmla="*/ 0 h 309"/>
                <a:gd name="T6" fmla="*/ 16 w 41"/>
                <a:gd name="T7" fmla="*/ 113 h 309"/>
                <a:gd name="T8" fmla="*/ 0 w 41"/>
                <a:gd name="T9" fmla="*/ 153 h 309"/>
                <a:gd name="T10" fmla="*/ 34 w 41"/>
                <a:gd name="T11" fmla="*/ 309 h 309"/>
                <a:gd name="T12" fmla="*/ 41 w 41"/>
                <a:gd name="T13" fmla="*/ 309 h 309"/>
                <a:gd name="T14" fmla="*/ 41 w 41"/>
                <a:gd name="T15" fmla="*/ 189 h 309"/>
                <a:gd name="T16" fmla="*/ 40 w 41"/>
                <a:gd name="T17" fmla="*/ 17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09">
                  <a:moveTo>
                    <a:pt x="40" y="170"/>
                  </a:moveTo>
                  <a:cubicBezTo>
                    <a:pt x="40" y="164"/>
                    <a:pt x="40" y="158"/>
                    <a:pt x="41" y="15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28"/>
                    <a:pt x="8" y="142"/>
                    <a:pt x="0" y="153"/>
                  </a:cubicBezTo>
                  <a:cubicBezTo>
                    <a:pt x="34" y="309"/>
                    <a:pt x="34" y="309"/>
                    <a:pt x="34" y="309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40" y="183"/>
                    <a:pt x="40" y="176"/>
                    <a:pt x="40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">
              <a:extLst>
                <a:ext uri="{FF2B5EF4-FFF2-40B4-BE49-F238E27FC236}">
                  <a16:creationId xmlns:a16="http://schemas.microsoft.com/office/drawing/2014/main" id="{B0AEEF01-DF57-CFE4-E400-5D4D867F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400" y="2313591"/>
              <a:ext cx="20638" cy="176213"/>
            </a:xfrm>
            <a:custGeom>
              <a:avLst/>
              <a:gdLst>
                <a:gd name="T0" fmla="*/ 30 w 31"/>
                <a:gd name="T1" fmla="*/ 170 h 273"/>
                <a:gd name="T2" fmla="*/ 31 w 31"/>
                <a:gd name="T3" fmla="*/ 152 h 273"/>
                <a:gd name="T4" fmla="*/ 31 w 31"/>
                <a:gd name="T5" fmla="*/ 0 h 273"/>
                <a:gd name="T6" fmla="*/ 6 w 31"/>
                <a:gd name="T7" fmla="*/ 113 h 273"/>
                <a:gd name="T8" fmla="*/ 0 w 31"/>
                <a:gd name="T9" fmla="*/ 134 h 273"/>
                <a:gd name="T10" fmla="*/ 31 w 31"/>
                <a:gd name="T11" fmla="*/ 273 h 273"/>
                <a:gd name="T12" fmla="*/ 31 w 31"/>
                <a:gd name="T13" fmla="*/ 189 h 273"/>
                <a:gd name="T14" fmla="*/ 30 w 31"/>
                <a:gd name="T15" fmla="*/ 17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73">
                  <a:moveTo>
                    <a:pt x="30" y="170"/>
                  </a:moveTo>
                  <a:cubicBezTo>
                    <a:pt x="30" y="164"/>
                    <a:pt x="30" y="158"/>
                    <a:pt x="31" y="15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5" y="121"/>
                    <a:pt x="3" y="128"/>
                    <a:pt x="0" y="134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0" y="183"/>
                    <a:pt x="30" y="176"/>
                    <a:pt x="30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">
              <a:extLst>
                <a:ext uri="{FF2B5EF4-FFF2-40B4-BE49-F238E27FC236}">
                  <a16:creationId xmlns:a16="http://schemas.microsoft.com/office/drawing/2014/main" id="{4F5E599F-0A71-59A3-86A9-0D9F5AE00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415191"/>
              <a:ext cx="6350" cy="28575"/>
            </a:xfrm>
            <a:custGeom>
              <a:avLst/>
              <a:gdLst>
                <a:gd name="T0" fmla="*/ 10 w 10"/>
                <a:gd name="T1" fmla="*/ 0 h 43"/>
                <a:gd name="T2" fmla="*/ 0 w 10"/>
                <a:gd name="T3" fmla="*/ 9 h 43"/>
                <a:gd name="T4" fmla="*/ 7 w 10"/>
                <a:gd name="T5" fmla="*/ 43 h 43"/>
                <a:gd name="T6" fmla="*/ 10 w 10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3">
                  <a:moveTo>
                    <a:pt x="10" y="0"/>
                  </a:moveTo>
                  <a:cubicBezTo>
                    <a:pt x="7" y="4"/>
                    <a:pt x="4" y="6"/>
                    <a:pt x="0" y="9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8EE31BE-7659-4797-BE05-DA7CEF9A2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7700" y="2111978"/>
              <a:ext cx="34925" cy="115888"/>
            </a:xfrm>
            <a:custGeom>
              <a:avLst/>
              <a:gdLst>
                <a:gd name="T0" fmla="*/ 25 w 54"/>
                <a:gd name="T1" fmla="*/ 113 h 181"/>
                <a:gd name="T2" fmla="*/ 0 w 54"/>
                <a:gd name="T3" fmla="*/ 0 h 181"/>
                <a:gd name="T4" fmla="*/ 0 w 54"/>
                <a:gd name="T5" fmla="*/ 171 h 181"/>
                <a:gd name="T6" fmla="*/ 31 w 54"/>
                <a:gd name="T7" fmla="*/ 171 h 181"/>
                <a:gd name="T8" fmla="*/ 31 w 54"/>
                <a:gd name="T9" fmla="*/ 173 h 181"/>
                <a:gd name="T10" fmla="*/ 51 w 54"/>
                <a:gd name="T11" fmla="*/ 181 h 181"/>
                <a:gd name="T12" fmla="*/ 54 w 54"/>
                <a:gd name="T13" fmla="*/ 166 h 181"/>
                <a:gd name="T14" fmla="*/ 25 w 54"/>
                <a:gd name="T15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181">
                  <a:moveTo>
                    <a:pt x="25" y="11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8" y="175"/>
                    <a:pt x="45" y="178"/>
                    <a:pt x="51" y="181"/>
                  </a:cubicBezTo>
                  <a:cubicBezTo>
                    <a:pt x="54" y="166"/>
                    <a:pt x="54" y="166"/>
                    <a:pt x="54" y="166"/>
                  </a:cubicBezTo>
                  <a:cubicBezTo>
                    <a:pt x="38" y="153"/>
                    <a:pt x="28" y="135"/>
                    <a:pt x="25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">
              <a:extLst>
                <a:ext uri="{FF2B5EF4-FFF2-40B4-BE49-F238E27FC236}">
                  <a16:creationId xmlns:a16="http://schemas.microsoft.com/office/drawing/2014/main" id="{044FEC31-76B5-F1C8-367F-6650F6F8C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338" y="2559653"/>
              <a:ext cx="12700" cy="123825"/>
            </a:xfrm>
            <a:custGeom>
              <a:avLst/>
              <a:gdLst>
                <a:gd name="T0" fmla="*/ 0 w 8"/>
                <a:gd name="T1" fmla="*/ 78 h 78"/>
                <a:gd name="T2" fmla="*/ 8 w 8"/>
                <a:gd name="T3" fmla="*/ 39 h 78"/>
                <a:gd name="T4" fmla="*/ 0 w 8"/>
                <a:gd name="T5" fmla="*/ 0 h 78"/>
                <a:gd name="T6" fmla="*/ 0 w 8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8">
                  <a:moveTo>
                    <a:pt x="0" y="78"/>
                  </a:moveTo>
                  <a:lnTo>
                    <a:pt x="8" y="39"/>
                  </a:lnTo>
                  <a:lnTo>
                    <a:pt x="0" y="0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0">
              <a:extLst>
                <a:ext uri="{FF2B5EF4-FFF2-40B4-BE49-F238E27FC236}">
                  <a16:creationId xmlns:a16="http://schemas.microsoft.com/office/drawing/2014/main" id="{6AB364AB-0951-6DDF-943A-73A8F895D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1951641"/>
              <a:ext cx="60325" cy="23813"/>
            </a:xfrm>
            <a:custGeom>
              <a:avLst/>
              <a:gdLst>
                <a:gd name="T0" fmla="*/ 0 w 94"/>
                <a:gd name="T1" fmla="*/ 38 h 38"/>
                <a:gd name="T2" fmla="*/ 86 w 94"/>
                <a:gd name="T3" fmla="*/ 38 h 38"/>
                <a:gd name="T4" fmla="*/ 94 w 94"/>
                <a:gd name="T5" fmla="*/ 0 h 38"/>
                <a:gd name="T6" fmla="*/ 0 w 94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38">
                  <a:moveTo>
                    <a:pt x="0" y="38"/>
                  </a:moveTo>
                  <a:cubicBezTo>
                    <a:pt x="86" y="38"/>
                    <a:pt x="86" y="38"/>
                    <a:pt x="86" y="38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69" y="23"/>
                    <a:pt x="36" y="37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1">
              <a:extLst>
                <a:ext uri="{FF2B5EF4-FFF2-40B4-BE49-F238E27FC236}">
                  <a16:creationId xmlns:a16="http://schemas.microsoft.com/office/drawing/2014/main" id="{AE5F78C3-1A41-73B3-3A7A-718823C10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225" y="1951641"/>
              <a:ext cx="61913" cy="23813"/>
            </a:xfrm>
            <a:custGeom>
              <a:avLst/>
              <a:gdLst>
                <a:gd name="T0" fmla="*/ 0 w 94"/>
                <a:gd name="T1" fmla="*/ 38 h 38"/>
                <a:gd name="T2" fmla="*/ 86 w 94"/>
                <a:gd name="T3" fmla="*/ 38 h 38"/>
                <a:gd name="T4" fmla="*/ 94 w 94"/>
                <a:gd name="T5" fmla="*/ 0 h 38"/>
                <a:gd name="T6" fmla="*/ 0 w 94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38">
                  <a:moveTo>
                    <a:pt x="0" y="38"/>
                  </a:moveTo>
                  <a:cubicBezTo>
                    <a:pt x="86" y="38"/>
                    <a:pt x="86" y="38"/>
                    <a:pt x="86" y="38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70" y="23"/>
                    <a:pt x="37" y="37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2">
              <a:extLst>
                <a:ext uri="{FF2B5EF4-FFF2-40B4-BE49-F238E27FC236}">
                  <a16:creationId xmlns:a16="http://schemas.microsoft.com/office/drawing/2014/main" id="{1B8B3D9D-F5E7-CB4A-5CDC-8F997B886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063" y="2542191"/>
              <a:ext cx="12700" cy="114300"/>
            </a:xfrm>
            <a:custGeom>
              <a:avLst/>
              <a:gdLst>
                <a:gd name="T0" fmla="*/ 0 w 8"/>
                <a:gd name="T1" fmla="*/ 36 h 72"/>
                <a:gd name="T2" fmla="*/ 8 w 8"/>
                <a:gd name="T3" fmla="*/ 72 h 72"/>
                <a:gd name="T4" fmla="*/ 8 w 8"/>
                <a:gd name="T5" fmla="*/ 0 h 72"/>
                <a:gd name="T6" fmla="*/ 0 w 8"/>
                <a:gd name="T7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2">
                  <a:moveTo>
                    <a:pt x="0" y="36"/>
                  </a:moveTo>
                  <a:lnTo>
                    <a:pt x="8" y="72"/>
                  </a:lnTo>
                  <a:lnTo>
                    <a:pt x="8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3">
              <a:extLst>
                <a:ext uri="{FF2B5EF4-FFF2-40B4-BE49-F238E27FC236}">
                  <a16:creationId xmlns:a16="http://schemas.microsoft.com/office/drawing/2014/main" id="{47D0EB1C-8EB7-BA86-143F-CC7C8EF15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725" y="2559653"/>
              <a:ext cx="7938" cy="80963"/>
            </a:xfrm>
            <a:custGeom>
              <a:avLst/>
              <a:gdLst>
                <a:gd name="T0" fmla="*/ 0 w 5"/>
                <a:gd name="T1" fmla="*/ 51 h 51"/>
                <a:gd name="T2" fmla="*/ 5 w 5"/>
                <a:gd name="T3" fmla="*/ 25 h 51"/>
                <a:gd name="T4" fmla="*/ 0 w 5"/>
                <a:gd name="T5" fmla="*/ 0 h 51"/>
                <a:gd name="T6" fmla="*/ 0 w 5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1">
                  <a:moveTo>
                    <a:pt x="0" y="51"/>
                  </a:moveTo>
                  <a:lnTo>
                    <a:pt x="5" y="25"/>
                  </a:lnTo>
                  <a:lnTo>
                    <a:pt x="0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14">
              <a:extLst>
                <a:ext uri="{FF2B5EF4-FFF2-40B4-BE49-F238E27FC236}">
                  <a16:creationId xmlns:a16="http://schemas.microsoft.com/office/drawing/2014/main" id="{7F2E189E-FF59-45A8-0D55-B52542F04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1615091"/>
              <a:ext cx="136525" cy="1381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">
              <a:extLst>
                <a:ext uri="{FF2B5EF4-FFF2-40B4-BE49-F238E27FC236}">
                  <a16:creationId xmlns:a16="http://schemas.microsoft.com/office/drawing/2014/main" id="{85CDB19A-A99F-9592-BB92-19FF9A3E8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0" y="2180241"/>
              <a:ext cx="76200" cy="41275"/>
            </a:xfrm>
            <a:custGeom>
              <a:avLst/>
              <a:gdLst>
                <a:gd name="T0" fmla="*/ 0 w 116"/>
                <a:gd name="T1" fmla="*/ 0 h 64"/>
                <a:gd name="T2" fmla="*/ 15 w 116"/>
                <a:gd name="T3" fmla="*/ 64 h 64"/>
                <a:gd name="T4" fmla="*/ 116 w 116"/>
                <a:gd name="T5" fmla="*/ 64 h 64"/>
                <a:gd name="T6" fmla="*/ 0 w 116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64">
                  <a:moveTo>
                    <a:pt x="0" y="0"/>
                  </a:moveTo>
                  <a:cubicBezTo>
                    <a:pt x="15" y="64"/>
                    <a:pt x="15" y="64"/>
                    <a:pt x="15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68" y="64"/>
                    <a:pt x="25" y="3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1ECE7BFF-BD71-2608-3E5B-E4F127F3E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5" y="1794478"/>
              <a:ext cx="346075" cy="427038"/>
            </a:xfrm>
            <a:custGeom>
              <a:avLst/>
              <a:gdLst>
                <a:gd name="T0" fmla="*/ 301 w 536"/>
                <a:gd name="T1" fmla="*/ 385 h 662"/>
                <a:gd name="T2" fmla="*/ 439 w 536"/>
                <a:gd name="T3" fmla="*/ 523 h 662"/>
                <a:gd name="T4" fmla="*/ 302 w 536"/>
                <a:gd name="T5" fmla="*/ 662 h 662"/>
                <a:gd name="T6" fmla="*/ 431 w 536"/>
                <a:gd name="T7" fmla="*/ 662 h 662"/>
                <a:gd name="T8" fmla="*/ 460 w 536"/>
                <a:gd name="T9" fmla="*/ 532 h 662"/>
                <a:gd name="T10" fmla="*/ 458 w 536"/>
                <a:gd name="T11" fmla="*/ 502 h 662"/>
                <a:gd name="T12" fmla="*/ 467 w 536"/>
                <a:gd name="T13" fmla="*/ 501 h 662"/>
                <a:gd name="T14" fmla="*/ 500 w 536"/>
                <a:gd name="T15" fmla="*/ 351 h 662"/>
                <a:gd name="T16" fmla="*/ 536 w 536"/>
                <a:gd name="T17" fmla="*/ 293 h 662"/>
                <a:gd name="T18" fmla="*/ 481 w 536"/>
                <a:gd name="T19" fmla="*/ 43 h 662"/>
                <a:gd name="T20" fmla="*/ 438 w 536"/>
                <a:gd name="T21" fmla="*/ 2 h 662"/>
                <a:gd name="T22" fmla="*/ 435 w 536"/>
                <a:gd name="T23" fmla="*/ 2 h 662"/>
                <a:gd name="T24" fmla="*/ 116 w 536"/>
                <a:gd name="T25" fmla="*/ 2 h 662"/>
                <a:gd name="T26" fmla="*/ 116 w 536"/>
                <a:gd name="T27" fmla="*/ 2 h 662"/>
                <a:gd name="T28" fmla="*/ 101 w 536"/>
                <a:gd name="T29" fmla="*/ 2 h 662"/>
                <a:gd name="T30" fmla="*/ 53 w 536"/>
                <a:gd name="T31" fmla="*/ 43 h 662"/>
                <a:gd name="T32" fmla="*/ 53 w 536"/>
                <a:gd name="T33" fmla="*/ 45 h 662"/>
                <a:gd name="T34" fmla="*/ 0 w 536"/>
                <a:gd name="T35" fmla="*/ 281 h 662"/>
                <a:gd name="T36" fmla="*/ 65 w 536"/>
                <a:gd name="T37" fmla="*/ 281 h 662"/>
                <a:gd name="T38" fmla="*/ 65 w 536"/>
                <a:gd name="T39" fmla="*/ 282 h 662"/>
                <a:gd name="T40" fmla="*/ 130 w 536"/>
                <a:gd name="T41" fmla="*/ 351 h 662"/>
                <a:gd name="T42" fmla="*/ 164 w 536"/>
                <a:gd name="T43" fmla="*/ 505 h 662"/>
                <a:gd name="T44" fmla="*/ 301 w 536"/>
                <a:gd name="T45" fmla="*/ 385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6" h="662">
                  <a:moveTo>
                    <a:pt x="301" y="385"/>
                  </a:moveTo>
                  <a:cubicBezTo>
                    <a:pt x="377" y="385"/>
                    <a:pt x="439" y="447"/>
                    <a:pt x="439" y="523"/>
                  </a:cubicBezTo>
                  <a:cubicBezTo>
                    <a:pt x="439" y="600"/>
                    <a:pt x="378" y="662"/>
                    <a:pt x="302" y="662"/>
                  </a:cubicBezTo>
                  <a:cubicBezTo>
                    <a:pt x="431" y="662"/>
                    <a:pt x="431" y="662"/>
                    <a:pt x="431" y="662"/>
                  </a:cubicBezTo>
                  <a:cubicBezTo>
                    <a:pt x="460" y="532"/>
                    <a:pt x="460" y="532"/>
                    <a:pt x="460" y="532"/>
                  </a:cubicBezTo>
                  <a:cubicBezTo>
                    <a:pt x="458" y="502"/>
                    <a:pt x="458" y="502"/>
                    <a:pt x="458" y="502"/>
                  </a:cubicBezTo>
                  <a:cubicBezTo>
                    <a:pt x="467" y="501"/>
                    <a:pt x="467" y="501"/>
                    <a:pt x="467" y="501"/>
                  </a:cubicBezTo>
                  <a:cubicBezTo>
                    <a:pt x="500" y="351"/>
                    <a:pt x="500" y="351"/>
                    <a:pt x="500" y="351"/>
                  </a:cubicBezTo>
                  <a:cubicBezTo>
                    <a:pt x="502" y="326"/>
                    <a:pt x="516" y="305"/>
                    <a:pt x="536" y="293"/>
                  </a:cubicBezTo>
                  <a:cubicBezTo>
                    <a:pt x="481" y="43"/>
                    <a:pt x="481" y="43"/>
                    <a:pt x="481" y="43"/>
                  </a:cubicBezTo>
                  <a:cubicBezTo>
                    <a:pt x="479" y="20"/>
                    <a:pt x="460" y="2"/>
                    <a:pt x="438" y="2"/>
                  </a:cubicBezTo>
                  <a:cubicBezTo>
                    <a:pt x="435" y="2"/>
                    <a:pt x="435" y="2"/>
                    <a:pt x="435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76" y="0"/>
                    <a:pt x="55" y="19"/>
                    <a:pt x="53" y="43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65" y="281"/>
                    <a:pt x="65" y="281"/>
                    <a:pt x="65" y="281"/>
                  </a:cubicBezTo>
                  <a:cubicBezTo>
                    <a:pt x="65" y="282"/>
                    <a:pt x="65" y="282"/>
                    <a:pt x="65" y="282"/>
                  </a:cubicBezTo>
                  <a:cubicBezTo>
                    <a:pt x="99" y="287"/>
                    <a:pt x="126" y="315"/>
                    <a:pt x="130" y="351"/>
                  </a:cubicBezTo>
                  <a:cubicBezTo>
                    <a:pt x="164" y="505"/>
                    <a:pt x="164" y="505"/>
                    <a:pt x="164" y="505"/>
                  </a:cubicBezTo>
                  <a:cubicBezTo>
                    <a:pt x="173" y="437"/>
                    <a:pt x="231" y="385"/>
                    <a:pt x="301" y="3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Oval 17">
              <a:extLst>
                <a:ext uri="{FF2B5EF4-FFF2-40B4-BE49-F238E27FC236}">
                  <a16:creationId xmlns:a16="http://schemas.microsoft.com/office/drawing/2014/main" id="{8BC798F4-1E8C-ECE4-154D-172A9951A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1615091"/>
              <a:ext cx="134938" cy="1381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8">
              <a:extLst>
                <a:ext uri="{FF2B5EF4-FFF2-40B4-BE49-F238E27FC236}">
                  <a16:creationId xmlns:a16="http://schemas.microsoft.com/office/drawing/2014/main" id="{CAF67CC9-E2D5-76AF-2556-B21BCAB02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950" y="2181828"/>
              <a:ext cx="74613" cy="39688"/>
            </a:xfrm>
            <a:custGeom>
              <a:avLst/>
              <a:gdLst>
                <a:gd name="T0" fmla="*/ 0 w 116"/>
                <a:gd name="T1" fmla="*/ 0 h 63"/>
                <a:gd name="T2" fmla="*/ 15 w 116"/>
                <a:gd name="T3" fmla="*/ 63 h 63"/>
                <a:gd name="T4" fmla="*/ 116 w 116"/>
                <a:gd name="T5" fmla="*/ 63 h 63"/>
                <a:gd name="T6" fmla="*/ 0 w 116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63">
                  <a:moveTo>
                    <a:pt x="0" y="0"/>
                  </a:moveTo>
                  <a:cubicBezTo>
                    <a:pt x="15" y="63"/>
                    <a:pt x="15" y="63"/>
                    <a:pt x="15" y="63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68" y="63"/>
                    <a:pt x="25" y="3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444D8D56-2632-2C05-2F24-1172F2DC0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213" y="1794478"/>
              <a:ext cx="347663" cy="441325"/>
            </a:xfrm>
            <a:custGeom>
              <a:avLst/>
              <a:gdLst>
                <a:gd name="T0" fmla="*/ 91 w 539"/>
                <a:gd name="T1" fmla="*/ 450 h 684"/>
                <a:gd name="T2" fmla="*/ 91 w 539"/>
                <a:gd name="T3" fmla="*/ 450 h 684"/>
                <a:gd name="T4" fmla="*/ 208 w 539"/>
                <a:gd name="T5" fmla="*/ 385 h 684"/>
                <a:gd name="T6" fmla="*/ 347 w 539"/>
                <a:gd name="T7" fmla="*/ 523 h 684"/>
                <a:gd name="T8" fmla="*/ 209 w 539"/>
                <a:gd name="T9" fmla="*/ 662 h 684"/>
                <a:gd name="T10" fmla="*/ 393 w 539"/>
                <a:gd name="T11" fmla="*/ 662 h 684"/>
                <a:gd name="T12" fmla="*/ 393 w 539"/>
                <a:gd name="T13" fmla="*/ 664 h 684"/>
                <a:gd name="T14" fmla="*/ 428 w 539"/>
                <a:gd name="T15" fmla="*/ 684 h 684"/>
                <a:gd name="T16" fmla="*/ 462 w 539"/>
                <a:gd name="T17" fmla="*/ 532 h 684"/>
                <a:gd name="T18" fmla="*/ 460 w 539"/>
                <a:gd name="T19" fmla="*/ 502 h 684"/>
                <a:gd name="T20" fmla="*/ 469 w 539"/>
                <a:gd name="T21" fmla="*/ 501 h 684"/>
                <a:gd name="T22" fmla="*/ 502 w 539"/>
                <a:gd name="T23" fmla="*/ 351 h 684"/>
                <a:gd name="T24" fmla="*/ 539 w 539"/>
                <a:gd name="T25" fmla="*/ 292 h 684"/>
                <a:gd name="T26" fmla="*/ 484 w 539"/>
                <a:gd name="T27" fmla="*/ 43 h 684"/>
                <a:gd name="T28" fmla="*/ 440 w 539"/>
                <a:gd name="T29" fmla="*/ 2 h 684"/>
                <a:gd name="T30" fmla="*/ 438 w 539"/>
                <a:gd name="T31" fmla="*/ 2 h 684"/>
                <a:gd name="T32" fmla="*/ 120 w 539"/>
                <a:gd name="T33" fmla="*/ 2 h 684"/>
                <a:gd name="T34" fmla="*/ 120 w 539"/>
                <a:gd name="T35" fmla="*/ 3 h 684"/>
                <a:gd name="T36" fmla="*/ 103 w 539"/>
                <a:gd name="T37" fmla="*/ 2 h 684"/>
                <a:gd name="T38" fmla="*/ 55 w 539"/>
                <a:gd name="T39" fmla="*/ 43 h 684"/>
                <a:gd name="T40" fmla="*/ 55 w 539"/>
                <a:gd name="T41" fmla="*/ 45 h 684"/>
                <a:gd name="T42" fmla="*/ 0 w 539"/>
                <a:gd name="T43" fmla="*/ 293 h 684"/>
                <a:gd name="T44" fmla="*/ 37 w 539"/>
                <a:gd name="T45" fmla="*/ 351 h 684"/>
                <a:gd name="T46" fmla="*/ 58 w 539"/>
                <a:gd name="T47" fmla="*/ 446 h 684"/>
                <a:gd name="T48" fmla="*/ 58 w 539"/>
                <a:gd name="T49" fmla="*/ 445 h 684"/>
                <a:gd name="T50" fmla="*/ 91 w 539"/>
                <a:gd name="T51" fmla="*/ 45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9" h="684">
                  <a:moveTo>
                    <a:pt x="91" y="450"/>
                  </a:moveTo>
                  <a:cubicBezTo>
                    <a:pt x="91" y="450"/>
                    <a:pt x="91" y="450"/>
                    <a:pt x="91" y="450"/>
                  </a:cubicBezTo>
                  <a:cubicBezTo>
                    <a:pt x="115" y="411"/>
                    <a:pt x="158" y="385"/>
                    <a:pt x="208" y="385"/>
                  </a:cubicBezTo>
                  <a:cubicBezTo>
                    <a:pt x="284" y="385"/>
                    <a:pt x="347" y="447"/>
                    <a:pt x="347" y="523"/>
                  </a:cubicBezTo>
                  <a:cubicBezTo>
                    <a:pt x="347" y="600"/>
                    <a:pt x="285" y="662"/>
                    <a:pt x="209" y="662"/>
                  </a:cubicBezTo>
                  <a:cubicBezTo>
                    <a:pt x="393" y="662"/>
                    <a:pt x="393" y="662"/>
                    <a:pt x="393" y="662"/>
                  </a:cubicBezTo>
                  <a:cubicBezTo>
                    <a:pt x="393" y="664"/>
                    <a:pt x="393" y="664"/>
                    <a:pt x="393" y="664"/>
                  </a:cubicBezTo>
                  <a:cubicBezTo>
                    <a:pt x="406" y="668"/>
                    <a:pt x="419" y="675"/>
                    <a:pt x="428" y="684"/>
                  </a:cubicBezTo>
                  <a:cubicBezTo>
                    <a:pt x="462" y="532"/>
                    <a:pt x="462" y="532"/>
                    <a:pt x="462" y="532"/>
                  </a:cubicBezTo>
                  <a:cubicBezTo>
                    <a:pt x="460" y="502"/>
                    <a:pt x="460" y="502"/>
                    <a:pt x="460" y="502"/>
                  </a:cubicBezTo>
                  <a:cubicBezTo>
                    <a:pt x="469" y="501"/>
                    <a:pt x="469" y="501"/>
                    <a:pt x="469" y="501"/>
                  </a:cubicBezTo>
                  <a:cubicBezTo>
                    <a:pt x="502" y="351"/>
                    <a:pt x="502" y="351"/>
                    <a:pt x="502" y="351"/>
                  </a:cubicBezTo>
                  <a:cubicBezTo>
                    <a:pt x="505" y="326"/>
                    <a:pt x="519" y="305"/>
                    <a:pt x="539" y="292"/>
                  </a:cubicBezTo>
                  <a:cubicBezTo>
                    <a:pt x="484" y="43"/>
                    <a:pt x="484" y="43"/>
                    <a:pt x="484" y="43"/>
                  </a:cubicBezTo>
                  <a:cubicBezTo>
                    <a:pt x="482" y="20"/>
                    <a:pt x="463" y="2"/>
                    <a:pt x="440" y="2"/>
                  </a:cubicBezTo>
                  <a:cubicBezTo>
                    <a:pt x="438" y="2"/>
                    <a:pt x="438" y="2"/>
                    <a:pt x="438" y="2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0" y="3"/>
                    <a:pt x="120" y="3"/>
                    <a:pt x="120" y="3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79" y="0"/>
                    <a:pt x="58" y="19"/>
                    <a:pt x="55" y="43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20" y="305"/>
                    <a:pt x="34" y="326"/>
                    <a:pt x="37" y="351"/>
                  </a:cubicBezTo>
                  <a:cubicBezTo>
                    <a:pt x="58" y="446"/>
                    <a:pt x="58" y="446"/>
                    <a:pt x="58" y="446"/>
                  </a:cubicBezTo>
                  <a:cubicBezTo>
                    <a:pt x="58" y="445"/>
                    <a:pt x="58" y="445"/>
                    <a:pt x="58" y="445"/>
                  </a:cubicBezTo>
                  <a:lnTo>
                    <a:pt x="91" y="4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20">
              <a:extLst>
                <a:ext uri="{FF2B5EF4-FFF2-40B4-BE49-F238E27FC236}">
                  <a16:creationId xmlns:a16="http://schemas.microsoft.com/office/drawing/2014/main" id="{A07D93F3-E221-D7EF-C5FA-8BE2A0983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1615091"/>
              <a:ext cx="136525" cy="1381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1">
              <a:extLst>
                <a:ext uri="{FF2B5EF4-FFF2-40B4-BE49-F238E27FC236}">
                  <a16:creationId xmlns:a16="http://schemas.microsoft.com/office/drawing/2014/main" id="{563584FA-BBF0-68E2-50F8-2A7FF5D8A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2181828"/>
              <a:ext cx="34925" cy="39688"/>
            </a:xfrm>
            <a:custGeom>
              <a:avLst/>
              <a:gdLst>
                <a:gd name="T0" fmla="*/ 54 w 54"/>
                <a:gd name="T1" fmla="*/ 48 h 63"/>
                <a:gd name="T2" fmla="*/ 0 w 54"/>
                <a:gd name="T3" fmla="*/ 0 h 63"/>
                <a:gd name="T4" fmla="*/ 14 w 54"/>
                <a:gd name="T5" fmla="*/ 63 h 63"/>
                <a:gd name="T6" fmla="*/ 54 w 54"/>
                <a:gd name="T7" fmla="*/ 63 h 63"/>
                <a:gd name="T8" fmla="*/ 54 w 54"/>
                <a:gd name="T9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3">
                  <a:moveTo>
                    <a:pt x="54" y="48"/>
                  </a:moveTo>
                  <a:cubicBezTo>
                    <a:pt x="32" y="37"/>
                    <a:pt x="13" y="20"/>
                    <a:pt x="0" y="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54" y="63"/>
                    <a:pt x="54" y="63"/>
                    <a:pt x="54" y="63"/>
                  </a:cubicBezTo>
                  <a:lnTo>
                    <a:pt x="5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id="{D3F0C858-19A0-87E3-9D96-ECA6593D7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1794478"/>
              <a:ext cx="363538" cy="398463"/>
            </a:xfrm>
            <a:custGeom>
              <a:avLst/>
              <a:gdLst>
                <a:gd name="T0" fmla="*/ 300 w 562"/>
                <a:gd name="T1" fmla="*/ 385 h 617"/>
                <a:gd name="T2" fmla="*/ 421 w 562"/>
                <a:gd name="T3" fmla="*/ 456 h 617"/>
                <a:gd name="T4" fmla="*/ 421 w 562"/>
                <a:gd name="T5" fmla="*/ 189 h 617"/>
                <a:gd name="T6" fmla="*/ 512 w 562"/>
                <a:gd name="T7" fmla="*/ 600 h 617"/>
                <a:gd name="T8" fmla="*/ 517 w 562"/>
                <a:gd name="T9" fmla="*/ 617 h 617"/>
                <a:gd name="T10" fmla="*/ 562 w 562"/>
                <a:gd name="T11" fmla="*/ 412 h 617"/>
                <a:gd name="T12" fmla="*/ 480 w 562"/>
                <a:gd name="T13" fmla="*/ 43 h 617"/>
                <a:gd name="T14" fmla="*/ 437 w 562"/>
                <a:gd name="T15" fmla="*/ 2 h 617"/>
                <a:gd name="T16" fmla="*/ 435 w 562"/>
                <a:gd name="T17" fmla="*/ 2 h 617"/>
                <a:gd name="T18" fmla="*/ 117 w 562"/>
                <a:gd name="T19" fmla="*/ 2 h 617"/>
                <a:gd name="T20" fmla="*/ 117 w 562"/>
                <a:gd name="T21" fmla="*/ 3 h 617"/>
                <a:gd name="T22" fmla="*/ 100 w 562"/>
                <a:gd name="T23" fmla="*/ 2 h 617"/>
                <a:gd name="T24" fmla="*/ 52 w 562"/>
                <a:gd name="T25" fmla="*/ 43 h 617"/>
                <a:gd name="T26" fmla="*/ 52 w 562"/>
                <a:gd name="T27" fmla="*/ 45 h 617"/>
                <a:gd name="T28" fmla="*/ 0 w 562"/>
                <a:gd name="T29" fmla="*/ 281 h 617"/>
                <a:gd name="T30" fmla="*/ 64 w 562"/>
                <a:gd name="T31" fmla="*/ 281 h 617"/>
                <a:gd name="T32" fmla="*/ 64 w 562"/>
                <a:gd name="T33" fmla="*/ 282 h 617"/>
                <a:gd name="T34" fmla="*/ 89 w 562"/>
                <a:gd name="T35" fmla="*/ 290 h 617"/>
                <a:gd name="T36" fmla="*/ 117 w 562"/>
                <a:gd name="T37" fmla="*/ 163 h 617"/>
                <a:gd name="T38" fmla="*/ 117 w 562"/>
                <a:gd name="T39" fmla="*/ 317 h 617"/>
                <a:gd name="T40" fmla="*/ 129 w 562"/>
                <a:gd name="T41" fmla="*/ 351 h 617"/>
                <a:gd name="T42" fmla="*/ 163 w 562"/>
                <a:gd name="T43" fmla="*/ 505 h 617"/>
                <a:gd name="T44" fmla="*/ 300 w 562"/>
                <a:gd name="T45" fmla="*/ 385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2" h="617">
                  <a:moveTo>
                    <a:pt x="300" y="385"/>
                  </a:moveTo>
                  <a:cubicBezTo>
                    <a:pt x="352" y="385"/>
                    <a:pt x="397" y="414"/>
                    <a:pt x="421" y="456"/>
                  </a:cubicBezTo>
                  <a:cubicBezTo>
                    <a:pt x="421" y="189"/>
                    <a:pt x="421" y="189"/>
                    <a:pt x="421" y="189"/>
                  </a:cubicBezTo>
                  <a:cubicBezTo>
                    <a:pt x="512" y="600"/>
                    <a:pt x="512" y="600"/>
                    <a:pt x="512" y="600"/>
                  </a:cubicBezTo>
                  <a:cubicBezTo>
                    <a:pt x="513" y="606"/>
                    <a:pt x="514" y="612"/>
                    <a:pt x="517" y="617"/>
                  </a:cubicBezTo>
                  <a:cubicBezTo>
                    <a:pt x="562" y="412"/>
                    <a:pt x="562" y="412"/>
                    <a:pt x="562" y="412"/>
                  </a:cubicBezTo>
                  <a:cubicBezTo>
                    <a:pt x="480" y="43"/>
                    <a:pt x="480" y="43"/>
                    <a:pt x="480" y="43"/>
                  </a:cubicBezTo>
                  <a:cubicBezTo>
                    <a:pt x="478" y="20"/>
                    <a:pt x="460" y="2"/>
                    <a:pt x="437" y="2"/>
                  </a:cubicBezTo>
                  <a:cubicBezTo>
                    <a:pt x="435" y="2"/>
                    <a:pt x="435" y="2"/>
                    <a:pt x="435" y="2"/>
                  </a:cubicBezTo>
                  <a:cubicBezTo>
                    <a:pt x="117" y="2"/>
                    <a:pt x="117" y="2"/>
                    <a:pt x="117" y="2"/>
                  </a:cubicBezTo>
                  <a:cubicBezTo>
                    <a:pt x="117" y="3"/>
                    <a:pt x="117" y="3"/>
                    <a:pt x="117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76" y="0"/>
                    <a:pt x="54" y="19"/>
                    <a:pt x="52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64" y="281"/>
                    <a:pt x="64" y="281"/>
                    <a:pt x="64" y="281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73" y="283"/>
                    <a:pt x="82" y="286"/>
                    <a:pt x="89" y="290"/>
                  </a:cubicBezTo>
                  <a:cubicBezTo>
                    <a:pt x="117" y="163"/>
                    <a:pt x="117" y="163"/>
                    <a:pt x="117" y="163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24" y="327"/>
                    <a:pt x="128" y="338"/>
                    <a:pt x="129" y="351"/>
                  </a:cubicBezTo>
                  <a:cubicBezTo>
                    <a:pt x="163" y="505"/>
                    <a:pt x="163" y="505"/>
                    <a:pt x="163" y="505"/>
                  </a:cubicBezTo>
                  <a:cubicBezTo>
                    <a:pt x="172" y="437"/>
                    <a:pt x="230" y="385"/>
                    <a:pt x="300" y="3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3">
              <a:extLst>
                <a:ext uri="{FF2B5EF4-FFF2-40B4-BE49-F238E27FC236}">
                  <a16:creationId xmlns:a16="http://schemas.microsoft.com/office/drawing/2014/main" id="{EC19494D-1C9B-13E4-5836-AF4ACA795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75" y="2175478"/>
              <a:ext cx="77788" cy="46038"/>
            </a:xfrm>
            <a:custGeom>
              <a:avLst/>
              <a:gdLst>
                <a:gd name="T0" fmla="*/ 0 w 119"/>
                <a:gd name="T1" fmla="*/ 71 h 71"/>
                <a:gd name="T2" fmla="*/ 119 w 119"/>
                <a:gd name="T3" fmla="*/ 71 h 71"/>
                <a:gd name="T4" fmla="*/ 119 w 119"/>
                <a:gd name="T5" fmla="*/ 0 h 71"/>
                <a:gd name="T6" fmla="*/ 0 w 11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71">
                  <a:moveTo>
                    <a:pt x="0" y="71"/>
                  </a:moveTo>
                  <a:cubicBezTo>
                    <a:pt x="119" y="71"/>
                    <a:pt x="119" y="71"/>
                    <a:pt x="119" y="7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96" y="42"/>
                    <a:pt x="51" y="70"/>
                    <a:pt x="0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24">
              <a:extLst>
                <a:ext uri="{FF2B5EF4-FFF2-40B4-BE49-F238E27FC236}">
                  <a16:creationId xmlns:a16="http://schemas.microsoft.com/office/drawing/2014/main" id="{0D63705F-4FB5-DE6D-9B40-E6190C7BB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838" y="1816703"/>
              <a:ext cx="136525" cy="1381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5">
              <a:extLst>
                <a:ext uri="{FF2B5EF4-FFF2-40B4-BE49-F238E27FC236}">
                  <a16:creationId xmlns:a16="http://schemas.microsoft.com/office/drawing/2014/main" id="{8D038405-776A-6239-FBD7-944B3E0A7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8" y="2512028"/>
              <a:ext cx="9525" cy="0"/>
            </a:xfrm>
            <a:custGeom>
              <a:avLst/>
              <a:gdLst>
                <a:gd name="T0" fmla="*/ 0 w 15"/>
                <a:gd name="T1" fmla="*/ 1 h 1"/>
                <a:gd name="T2" fmla="*/ 15 w 15"/>
                <a:gd name="T3" fmla="*/ 1 h 1"/>
                <a:gd name="T4" fmla="*/ 15 w 15"/>
                <a:gd name="T5" fmla="*/ 0 h 1"/>
                <a:gd name="T6" fmla="*/ 0 w 1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">
                  <a:moveTo>
                    <a:pt x="0" y="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5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id="{E55CE653-70D9-32AE-F797-6346356B2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950" y="1996091"/>
              <a:ext cx="368300" cy="515938"/>
            </a:xfrm>
            <a:custGeom>
              <a:avLst/>
              <a:gdLst>
                <a:gd name="T0" fmla="*/ 436 w 569"/>
                <a:gd name="T1" fmla="*/ 163 h 800"/>
                <a:gd name="T2" fmla="*/ 481 w 569"/>
                <a:gd name="T3" fmla="*/ 370 h 800"/>
                <a:gd name="T4" fmla="*/ 520 w 569"/>
                <a:gd name="T5" fmla="*/ 351 h 800"/>
                <a:gd name="T6" fmla="*/ 520 w 569"/>
                <a:gd name="T7" fmla="*/ 350 h 800"/>
                <a:gd name="T8" fmla="*/ 537 w 569"/>
                <a:gd name="T9" fmla="*/ 350 h 800"/>
                <a:gd name="T10" fmla="*/ 569 w 569"/>
                <a:gd name="T11" fmla="*/ 350 h 800"/>
                <a:gd name="T12" fmla="*/ 501 w 569"/>
                <a:gd name="T13" fmla="*/ 43 h 800"/>
                <a:gd name="T14" fmla="*/ 453 w 569"/>
                <a:gd name="T15" fmla="*/ 2 h 800"/>
                <a:gd name="T16" fmla="*/ 436 w 569"/>
                <a:gd name="T17" fmla="*/ 3 h 800"/>
                <a:gd name="T18" fmla="*/ 436 w 569"/>
                <a:gd name="T19" fmla="*/ 2 h 800"/>
                <a:gd name="T20" fmla="*/ 116 w 569"/>
                <a:gd name="T21" fmla="*/ 2 h 800"/>
                <a:gd name="T22" fmla="*/ 73 w 569"/>
                <a:gd name="T23" fmla="*/ 43 h 800"/>
                <a:gd name="T24" fmla="*/ 72 w 569"/>
                <a:gd name="T25" fmla="*/ 45 h 800"/>
                <a:gd name="T26" fmla="*/ 0 w 569"/>
                <a:gd name="T27" fmla="*/ 373 h 800"/>
                <a:gd name="T28" fmla="*/ 23 w 569"/>
                <a:gd name="T29" fmla="*/ 420 h 800"/>
                <a:gd name="T30" fmla="*/ 52 w 569"/>
                <a:gd name="T31" fmla="*/ 551 h 800"/>
                <a:gd name="T32" fmla="*/ 132 w 569"/>
                <a:gd name="T33" fmla="*/ 189 h 800"/>
                <a:gd name="T34" fmla="*/ 132 w 569"/>
                <a:gd name="T35" fmla="*/ 570 h 800"/>
                <a:gd name="T36" fmla="*/ 236 w 569"/>
                <a:gd name="T37" fmla="*/ 522 h 800"/>
                <a:gd name="T38" fmla="*/ 375 w 569"/>
                <a:gd name="T39" fmla="*/ 661 h 800"/>
                <a:gd name="T40" fmla="*/ 316 w 569"/>
                <a:gd name="T41" fmla="*/ 775 h 800"/>
                <a:gd name="T42" fmla="*/ 316 w 569"/>
                <a:gd name="T43" fmla="*/ 800 h 800"/>
                <a:gd name="T44" fmla="*/ 371 w 569"/>
                <a:gd name="T45" fmla="*/ 800 h 800"/>
                <a:gd name="T46" fmla="*/ 436 w 569"/>
                <a:gd name="T47" fmla="*/ 508 h 800"/>
                <a:gd name="T48" fmla="*/ 436 w 569"/>
                <a:gd name="T49" fmla="*/ 163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9" h="800">
                  <a:moveTo>
                    <a:pt x="436" y="163"/>
                  </a:moveTo>
                  <a:cubicBezTo>
                    <a:pt x="481" y="370"/>
                    <a:pt x="481" y="370"/>
                    <a:pt x="481" y="370"/>
                  </a:cubicBezTo>
                  <a:cubicBezTo>
                    <a:pt x="492" y="360"/>
                    <a:pt x="505" y="354"/>
                    <a:pt x="520" y="351"/>
                  </a:cubicBezTo>
                  <a:cubicBezTo>
                    <a:pt x="520" y="350"/>
                    <a:pt x="520" y="350"/>
                    <a:pt x="520" y="350"/>
                  </a:cubicBezTo>
                  <a:cubicBezTo>
                    <a:pt x="537" y="350"/>
                    <a:pt x="537" y="350"/>
                    <a:pt x="537" y="350"/>
                  </a:cubicBezTo>
                  <a:cubicBezTo>
                    <a:pt x="569" y="350"/>
                    <a:pt x="569" y="350"/>
                    <a:pt x="569" y="350"/>
                  </a:cubicBezTo>
                  <a:cubicBezTo>
                    <a:pt x="501" y="43"/>
                    <a:pt x="501" y="43"/>
                    <a:pt x="501" y="43"/>
                  </a:cubicBezTo>
                  <a:cubicBezTo>
                    <a:pt x="499" y="19"/>
                    <a:pt x="478" y="0"/>
                    <a:pt x="453" y="2"/>
                  </a:cubicBezTo>
                  <a:cubicBezTo>
                    <a:pt x="436" y="3"/>
                    <a:pt x="436" y="3"/>
                    <a:pt x="436" y="3"/>
                  </a:cubicBezTo>
                  <a:cubicBezTo>
                    <a:pt x="436" y="2"/>
                    <a:pt x="436" y="2"/>
                    <a:pt x="43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93" y="3"/>
                    <a:pt x="75" y="20"/>
                    <a:pt x="73" y="43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12" y="385"/>
                    <a:pt x="21" y="402"/>
                    <a:pt x="23" y="420"/>
                  </a:cubicBezTo>
                  <a:cubicBezTo>
                    <a:pt x="52" y="551"/>
                    <a:pt x="52" y="551"/>
                    <a:pt x="52" y="551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570"/>
                    <a:pt x="132" y="570"/>
                    <a:pt x="132" y="570"/>
                  </a:cubicBezTo>
                  <a:cubicBezTo>
                    <a:pt x="158" y="541"/>
                    <a:pt x="195" y="522"/>
                    <a:pt x="236" y="522"/>
                  </a:cubicBezTo>
                  <a:cubicBezTo>
                    <a:pt x="313" y="522"/>
                    <a:pt x="375" y="585"/>
                    <a:pt x="375" y="661"/>
                  </a:cubicBezTo>
                  <a:cubicBezTo>
                    <a:pt x="375" y="708"/>
                    <a:pt x="351" y="749"/>
                    <a:pt x="316" y="775"/>
                  </a:cubicBezTo>
                  <a:cubicBezTo>
                    <a:pt x="316" y="800"/>
                    <a:pt x="316" y="800"/>
                    <a:pt x="316" y="800"/>
                  </a:cubicBezTo>
                  <a:cubicBezTo>
                    <a:pt x="371" y="800"/>
                    <a:pt x="371" y="800"/>
                    <a:pt x="371" y="800"/>
                  </a:cubicBezTo>
                  <a:cubicBezTo>
                    <a:pt x="436" y="508"/>
                    <a:pt x="436" y="508"/>
                    <a:pt x="436" y="508"/>
                  </a:cubicBezTo>
                  <a:lnTo>
                    <a:pt x="436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id="{6308F081-0C52-5D02-1C76-00F41C86D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000" y="2832703"/>
              <a:ext cx="3175" cy="23813"/>
            </a:xfrm>
            <a:custGeom>
              <a:avLst/>
              <a:gdLst>
                <a:gd name="T0" fmla="*/ 0 w 6"/>
                <a:gd name="T1" fmla="*/ 0 h 36"/>
                <a:gd name="T2" fmla="*/ 0 w 6"/>
                <a:gd name="T3" fmla="*/ 36 h 36"/>
                <a:gd name="T4" fmla="*/ 6 w 6"/>
                <a:gd name="T5" fmla="*/ 28 h 36"/>
                <a:gd name="T6" fmla="*/ 0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0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2" y="34"/>
                    <a:pt x="4" y="31"/>
                    <a:pt x="6" y="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id="{133ED919-2868-62BC-3BE5-05ACCA9FF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675" y="2481866"/>
              <a:ext cx="66675" cy="30163"/>
            </a:xfrm>
            <a:custGeom>
              <a:avLst/>
              <a:gdLst>
                <a:gd name="T0" fmla="*/ 0 w 104"/>
                <a:gd name="T1" fmla="*/ 0 h 48"/>
                <a:gd name="T2" fmla="*/ 0 w 104"/>
                <a:gd name="T3" fmla="*/ 48 h 48"/>
                <a:gd name="T4" fmla="*/ 104 w 104"/>
                <a:gd name="T5" fmla="*/ 48 h 48"/>
                <a:gd name="T6" fmla="*/ 0 w 104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48">
                  <a:moveTo>
                    <a:pt x="0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62" y="47"/>
                    <a:pt x="25" y="2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29">
              <a:extLst>
                <a:ext uri="{FF2B5EF4-FFF2-40B4-BE49-F238E27FC236}">
                  <a16:creationId xmlns:a16="http://schemas.microsoft.com/office/drawing/2014/main" id="{94649DA2-AE9A-151C-A533-2BC56337C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963" y="1816703"/>
              <a:ext cx="136525" cy="1381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0">
              <a:extLst>
                <a:ext uri="{FF2B5EF4-FFF2-40B4-BE49-F238E27FC236}">
                  <a16:creationId xmlns:a16="http://schemas.microsoft.com/office/drawing/2014/main" id="{C0EBD9D2-5BFC-3105-791D-3FD58CEA9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725" y="1996091"/>
              <a:ext cx="374650" cy="515938"/>
            </a:xfrm>
            <a:custGeom>
              <a:avLst/>
              <a:gdLst>
                <a:gd name="T0" fmla="*/ 530 w 579"/>
                <a:gd name="T1" fmla="*/ 351 h 800"/>
                <a:gd name="T2" fmla="*/ 530 w 579"/>
                <a:gd name="T3" fmla="*/ 350 h 800"/>
                <a:gd name="T4" fmla="*/ 547 w 579"/>
                <a:gd name="T5" fmla="*/ 350 h 800"/>
                <a:gd name="T6" fmla="*/ 579 w 579"/>
                <a:gd name="T7" fmla="*/ 350 h 800"/>
                <a:gd name="T8" fmla="*/ 511 w 579"/>
                <a:gd name="T9" fmla="*/ 43 h 800"/>
                <a:gd name="T10" fmla="*/ 464 w 579"/>
                <a:gd name="T11" fmla="*/ 2 h 800"/>
                <a:gd name="T12" fmla="*/ 446 w 579"/>
                <a:gd name="T13" fmla="*/ 3 h 800"/>
                <a:gd name="T14" fmla="*/ 446 w 579"/>
                <a:gd name="T15" fmla="*/ 2 h 800"/>
                <a:gd name="T16" fmla="*/ 126 w 579"/>
                <a:gd name="T17" fmla="*/ 2 h 800"/>
                <a:gd name="T18" fmla="*/ 83 w 579"/>
                <a:gd name="T19" fmla="*/ 43 h 800"/>
                <a:gd name="T20" fmla="*/ 83 w 579"/>
                <a:gd name="T21" fmla="*/ 45 h 800"/>
                <a:gd name="T22" fmla="*/ 0 w 579"/>
                <a:gd name="T23" fmla="*/ 419 h 800"/>
                <a:gd name="T24" fmla="*/ 0 w 579"/>
                <a:gd name="T25" fmla="*/ 420 h 800"/>
                <a:gd name="T26" fmla="*/ 44 w 579"/>
                <a:gd name="T27" fmla="*/ 621 h 800"/>
                <a:gd name="T28" fmla="*/ 51 w 579"/>
                <a:gd name="T29" fmla="*/ 600 h 800"/>
                <a:gd name="T30" fmla="*/ 52 w 579"/>
                <a:gd name="T31" fmla="*/ 598 h 800"/>
                <a:gd name="T32" fmla="*/ 74 w 579"/>
                <a:gd name="T33" fmla="*/ 498 h 800"/>
                <a:gd name="T34" fmla="*/ 107 w 579"/>
                <a:gd name="T35" fmla="*/ 502 h 800"/>
                <a:gd name="T36" fmla="*/ 86 w 579"/>
                <a:gd name="T37" fmla="*/ 800 h 800"/>
                <a:gd name="T38" fmla="*/ 246 w 579"/>
                <a:gd name="T39" fmla="*/ 800 h 800"/>
                <a:gd name="T40" fmla="*/ 108 w 579"/>
                <a:gd name="T41" fmla="*/ 661 h 800"/>
                <a:gd name="T42" fmla="*/ 247 w 579"/>
                <a:gd name="T43" fmla="*/ 522 h 800"/>
                <a:gd name="T44" fmla="*/ 385 w 579"/>
                <a:gd name="T45" fmla="*/ 661 h 800"/>
                <a:gd name="T46" fmla="*/ 247 w 579"/>
                <a:gd name="T47" fmla="*/ 800 h 800"/>
                <a:gd name="T48" fmla="*/ 381 w 579"/>
                <a:gd name="T49" fmla="*/ 800 h 800"/>
                <a:gd name="T50" fmla="*/ 466 w 579"/>
                <a:gd name="T51" fmla="*/ 420 h 800"/>
                <a:gd name="T52" fmla="*/ 530 w 579"/>
                <a:gd name="T53" fmla="*/ 351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9" h="800">
                  <a:moveTo>
                    <a:pt x="530" y="351"/>
                  </a:moveTo>
                  <a:cubicBezTo>
                    <a:pt x="530" y="350"/>
                    <a:pt x="530" y="350"/>
                    <a:pt x="530" y="350"/>
                  </a:cubicBezTo>
                  <a:cubicBezTo>
                    <a:pt x="547" y="350"/>
                    <a:pt x="547" y="350"/>
                    <a:pt x="547" y="350"/>
                  </a:cubicBezTo>
                  <a:cubicBezTo>
                    <a:pt x="579" y="350"/>
                    <a:pt x="579" y="350"/>
                    <a:pt x="579" y="350"/>
                  </a:cubicBezTo>
                  <a:cubicBezTo>
                    <a:pt x="511" y="43"/>
                    <a:pt x="511" y="43"/>
                    <a:pt x="511" y="43"/>
                  </a:cubicBezTo>
                  <a:cubicBezTo>
                    <a:pt x="509" y="19"/>
                    <a:pt x="488" y="0"/>
                    <a:pt x="464" y="2"/>
                  </a:cubicBezTo>
                  <a:cubicBezTo>
                    <a:pt x="446" y="3"/>
                    <a:pt x="446" y="3"/>
                    <a:pt x="446" y="3"/>
                  </a:cubicBezTo>
                  <a:cubicBezTo>
                    <a:pt x="446" y="2"/>
                    <a:pt x="446" y="2"/>
                    <a:pt x="44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04" y="3"/>
                    <a:pt x="85" y="20"/>
                    <a:pt x="83" y="43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0" y="419"/>
                    <a:pt x="0" y="419"/>
                    <a:pt x="0" y="419"/>
                  </a:cubicBezTo>
                  <a:cubicBezTo>
                    <a:pt x="0" y="420"/>
                    <a:pt x="0" y="420"/>
                    <a:pt x="0" y="420"/>
                  </a:cubicBezTo>
                  <a:cubicBezTo>
                    <a:pt x="44" y="621"/>
                    <a:pt x="44" y="621"/>
                    <a:pt x="44" y="621"/>
                  </a:cubicBezTo>
                  <a:cubicBezTo>
                    <a:pt x="48" y="615"/>
                    <a:pt x="51" y="608"/>
                    <a:pt x="51" y="600"/>
                  </a:cubicBezTo>
                  <a:cubicBezTo>
                    <a:pt x="52" y="598"/>
                    <a:pt x="52" y="598"/>
                    <a:pt x="52" y="598"/>
                  </a:cubicBezTo>
                  <a:cubicBezTo>
                    <a:pt x="74" y="498"/>
                    <a:pt x="74" y="498"/>
                    <a:pt x="74" y="498"/>
                  </a:cubicBezTo>
                  <a:cubicBezTo>
                    <a:pt x="107" y="502"/>
                    <a:pt x="107" y="502"/>
                    <a:pt x="107" y="502"/>
                  </a:cubicBezTo>
                  <a:cubicBezTo>
                    <a:pt x="86" y="800"/>
                    <a:pt x="86" y="800"/>
                    <a:pt x="86" y="800"/>
                  </a:cubicBezTo>
                  <a:cubicBezTo>
                    <a:pt x="246" y="800"/>
                    <a:pt x="246" y="800"/>
                    <a:pt x="246" y="800"/>
                  </a:cubicBezTo>
                  <a:cubicBezTo>
                    <a:pt x="170" y="799"/>
                    <a:pt x="108" y="737"/>
                    <a:pt x="108" y="661"/>
                  </a:cubicBezTo>
                  <a:cubicBezTo>
                    <a:pt x="108" y="585"/>
                    <a:pt x="170" y="522"/>
                    <a:pt x="247" y="522"/>
                  </a:cubicBezTo>
                  <a:cubicBezTo>
                    <a:pt x="323" y="522"/>
                    <a:pt x="385" y="585"/>
                    <a:pt x="385" y="661"/>
                  </a:cubicBezTo>
                  <a:cubicBezTo>
                    <a:pt x="385" y="737"/>
                    <a:pt x="323" y="799"/>
                    <a:pt x="247" y="800"/>
                  </a:cubicBezTo>
                  <a:cubicBezTo>
                    <a:pt x="381" y="800"/>
                    <a:pt x="381" y="800"/>
                    <a:pt x="381" y="800"/>
                  </a:cubicBezTo>
                  <a:cubicBezTo>
                    <a:pt x="466" y="420"/>
                    <a:pt x="466" y="420"/>
                    <a:pt x="466" y="420"/>
                  </a:cubicBezTo>
                  <a:cubicBezTo>
                    <a:pt x="469" y="385"/>
                    <a:pt x="496" y="357"/>
                    <a:pt x="530" y="3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Oval 31">
              <a:extLst>
                <a:ext uri="{FF2B5EF4-FFF2-40B4-BE49-F238E27FC236}">
                  <a16:creationId xmlns:a16="http://schemas.microsoft.com/office/drawing/2014/main" id="{8946F2A4-285D-A9B7-634C-D46625C0D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188" y="1816703"/>
              <a:ext cx="136525" cy="1381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32">
              <a:extLst>
                <a:ext uri="{FF2B5EF4-FFF2-40B4-BE49-F238E27FC236}">
                  <a16:creationId xmlns:a16="http://schemas.microsoft.com/office/drawing/2014/main" id="{5C5DD035-B076-6BC1-93CF-822741109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1996091"/>
              <a:ext cx="366713" cy="515938"/>
            </a:xfrm>
            <a:custGeom>
              <a:avLst/>
              <a:gdLst>
                <a:gd name="T0" fmla="*/ 448 w 569"/>
                <a:gd name="T1" fmla="*/ 2 h 800"/>
                <a:gd name="T2" fmla="*/ 431 w 569"/>
                <a:gd name="T3" fmla="*/ 3 h 800"/>
                <a:gd name="T4" fmla="*/ 431 w 569"/>
                <a:gd name="T5" fmla="*/ 2 h 800"/>
                <a:gd name="T6" fmla="*/ 111 w 569"/>
                <a:gd name="T7" fmla="*/ 2 h 800"/>
                <a:gd name="T8" fmla="*/ 68 w 569"/>
                <a:gd name="T9" fmla="*/ 43 h 800"/>
                <a:gd name="T10" fmla="*/ 67 w 569"/>
                <a:gd name="T11" fmla="*/ 45 h 800"/>
                <a:gd name="T12" fmla="*/ 0 w 569"/>
                <a:gd name="T13" fmla="*/ 350 h 800"/>
                <a:gd name="T14" fmla="*/ 21 w 569"/>
                <a:gd name="T15" fmla="*/ 350 h 800"/>
                <a:gd name="T16" fmla="*/ 21 w 569"/>
                <a:gd name="T17" fmla="*/ 352 h 800"/>
                <a:gd name="T18" fmla="*/ 80 w 569"/>
                <a:gd name="T19" fmla="*/ 420 h 800"/>
                <a:gd name="T20" fmla="*/ 164 w 569"/>
                <a:gd name="T21" fmla="*/ 800 h 800"/>
                <a:gd name="T22" fmla="*/ 326 w 569"/>
                <a:gd name="T23" fmla="*/ 800 h 800"/>
                <a:gd name="T24" fmla="*/ 188 w 569"/>
                <a:gd name="T25" fmla="*/ 661 h 800"/>
                <a:gd name="T26" fmla="*/ 327 w 569"/>
                <a:gd name="T27" fmla="*/ 522 h 800"/>
                <a:gd name="T28" fmla="*/ 465 w 569"/>
                <a:gd name="T29" fmla="*/ 661 h 800"/>
                <a:gd name="T30" fmla="*/ 327 w 569"/>
                <a:gd name="T31" fmla="*/ 800 h 800"/>
                <a:gd name="T32" fmla="*/ 461 w 569"/>
                <a:gd name="T33" fmla="*/ 800 h 800"/>
                <a:gd name="T34" fmla="*/ 478 w 569"/>
                <a:gd name="T35" fmla="*/ 724 h 800"/>
                <a:gd name="T36" fmla="*/ 461 w 569"/>
                <a:gd name="T37" fmla="*/ 450 h 800"/>
                <a:gd name="T38" fmla="*/ 493 w 569"/>
                <a:gd name="T39" fmla="*/ 445 h 800"/>
                <a:gd name="T40" fmla="*/ 517 w 569"/>
                <a:gd name="T41" fmla="*/ 551 h 800"/>
                <a:gd name="T42" fmla="*/ 545 w 569"/>
                <a:gd name="T43" fmla="*/ 420 h 800"/>
                <a:gd name="T44" fmla="*/ 569 w 569"/>
                <a:gd name="T45" fmla="*/ 372 h 800"/>
                <a:gd name="T46" fmla="*/ 496 w 569"/>
                <a:gd name="T47" fmla="*/ 43 h 800"/>
                <a:gd name="T48" fmla="*/ 448 w 569"/>
                <a:gd name="T49" fmla="*/ 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9" h="800">
                  <a:moveTo>
                    <a:pt x="448" y="2"/>
                  </a:moveTo>
                  <a:cubicBezTo>
                    <a:pt x="431" y="3"/>
                    <a:pt x="431" y="3"/>
                    <a:pt x="431" y="3"/>
                  </a:cubicBezTo>
                  <a:cubicBezTo>
                    <a:pt x="431" y="2"/>
                    <a:pt x="431" y="2"/>
                    <a:pt x="43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88" y="3"/>
                    <a:pt x="70" y="20"/>
                    <a:pt x="68" y="43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21" y="350"/>
                    <a:pt x="21" y="350"/>
                    <a:pt x="21" y="350"/>
                  </a:cubicBezTo>
                  <a:cubicBezTo>
                    <a:pt x="21" y="352"/>
                    <a:pt x="21" y="352"/>
                    <a:pt x="21" y="352"/>
                  </a:cubicBezTo>
                  <a:cubicBezTo>
                    <a:pt x="52" y="360"/>
                    <a:pt x="76" y="387"/>
                    <a:pt x="80" y="420"/>
                  </a:cubicBezTo>
                  <a:cubicBezTo>
                    <a:pt x="164" y="800"/>
                    <a:pt x="164" y="800"/>
                    <a:pt x="164" y="800"/>
                  </a:cubicBezTo>
                  <a:cubicBezTo>
                    <a:pt x="326" y="800"/>
                    <a:pt x="326" y="800"/>
                    <a:pt x="326" y="800"/>
                  </a:cubicBezTo>
                  <a:cubicBezTo>
                    <a:pt x="250" y="799"/>
                    <a:pt x="188" y="737"/>
                    <a:pt x="188" y="661"/>
                  </a:cubicBezTo>
                  <a:cubicBezTo>
                    <a:pt x="188" y="585"/>
                    <a:pt x="250" y="522"/>
                    <a:pt x="327" y="522"/>
                  </a:cubicBezTo>
                  <a:cubicBezTo>
                    <a:pt x="403" y="522"/>
                    <a:pt x="465" y="585"/>
                    <a:pt x="465" y="661"/>
                  </a:cubicBezTo>
                  <a:cubicBezTo>
                    <a:pt x="465" y="737"/>
                    <a:pt x="403" y="799"/>
                    <a:pt x="327" y="800"/>
                  </a:cubicBezTo>
                  <a:cubicBezTo>
                    <a:pt x="461" y="800"/>
                    <a:pt x="461" y="800"/>
                    <a:pt x="461" y="800"/>
                  </a:cubicBezTo>
                  <a:cubicBezTo>
                    <a:pt x="478" y="724"/>
                    <a:pt x="478" y="724"/>
                    <a:pt x="478" y="724"/>
                  </a:cubicBezTo>
                  <a:cubicBezTo>
                    <a:pt x="461" y="450"/>
                    <a:pt x="461" y="450"/>
                    <a:pt x="461" y="450"/>
                  </a:cubicBezTo>
                  <a:cubicBezTo>
                    <a:pt x="493" y="445"/>
                    <a:pt x="493" y="445"/>
                    <a:pt x="493" y="445"/>
                  </a:cubicBezTo>
                  <a:cubicBezTo>
                    <a:pt x="517" y="551"/>
                    <a:pt x="517" y="551"/>
                    <a:pt x="517" y="551"/>
                  </a:cubicBezTo>
                  <a:cubicBezTo>
                    <a:pt x="545" y="420"/>
                    <a:pt x="545" y="420"/>
                    <a:pt x="545" y="420"/>
                  </a:cubicBezTo>
                  <a:cubicBezTo>
                    <a:pt x="547" y="401"/>
                    <a:pt x="556" y="385"/>
                    <a:pt x="569" y="372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4" y="19"/>
                    <a:pt x="473" y="0"/>
                    <a:pt x="44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Oval 33">
              <a:extLst>
                <a:ext uri="{FF2B5EF4-FFF2-40B4-BE49-F238E27FC236}">
                  <a16:creationId xmlns:a16="http://schemas.microsoft.com/office/drawing/2014/main" id="{6C59886C-9A68-2246-1F8B-2D9ECB398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816703"/>
              <a:ext cx="136525" cy="1381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4">
              <a:extLst>
                <a:ext uri="{FF2B5EF4-FFF2-40B4-BE49-F238E27FC236}">
                  <a16:creationId xmlns:a16="http://schemas.microsoft.com/office/drawing/2014/main" id="{2EA0D674-69B7-7EDF-DD4C-ACF853E94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075" y="2512028"/>
              <a:ext cx="9525" cy="0"/>
            </a:xfrm>
            <a:custGeom>
              <a:avLst/>
              <a:gdLst>
                <a:gd name="T0" fmla="*/ 0 w 15"/>
                <a:gd name="T1" fmla="*/ 1 h 1"/>
                <a:gd name="T2" fmla="*/ 15 w 15"/>
                <a:gd name="T3" fmla="*/ 1 h 1"/>
                <a:gd name="T4" fmla="*/ 15 w 15"/>
                <a:gd name="T5" fmla="*/ 0 h 1"/>
                <a:gd name="T6" fmla="*/ 0 w 1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">
                  <a:moveTo>
                    <a:pt x="0" y="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5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5">
              <a:extLst>
                <a:ext uri="{FF2B5EF4-FFF2-40B4-BE49-F238E27FC236}">
                  <a16:creationId xmlns:a16="http://schemas.microsoft.com/office/drawing/2014/main" id="{10BF7FAE-1359-36DD-C85F-001EF7103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2832703"/>
              <a:ext cx="3175" cy="23813"/>
            </a:xfrm>
            <a:custGeom>
              <a:avLst/>
              <a:gdLst>
                <a:gd name="T0" fmla="*/ 0 w 6"/>
                <a:gd name="T1" fmla="*/ 0 h 36"/>
                <a:gd name="T2" fmla="*/ 0 w 6"/>
                <a:gd name="T3" fmla="*/ 36 h 36"/>
                <a:gd name="T4" fmla="*/ 6 w 6"/>
                <a:gd name="T5" fmla="*/ 28 h 36"/>
                <a:gd name="T6" fmla="*/ 0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0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2" y="34"/>
                    <a:pt x="4" y="31"/>
                    <a:pt x="6" y="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36">
              <a:extLst>
                <a:ext uri="{FF2B5EF4-FFF2-40B4-BE49-F238E27FC236}">
                  <a16:creationId xmlns:a16="http://schemas.microsoft.com/office/drawing/2014/main" id="{3D56470E-B4C8-1AF1-5EE6-ECBBAC46D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813" y="2481866"/>
              <a:ext cx="66675" cy="30163"/>
            </a:xfrm>
            <a:custGeom>
              <a:avLst/>
              <a:gdLst>
                <a:gd name="T0" fmla="*/ 0 w 103"/>
                <a:gd name="T1" fmla="*/ 0 h 48"/>
                <a:gd name="T2" fmla="*/ 0 w 103"/>
                <a:gd name="T3" fmla="*/ 48 h 48"/>
                <a:gd name="T4" fmla="*/ 103 w 103"/>
                <a:gd name="T5" fmla="*/ 48 h 48"/>
                <a:gd name="T6" fmla="*/ 0 w 103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48">
                  <a:moveTo>
                    <a:pt x="0" y="0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62" y="47"/>
                    <a:pt x="25" y="2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5A51EA3C-18A4-0200-F723-9CD15C2BA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1996091"/>
              <a:ext cx="369888" cy="515938"/>
            </a:xfrm>
            <a:custGeom>
              <a:avLst/>
              <a:gdLst>
                <a:gd name="T0" fmla="*/ 439 w 572"/>
                <a:gd name="T1" fmla="*/ 507 h 800"/>
                <a:gd name="T2" fmla="*/ 439 w 572"/>
                <a:gd name="T3" fmla="*/ 163 h 800"/>
                <a:gd name="T4" fmla="*/ 484 w 572"/>
                <a:gd name="T5" fmla="*/ 370 h 800"/>
                <a:gd name="T6" fmla="*/ 525 w 572"/>
                <a:gd name="T7" fmla="*/ 351 h 800"/>
                <a:gd name="T8" fmla="*/ 525 w 572"/>
                <a:gd name="T9" fmla="*/ 350 h 800"/>
                <a:gd name="T10" fmla="*/ 539 w 572"/>
                <a:gd name="T11" fmla="*/ 350 h 800"/>
                <a:gd name="T12" fmla="*/ 572 w 572"/>
                <a:gd name="T13" fmla="*/ 350 h 800"/>
                <a:gd name="T14" fmla="*/ 504 w 572"/>
                <a:gd name="T15" fmla="*/ 43 h 800"/>
                <a:gd name="T16" fmla="*/ 456 w 572"/>
                <a:gd name="T17" fmla="*/ 2 h 800"/>
                <a:gd name="T18" fmla="*/ 439 w 572"/>
                <a:gd name="T19" fmla="*/ 3 h 800"/>
                <a:gd name="T20" fmla="*/ 439 w 572"/>
                <a:gd name="T21" fmla="*/ 2 h 800"/>
                <a:gd name="T22" fmla="*/ 119 w 572"/>
                <a:gd name="T23" fmla="*/ 2 h 800"/>
                <a:gd name="T24" fmla="*/ 76 w 572"/>
                <a:gd name="T25" fmla="*/ 43 h 800"/>
                <a:gd name="T26" fmla="*/ 75 w 572"/>
                <a:gd name="T27" fmla="*/ 45 h 800"/>
                <a:gd name="T28" fmla="*/ 0 w 572"/>
                <a:gd name="T29" fmla="*/ 387 h 800"/>
                <a:gd name="T30" fmla="*/ 11 w 572"/>
                <a:gd name="T31" fmla="*/ 420 h 800"/>
                <a:gd name="T32" fmla="*/ 48 w 572"/>
                <a:gd name="T33" fmla="*/ 584 h 800"/>
                <a:gd name="T34" fmla="*/ 135 w 572"/>
                <a:gd name="T35" fmla="*/ 189 h 800"/>
                <a:gd name="T36" fmla="*/ 135 w 572"/>
                <a:gd name="T37" fmla="*/ 570 h 800"/>
                <a:gd name="T38" fmla="*/ 239 w 572"/>
                <a:gd name="T39" fmla="*/ 522 h 800"/>
                <a:gd name="T40" fmla="*/ 378 w 572"/>
                <a:gd name="T41" fmla="*/ 661 h 800"/>
                <a:gd name="T42" fmla="*/ 319 w 572"/>
                <a:gd name="T43" fmla="*/ 775 h 800"/>
                <a:gd name="T44" fmla="*/ 319 w 572"/>
                <a:gd name="T45" fmla="*/ 800 h 800"/>
                <a:gd name="T46" fmla="*/ 374 w 572"/>
                <a:gd name="T47" fmla="*/ 800 h 800"/>
                <a:gd name="T48" fmla="*/ 439 w 572"/>
                <a:gd name="T49" fmla="*/ 50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2" h="800">
                  <a:moveTo>
                    <a:pt x="439" y="507"/>
                  </a:moveTo>
                  <a:cubicBezTo>
                    <a:pt x="439" y="163"/>
                    <a:pt x="439" y="163"/>
                    <a:pt x="439" y="163"/>
                  </a:cubicBezTo>
                  <a:cubicBezTo>
                    <a:pt x="484" y="370"/>
                    <a:pt x="484" y="370"/>
                    <a:pt x="484" y="370"/>
                  </a:cubicBezTo>
                  <a:cubicBezTo>
                    <a:pt x="496" y="360"/>
                    <a:pt x="509" y="353"/>
                    <a:pt x="525" y="351"/>
                  </a:cubicBezTo>
                  <a:cubicBezTo>
                    <a:pt x="525" y="350"/>
                    <a:pt x="525" y="350"/>
                    <a:pt x="525" y="350"/>
                  </a:cubicBezTo>
                  <a:cubicBezTo>
                    <a:pt x="539" y="350"/>
                    <a:pt x="539" y="350"/>
                    <a:pt x="539" y="350"/>
                  </a:cubicBezTo>
                  <a:cubicBezTo>
                    <a:pt x="572" y="350"/>
                    <a:pt x="572" y="350"/>
                    <a:pt x="572" y="350"/>
                  </a:cubicBezTo>
                  <a:cubicBezTo>
                    <a:pt x="504" y="43"/>
                    <a:pt x="504" y="43"/>
                    <a:pt x="504" y="43"/>
                  </a:cubicBezTo>
                  <a:cubicBezTo>
                    <a:pt x="502" y="19"/>
                    <a:pt x="481" y="0"/>
                    <a:pt x="456" y="2"/>
                  </a:cubicBezTo>
                  <a:cubicBezTo>
                    <a:pt x="439" y="3"/>
                    <a:pt x="439" y="3"/>
                    <a:pt x="439" y="3"/>
                  </a:cubicBezTo>
                  <a:cubicBezTo>
                    <a:pt x="439" y="2"/>
                    <a:pt x="439" y="2"/>
                    <a:pt x="439" y="2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96" y="3"/>
                    <a:pt x="78" y="20"/>
                    <a:pt x="76" y="4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0" y="387"/>
                    <a:pt x="0" y="387"/>
                    <a:pt x="0" y="387"/>
                  </a:cubicBezTo>
                  <a:cubicBezTo>
                    <a:pt x="6" y="397"/>
                    <a:pt x="10" y="408"/>
                    <a:pt x="11" y="420"/>
                  </a:cubicBezTo>
                  <a:cubicBezTo>
                    <a:pt x="48" y="584"/>
                    <a:pt x="48" y="584"/>
                    <a:pt x="48" y="584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5" y="570"/>
                    <a:pt x="135" y="570"/>
                    <a:pt x="135" y="570"/>
                  </a:cubicBezTo>
                  <a:cubicBezTo>
                    <a:pt x="160" y="541"/>
                    <a:pt x="198" y="522"/>
                    <a:pt x="239" y="522"/>
                  </a:cubicBezTo>
                  <a:cubicBezTo>
                    <a:pt x="316" y="522"/>
                    <a:pt x="378" y="585"/>
                    <a:pt x="378" y="661"/>
                  </a:cubicBezTo>
                  <a:cubicBezTo>
                    <a:pt x="378" y="708"/>
                    <a:pt x="354" y="749"/>
                    <a:pt x="319" y="775"/>
                  </a:cubicBezTo>
                  <a:cubicBezTo>
                    <a:pt x="319" y="800"/>
                    <a:pt x="319" y="800"/>
                    <a:pt x="319" y="800"/>
                  </a:cubicBezTo>
                  <a:cubicBezTo>
                    <a:pt x="374" y="800"/>
                    <a:pt x="374" y="800"/>
                    <a:pt x="374" y="800"/>
                  </a:cubicBezTo>
                  <a:lnTo>
                    <a:pt x="439" y="5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38">
              <a:extLst>
                <a:ext uri="{FF2B5EF4-FFF2-40B4-BE49-F238E27FC236}">
                  <a16:creationId xmlns:a16="http://schemas.microsoft.com/office/drawing/2014/main" id="{3911A3B1-7CCF-491B-468C-E09055B05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6563" y="2064353"/>
              <a:ext cx="136525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39">
              <a:extLst>
                <a:ext uri="{FF2B5EF4-FFF2-40B4-BE49-F238E27FC236}">
                  <a16:creationId xmlns:a16="http://schemas.microsoft.com/office/drawing/2014/main" id="{3D77C88B-AA21-F64E-11FA-EEECAA47C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0" y="2242153"/>
              <a:ext cx="409575" cy="874713"/>
            </a:xfrm>
            <a:custGeom>
              <a:avLst/>
              <a:gdLst>
                <a:gd name="T0" fmla="*/ 14 w 634"/>
                <a:gd name="T1" fmla="*/ 418 h 1353"/>
                <a:gd name="T2" fmla="*/ 15 w 634"/>
                <a:gd name="T3" fmla="*/ 418 h 1353"/>
                <a:gd name="T4" fmla="*/ 79 w 634"/>
                <a:gd name="T5" fmla="*/ 476 h 1353"/>
                <a:gd name="T6" fmla="*/ 148 w 634"/>
                <a:gd name="T7" fmla="*/ 163 h 1353"/>
                <a:gd name="T8" fmla="*/ 148 w 634"/>
                <a:gd name="T9" fmla="*/ 791 h 1353"/>
                <a:gd name="T10" fmla="*/ 203 w 634"/>
                <a:gd name="T11" fmla="*/ 1038 h 1353"/>
                <a:gd name="T12" fmla="*/ 185 w 634"/>
                <a:gd name="T13" fmla="*/ 1096 h 1353"/>
                <a:gd name="T14" fmla="*/ 148 w 634"/>
                <a:gd name="T15" fmla="*/ 1120 h 1353"/>
                <a:gd name="T16" fmla="*/ 148 w 634"/>
                <a:gd name="T17" fmla="*/ 1293 h 1353"/>
                <a:gd name="T18" fmla="*/ 208 w 634"/>
                <a:gd name="T19" fmla="*/ 1353 h 1353"/>
                <a:gd name="T20" fmla="*/ 268 w 634"/>
                <a:gd name="T21" fmla="*/ 1293 h 1353"/>
                <a:gd name="T22" fmla="*/ 268 w 634"/>
                <a:gd name="T23" fmla="*/ 635 h 1353"/>
                <a:gd name="T24" fmla="*/ 332 w 634"/>
                <a:gd name="T25" fmla="*/ 635 h 1353"/>
                <a:gd name="T26" fmla="*/ 332 w 634"/>
                <a:gd name="T27" fmla="*/ 1293 h 1353"/>
                <a:gd name="T28" fmla="*/ 392 w 634"/>
                <a:gd name="T29" fmla="*/ 1353 h 1353"/>
                <a:gd name="T30" fmla="*/ 452 w 634"/>
                <a:gd name="T31" fmla="*/ 1293 h 1353"/>
                <a:gd name="T32" fmla="*/ 452 w 634"/>
                <a:gd name="T33" fmla="*/ 188 h 1353"/>
                <a:gd name="T34" fmla="*/ 543 w 634"/>
                <a:gd name="T35" fmla="*/ 600 h 1353"/>
                <a:gd name="T36" fmla="*/ 592 w 634"/>
                <a:gd name="T37" fmla="*/ 641 h 1353"/>
                <a:gd name="T38" fmla="*/ 623 w 634"/>
                <a:gd name="T39" fmla="*/ 625 h 1353"/>
                <a:gd name="T40" fmla="*/ 633 w 634"/>
                <a:gd name="T41" fmla="*/ 593 h 1353"/>
                <a:gd name="T42" fmla="*/ 511 w 634"/>
                <a:gd name="T43" fmla="*/ 42 h 1353"/>
                <a:gd name="T44" fmla="*/ 468 w 634"/>
                <a:gd name="T45" fmla="*/ 1 h 1353"/>
                <a:gd name="T46" fmla="*/ 466 w 634"/>
                <a:gd name="T47" fmla="*/ 1 h 1353"/>
                <a:gd name="T48" fmla="*/ 148 w 634"/>
                <a:gd name="T49" fmla="*/ 1 h 1353"/>
                <a:gd name="T50" fmla="*/ 148 w 634"/>
                <a:gd name="T51" fmla="*/ 2 h 1353"/>
                <a:gd name="T52" fmla="*/ 131 w 634"/>
                <a:gd name="T53" fmla="*/ 1 h 1353"/>
                <a:gd name="T54" fmla="*/ 83 w 634"/>
                <a:gd name="T55" fmla="*/ 42 h 1353"/>
                <a:gd name="T56" fmla="*/ 83 w 634"/>
                <a:gd name="T57" fmla="*/ 44 h 1353"/>
                <a:gd name="T58" fmla="*/ 0 w 634"/>
                <a:gd name="T59" fmla="*/ 418 h 1353"/>
                <a:gd name="T60" fmla="*/ 14 w 634"/>
                <a:gd name="T61" fmla="*/ 418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34" h="1353">
                  <a:moveTo>
                    <a:pt x="14" y="418"/>
                  </a:moveTo>
                  <a:cubicBezTo>
                    <a:pt x="15" y="418"/>
                    <a:pt x="15" y="418"/>
                    <a:pt x="15" y="418"/>
                  </a:cubicBezTo>
                  <a:cubicBezTo>
                    <a:pt x="46" y="423"/>
                    <a:pt x="71" y="445"/>
                    <a:pt x="79" y="476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148" y="791"/>
                    <a:pt x="148" y="791"/>
                    <a:pt x="148" y="791"/>
                  </a:cubicBezTo>
                  <a:cubicBezTo>
                    <a:pt x="203" y="1038"/>
                    <a:pt x="203" y="1038"/>
                    <a:pt x="203" y="1038"/>
                  </a:cubicBezTo>
                  <a:cubicBezTo>
                    <a:pt x="205" y="1059"/>
                    <a:pt x="199" y="1080"/>
                    <a:pt x="185" y="1096"/>
                  </a:cubicBezTo>
                  <a:cubicBezTo>
                    <a:pt x="175" y="1107"/>
                    <a:pt x="163" y="1116"/>
                    <a:pt x="148" y="1120"/>
                  </a:cubicBezTo>
                  <a:cubicBezTo>
                    <a:pt x="148" y="1293"/>
                    <a:pt x="148" y="1293"/>
                    <a:pt x="148" y="1293"/>
                  </a:cubicBezTo>
                  <a:cubicBezTo>
                    <a:pt x="148" y="1326"/>
                    <a:pt x="175" y="1353"/>
                    <a:pt x="208" y="1353"/>
                  </a:cubicBezTo>
                  <a:cubicBezTo>
                    <a:pt x="242" y="1353"/>
                    <a:pt x="268" y="1326"/>
                    <a:pt x="268" y="1293"/>
                  </a:cubicBezTo>
                  <a:cubicBezTo>
                    <a:pt x="268" y="635"/>
                    <a:pt x="268" y="635"/>
                    <a:pt x="268" y="635"/>
                  </a:cubicBezTo>
                  <a:cubicBezTo>
                    <a:pt x="332" y="635"/>
                    <a:pt x="332" y="635"/>
                    <a:pt x="332" y="635"/>
                  </a:cubicBezTo>
                  <a:cubicBezTo>
                    <a:pt x="332" y="1293"/>
                    <a:pt x="332" y="1293"/>
                    <a:pt x="332" y="1293"/>
                  </a:cubicBezTo>
                  <a:cubicBezTo>
                    <a:pt x="332" y="1326"/>
                    <a:pt x="359" y="1353"/>
                    <a:pt x="392" y="1353"/>
                  </a:cubicBezTo>
                  <a:cubicBezTo>
                    <a:pt x="425" y="1353"/>
                    <a:pt x="452" y="1326"/>
                    <a:pt x="452" y="1293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543" y="600"/>
                    <a:pt x="543" y="600"/>
                    <a:pt x="543" y="600"/>
                  </a:cubicBezTo>
                  <a:cubicBezTo>
                    <a:pt x="545" y="624"/>
                    <a:pt x="567" y="643"/>
                    <a:pt x="592" y="641"/>
                  </a:cubicBezTo>
                  <a:cubicBezTo>
                    <a:pt x="604" y="640"/>
                    <a:pt x="615" y="634"/>
                    <a:pt x="623" y="625"/>
                  </a:cubicBezTo>
                  <a:cubicBezTo>
                    <a:pt x="630" y="616"/>
                    <a:pt x="634" y="604"/>
                    <a:pt x="633" y="593"/>
                  </a:cubicBezTo>
                  <a:cubicBezTo>
                    <a:pt x="511" y="42"/>
                    <a:pt x="511" y="42"/>
                    <a:pt x="511" y="42"/>
                  </a:cubicBezTo>
                  <a:cubicBezTo>
                    <a:pt x="509" y="20"/>
                    <a:pt x="491" y="2"/>
                    <a:pt x="468" y="1"/>
                  </a:cubicBezTo>
                  <a:cubicBezTo>
                    <a:pt x="466" y="1"/>
                    <a:pt x="466" y="1"/>
                    <a:pt x="466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06" y="0"/>
                    <a:pt x="85" y="18"/>
                    <a:pt x="83" y="42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0" y="418"/>
                    <a:pt x="0" y="418"/>
                    <a:pt x="0" y="418"/>
                  </a:cubicBezTo>
                  <a:lnTo>
                    <a:pt x="14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Oval 40">
              <a:extLst>
                <a:ext uri="{FF2B5EF4-FFF2-40B4-BE49-F238E27FC236}">
                  <a16:creationId xmlns:a16="http://schemas.microsoft.com/office/drawing/2014/main" id="{E388A396-87C7-6985-AC8B-AFF8D0405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2064353"/>
              <a:ext cx="138113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1">
              <a:extLst>
                <a:ext uri="{FF2B5EF4-FFF2-40B4-BE49-F238E27FC236}">
                  <a16:creationId xmlns:a16="http://schemas.microsoft.com/office/drawing/2014/main" id="{D4212C86-0ABD-3F7B-3CD6-407B8880A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000" y="2242153"/>
              <a:ext cx="409575" cy="874713"/>
            </a:xfrm>
            <a:custGeom>
              <a:avLst/>
              <a:gdLst>
                <a:gd name="T0" fmla="*/ 551 w 634"/>
                <a:gd name="T1" fmla="*/ 42 h 1353"/>
                <a:gd name="T2" fmla="*/ 508 w 634"/>
                <a:gd name="T3" fmla="*/ 1 h 1353"/>
                <a:gd name="T4" fmla="*/ 506 w 634"/>
                <a:gd name="T5" fmla="*/ 1 h 1353"/>
                <a:gd name="T6" fmla="*/ 188 w 634"/>
                <a:gd name="T7" fmla="*/ 1 h 1353"/>
                <a:gd name="T8" fmla="*/ 188 w 634"/>
                <a:gd name="T9" fmla="*/ 2 h 1353"/>
                <a:gd name="T10" fmla="*/ 171 w 634"/>
                <a:gd name="T11" fmla="*/ 1 h 1353"/>
                <a:gd name="T12" fmla="*/ 123 w 634"/>
                <a:gd name="T13" fmla="*/ 42 h 1353"/>
                <a:gd name="T14" fmla="*/ 123 w 634"/>
                <a:gd name="T15" fmla="*/ 44 h 1353"/>
                <a:gd name="T16" fmla="*/ 1 w 634"/>
                <a:gd name="T17" fmla="*/ 593 h 1353"/>
                <a:gd name="T18" fmla="*/ 12 w 634"/>
                <a:gd name="T19" fmla="*/ 625 h 1353"/>
                <a:gd name="T20" fmla="*/ 42 w 634"/>
                <a:gd name="T21" fmla="*/ 641 h 1353"/>
                <a:gd name="T22" fmla="*/ 91 w 634"/>
                <a:gd name="T23" fmla="*/ 600 h 1353"/>
                <a:gd name="T24" fmla="*/ 92 w 634"/>
                <a:gd name="T25" fmla="*/ 598 h 1353"/>
                <a:gd name="T26" fmla="*/ 188 w 634"/>
                <a:gd name="T27" fmla="*/ 163 h 1353"/>
                <a:gd name="T28" fmla="*/ 188 w 634"/>
                <a:gd name="T29" fmla="*/ 1293 h 1353"/>
                <a:gd name="T30" fmla="*/ 248 w 634"/>
                <a:gd name="T31" fmla="*/ 1353 h 1353"/>
                <a:gd name="T32" fmla="*/ 308 w 634"/>
                <a:gd name="T33" fmla="*/ 1293 h 1353"/>
                <a:gd name="T34" fmla="*/ 308 w 634"/>
                <a:gd name="T35" fmla="*/ 635 h 1353"/>
                <a:gd name="T36" fmla="*/ 372 w 634"/>
                <a:gd name="T37" fmla="*/ 635 h 1353"/>
                <a:gd name="T38" fmla="*/ 372 w 634"/>
                <a:gd name="T39" fmla="*/ 1293 h 1353"/>
                <a:gd name="T40" fmla="*/ 432 w 634"/>
                <a:gd name="T41" fmla="*/ 1353 h 1353"/>
                <a:gd name="T42" fmla="*/ 492 w 634"/>
                <a:gd name="T43" fmla="*/ 1293 h 1353"/>
                <a:gd name="T44" fmla="*/ 492 w 634"/>
                <a:gd name="T45" fmla="*/ 1121 h 1353"/>
                <a:gd name="T46" fmla="*/ 449 w 634"/>
                <a:gd name="T47" fmla="*/ 1096 h 1353"/>
                <a:gd name="T48" fmla="*/ 431 w 634"/>
                <a:gd name="T49" fmla="*/ 1038 h 1353"/>
                <a:gd name="T50" fmla="*/ 432 w 634"/>
                <a:gd name="T51" fmla="*/ 1036 h 1353"/>
                <a:gd name="T52" fmla="*/ 492 w 634"/>
                <a:gd name="T53" fmla="*/ 765 h 1353"/>
                <a:gd name="T54" fmla="*/ 492 w 634"/>
                <a:gd name="T55" fmla="*/ 188 h 1353"/>
                <a:gd name="T56" fmla="*/ 555 w 634"/>
                <a:gd name="T57" fmla="*/ 476 h 1353"/>
                <a:gd name="T58" fmla="*/ 612 w 634"/>
                <a:gd name="T59" fmla="*/ 420 h 1353"/>
                <a:gd name="T60" fmla="*/ 612 w 634"/>
                <a:gd name="T61" fmla="*/ 418 h 1353"/>
                <a:gd name="T62" fmla="*/ 629 w 634"/>
                <a:gd name="T63" fmla="*/ 418 h 1353"/>
                <a:gd name="T64" fmla="*/ 634 w 634"/>
                <a:gd name="T65" fmla="*/ 418 h 1353"/>
                <a:gd name="T66" fmla="*/ 551 w 634"/>
                <a:gd name="T67" fmla="*/ 42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4" h="1353">
                  <a:moveTo>
                    <a:pt x="551" y="42"/>
                  </a:moveTo>
                  <a:cubicBezTo>
                    <a:pt x="549" y="20"/>
                    <a:pt x="531" y="2"/>
                    <a:pt x="508" y="1"/>
                  </a:cubicBezTo>
                  <a:cubicBezTo>
                    <a:pt x="506" y="1"/>
                    <a:pt x="506" y="1"/>
                    <a:pt x="506" y="1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46" y="0"/>
                    <a:pt x="125" y="18"/>
                    <a:pt x="123" y="42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" y="593"/>
                    <a:pt x="1" y="593"/>
                    <a:pt x="1" y="593"/>
                  </a:cubicBezTo>
                  <a:cubicBezTo>
                    <a:pt x="0" y="604"/>
                    <a:pt x="4" y="616"/>
                    <a:pt x="12" y="625"/>
                  </a:cubicBezTo>
                  <a:cubicBezTo>
                    <a:pt x="19" y="634"/>
                    <a:pt x="30" y="640"/>
                    <a:pt x="42" y="641"/>
                  </a:cubicBezTo>
                  <a:cubicBezTo>
                    <a:pt x="68" y="643"/>
                    <a:pt x="89" y="625"/>
                    <a:pt x="91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88" y="163"/>
                    <a:pt x="188" y="163"/>
                    <a:pt x="188" y="163"/>
                  </a:cubicBezTo>
                  <a:cubicBezTo>
                    <a:pt x="188" y="1293"/>
                    <a:pt x="188" y="1293"/>
                    <a:pt x="188" y="1293"/>
                  </a:cubicBezTo>
                  <a:cubicBezTo>
                    <a:pt x="188" y="1326"/>
                    <a:pt x="215" y="1353"/>
                    <a:pt x="248" y="1353"/>
                  </a:cubicBezTo>
                  <a:cubicBezTo>
                    <a:pt x="281" y="1353"/>
                    <a:pt x="308" y="1326"/>
                    <a:pt x="308" y="1293"/>
                  </a:cubicBezTo>
                  <a:cubicBezTo>
                    <a:pt x="308" y="635"/>
                    <a:pt x="308" y="635"/>
                    <a:pt x="308" y="635"/>
                  </a:cubicBezTo>
                  <a:cubicBezTo>
                    <a:pt x="372" y="635"/>
                    <a:pt x="372" y="635"/>
                    <a:pt x="372" y="635"/>
                  </a:cubicBezTo>
                  <a:cubicBezTo>
                    <a:pt x="372" y="1293"/>
                    <a:pt x="372" y="1293"/>
                    <a:pt x="372" y="1293"/>
                  </a:cubicBezTo>
                  <a:cubicBezTo>
                    <a:pt x="372" y="1326"/>
                    <a:pt x="399" y="1353"/>
                    <a:pt x="432" y="1353"/>
                  </a:cubicBezTo>
                  <a:cubicBezTo>
                    <a:pt x="465" y="1353"/>
                    <a:pt x="492" y="1326"/>
                    <a:pt x="492" y="1293"/>
                  </a:cubicBezTo>
                  <a:cubicBezTo>
                    <a:pt x="492" y="1121"/>
                    <a:pt x="492" y="1121"/>
                    <a:pt x="492" y="1121"/>
                  </a:cubicBezTo>
                  <a:cubicBezTo>
                    <a:pt x="475" y="1117"/>
                    <a:pt x="460" y="1109"/>
                    <a:pt x="449" y="1096"/>
                  </a:cubicBezTo>
                  <a:cubicBezTo>
                    <a:pt x="436" y="1080"/>
                    <a:pt x="430" y="1059"/>
                    <a:pt x="431" y="1038"/>
                  </a:cubicBezTo>
                  <a:cubicBezTo>
                    <a:pt x="432" y="1036"/>
                    <a:pt x="432" y="1036"/>
                    <a:pt x="432" y="1036"/>
                  </a:cubicBezTo>
                  <a:cubicBezTo>
                    <a:pt x="492" y="765"/>
                    <a:pt x="492" y="765"/>
                    <a:pt x="492" y="765"/>
                  </a:cubicBezTo>
                  <a:cubicBezTo>
                    <a:pt x="492" y="188"/>
                    <a:pt x="492" y="188"/>
                    <a:pt x="492" y="188"/>
                  </a:cubicBezTo>
                  <a:cubicBezTo>
                    <a:pt x="555" y="476"/>
                    <a:pt x="555" y="476"/>
                    <a:pt x="555" y="476"/>
                  </a:cubicBezTo>
                  <a:cubicBezTo>
                    <a:pt x="563" y="448"/>
                    <a:pt x="585" y="427"/>
                    <a:pt x="612" y="420"/>
                  </a:cubicBezTo>
                  <a:cubicBezTo>
                    <a:pt x="612" y="418"/>
                    <a:pt x="612" y="418"/>
                    <a:pt x="612" y="418"/>
                  </a:cubicBezTo>
                  <a:cubicBezTo>
                    <a:pt x="629" y="418"/>
                    <a:pt x="629" y="418"/>
                    <a:pt x="629" y="418"/>
                  </a:cubicBezTo>
                  <a:cubicBezTo>
                    <a:pt x="634" y="418"/>
                    <a:pt x="634" y="418"/>
                    <a:pt x="634" y="418"/>
                  </a:cubicBezTo>
                  <a:lnTo>
                    <a:pt x="551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42">
              <a:extLst>
                <a:ext uri="{FF2B5EF4-FFF2-40B4-BE49-F238E27FC236}">
                  <a16:creationId xmlns:a16="http://schemas.microsoft.com/office/drawing/2014/main" id="{1EFA6FDB-3E7F-4AF2-A9A4-17A8BC250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7438" y="2064353"/>
              <a:ext cx="136525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43">
              <a:extLst>
                <a:ext uri="{FF2B5EF4-FFF2-40B4-BE49-F238E27FC236}">
                  <a16:creationId xmlns:a16="http://schemas.microsoft.com/office/drawing/2014/main" id="{BA70E4D6-4DEF-4E05-7FE7-2958EA49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5" y="2242153"/>
              <a:ext cx="384175" cy="874713"/>
            </a:xfrm>
            <a:custGeom>
              <a:avLst/>
              <a:gdLst>
                <a:gd name="T0" fmla="*/ 511 w 595"/>
                <a:gd name="T1" fmla="*/ 42 h 1353"/>
                <a:gd name="T2" fmla="*/ 468 w 595"/>
                <a:gd name="T3" fmla="*/ 1 h 1353"/>
                <a:gd name="T4" fmla="*/ 465 w 595"/>
                <a:gd name="T5" fmla="*/ 1 h 1353"/>
                <a:gd name="T6" fmla="*/ 146 w 595"/>
                <a:gd name="T7" fmla="*/ 1 h 1353"/>
                <a:gd name="T8" fmla="*/ 146 w 595"/>
                <a:gd name="T9" fmla="*/ 2 h 1353"/>
                <a:gd name="T10" fmla="*/ 131 w 595"/>
                <a:gd name="T11" fmla="*/ 1 h 1353"/>
                <a:gd name="T12" fmla="*/ 83 w 595"/>
                <a:gd name="T13" fmla="*/ 42 h 1353"/>
                <a:gd name="T14" fmla="*/ 83 w 595"/>
                <a:gd name="T15" fmla="*/ 44 h 1353"/>
                <a:gd name="T16" fmla="*/ 0 w 595"/>
                <a:gd name="T17" fmla="*/ 418 h 1353"/>
                <a:gd name="T18" fmla="*/ 16 w 595"/>
                <a:gd name="T19" fmla="*/ 418 h 1353"/>
                <a:gd name="T20" fmla="*/ 16 w 595"/>
                <a:gd name="T21" fmla="*/ 419 h 1353"/>
                <a:gd name="T22" fmla="*/ 79 w 595"/>
                <a:gd name="T23" fmla="*/ 476 h 1353"/>
                <a:gd name="T24" fmla="*/ 85 w 595"/>
                <a:gd name="T25" fmla="*/ 445 h 1353"/>
                <a:gd name="T26" fmla="*/ 118 w 595"/>
                <a:gd name="T27" fmla="*/ 450 h 1353"/>
                <a:gd name="T28" fmla="*/ 108 w 595"/>
                <a:gd name="T29" fmla="*/ 609 h 1353"/>
                <a:gd name="T30" fmla="*/ 203 w 595"/>
                <a:gd name="T31" fmla="*/ 1038 h 1353"/>
                <a:gd name="T32" fmla="*/ 185 w 595"/>
                <a:gd name="T33" fmla="*/ 1096 h 1353"/>
                <a:gd name="T34" fmla="*/ 148 w 595"/>
                <a:gd name="T35" fmla="*/ 1120 h 1353"/>
                <a:gd name="T36" fmla="*/ 148 w 595"/>
                <a:gd name="T37" fmla="*/ 1293 h 1353"/>
                <a:gd name="T38" fmla="*/ 208 w 595"/>
                <a:gd name="T39" fmla="*/ 1353 h 1353"/>
                <a:gd name="T40" fmla="*/ 268 w 595"/>
                <a:gd name="T41" fmla="*/ 1293 h 1353"/>
                <a:gd name="T42" fmla="*/ 268 w 595"/>
                <a:gd name="T43" fmla="*/ 809 h 1353"/>
                <a:gd name="T44" fmla="*/ 332 w 595"/>
                <a:gd name="T45" fmla="*/ 809 h 1353"/>
                <a:gd name="T46" fmla="*/ 332 w 595"/>
                <a:gd name="T47" fmla="*/ 1293 h 1353"/>
                <a:gd name="T48" fmla="*/ 392 w 595"/>
                <a:gd name="T49" fmla="*/ 1353 h 1353"/>
                <a:gd name="T50" fmla="*/ 452 w 595"/>
                <a:gd name="T51" fmla="*/ 1293 h 1353"/>
                <a:gd name="T52" fmla="*/ 452 w 595"/>
                <a:gd name="T53" fmla="*/ 1104 h 1353"/>
                <a:gd name="T54" fmla="*/ 443 w 595"/>
                <a:gd name="T55" fmla="*/ 1096 h 1353"/>
                <a:gd name="T56" fmla="*/ 425 w 595"/>
                <a:gd name="T57" fmla="*/ 1038 h 1353"/>
                <a:gd name="T58" fmla="*/ 425 w 595"/>
                <a:gd name="T59" fmla="*/ 1036 h 1353"/>
                <a:gd name="T60" fmla="*/ 452 w 595"/>
                <a:gd name="T61" fmla="*/ 916 h 1353"/>
                <a:gd name="T62" fmla="*/ 452 w 595"/>
                <a:gd name="T63" fmla="*/ 809 h 1353"/>
                <a:gd name="T64" fmla="*/ 475 w 595"/>
                <a:gd name="T65" fmla="*/ 809 h 1353"/>
                <a:gd name="T66" fmla="*/ 501 w 595"/>
                <a:gd name="T67" fmla="*/ 694 h 1353"/>
                <a:gd name="T68" fmla="*/ 488 w 595"/>
                <a:gd name="T69" fmla="*/ 502 h 1353"/>
                <a:gd name="T70" fmla="*/ 520 w 595"/>
                <a:gd name="T71" fmla="*/ 497 h 1353"/>
                <a:gd name="T72" fmla="*/ 532 w 595"/>
                <a:gd name="T73" fmla="*/ 552 h 1353"/>
                <a:gd name="T74" fmla="*/ 546 w 595"/>
                <a:gd name="T75" fmla="*/ 488 h 1353"/>
                <a:gd name="T76" fmla="*/ 595 w 595"/>
                <a:gd name="T77" fmla="*/ 423 h 1353"/>
                <a:gd name="T78" fmla="*/ 511 w 595"/>
                <a:gd name="T79" fmla="*/ 42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5" h="1353">
                  <a:moveTo>
                    <a:pt x="511" y="42"/>
                  </a:moveTo>
                  <a:cubicBezTo>
                    <a:pt x="509" y="20"/>
                    <a:pt x="490" y="2"/>
                    <a:pt x="468" y="1"/>
                  </a:cubicBezTo>
                  <a:cubicBezTo>
                    <a:pt x="465" y="1"/>
                    <a:pt x="465" y="1"/>
                    <a:pt x="465" y="1"/>
                  </a:cubicBezTo>
                  <a:cubicBezTo>
                    <a:pt x="146" y="1"/>
                    <a:pt x="146" y="1"/>
                    <a:pt x="146" y="1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07" y="0"/>
                    <a:pt x="85" y="18"/>
                    <a:pt x="83" y="42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16" y="418"/>
                    <a:pt x="16" y="418"/>
                    <a:pt x="16" y="418"/>
                  </a:cubicBezTo>
                  <a:cubicBezTo>
                    <a:pt x="16" y="419"/>
                    <a:pt x="16" y="419"/>
                    <a:pt x="16" y="419"/>
                  </a:cubicBezTo>
                  <a:cubicBezTo>
                    <a:pt x="47" y="424"/>
                    <a:pt x="71" y="446"/>
                    <a:pt x="79" y="476"/>
                  </a:cubicBezTo>
                  <a:cubicBezTo>
                    <a:pt x="85" y="445"/>
                    <a:pt x="85" y="445"/>
                    <a:pt x="85" y="445"/>
                  </a:cubicBezTo>
                  <a:cubicBezTo>
                    <a:pt x="118" y="450"/>
                    <a:pt x="118" y="450"/>
                    <a:pt x="118" y="450"/>
                  </a:cubicBezTo>
                  <a:cubicBezTo>
                    <a:pt x="108" y="609"/>
                    <a:pt x="108" y="609"/>
                    <a:pt x="108" y="609"/>
                  </a:cubicBezTo>
                  <a:cubicBezTo>
                    <a:pt x="203" y="1038"/>
                    <a:pt x="203" y="1038"/>
                    <a:pt x="203" y="1038"/>
                  </a:cubicBezTo>
                  <a:cubicBezTo>
                    <a:pt x="205" y="1059"/>
                    <a:pt x="198" y="1080"/>
                    <a:pt x="185" y="1096"/>
                  </a:cubicBezTo>
                  <a:cubicBezTo>
                    <a:pt x="175" y="1107"/>
                    <a:pt x="162" y="1116"/>
                    <a:pt x="148" y="1120"/>
                  </a:cubicBezTo>
                  <a:cubicBezTo>
                    <a:pt x="148" y="1293"/>
                    <a:pt x="148" y="1293"/>
                    <a:pt x="148" y="1293"/>
                  </a:cubicBezTo>
                  <a:cubicBezTo>
                    <a:pt x="148" y="1326"/>
                    <a:pt x="175" y="1353"/>
                    <a:pt x="208" y="1353"/>
                  </a:cubicBezTo>
                  <a:cubicBezTo>
                    <a:pt x="241" y="1353"/>
                    <a:pt x="268" y="1326"/>
                    <a:pt x="268" y="1293"/>
                  </a:cubicBezTo>
                  <a:cubicBezTo>
                    <a:pt x="268" y="809"/>
                    <a:pt x="268" y="809"/>
                    <a:pt x="268" y="809"/>
                  </a:cubicBezTo>
                  <a:cubicBezTo>
                    <a:pt x="332" y="809"/>
                    <a:pt x="332" y="809"/>
                    <a:pt x="332" y="809"/>
                  </a:cubicBezTo>
                  <a:cubicBezTo>
                    <a:pt x="332" y="1293"/>
                    <a:pt x="332" y="1293"/>
                    <a:pt x="332" y="1293"/>
                  </a:cubicBezTo>
                  <a:cubicBezTo>
                    <a:pt x="332" y="1326"/>
                    <a:pt x="358" y="1353"/>
                    <a:pt x="392" y="1353"/>
                  </a:cubicBezTo>
                  <a:cubicBezTo>
                    <a:pt x="425" y="1353"/>
                    <a:pt x="452" y="1326"/>
                    <a:pt x="452" y="1293"/>
                  </a:cubicBezTo>
                  <a:cubicBezTo>
                    <a:pt x="452" y="1104"/>
                    <a:pt x="452" y="1104"/>
                    <a:pt x="452" y="1104"/>
                  </a:cubicBezTo>
                  <a:cubicBezTo>
                    <a:pt x="449" y="1102"/>
                    <a:pt x="445" y="1099"/>
                    <a:pt x="443" y="1096"/>
                  </a:cubicBezTo>
                  <a:cubicBezTo>
                    <a:pt x="429" y="1080"/>
                    <a:pt x="423" y="1059"/>
                    <a:pt x="425" y="1038"/>
                  </a:cubicBezTo>
                  <a:cubicBezTo>
                    <a:pt x="425" y="1036"/>
                    <a:pt x="425" y="1036"/>
                    <a:pt x="425" y="1036"/>
                  </a:cubicBezTo>
                  <a:cubicBezTo>
                    <a:pt x="452" y="916"/>
                    <a:pt x="452" y="916"/>
                    <a:pt x="452" y="916"/>
                  </a:cubicBezTo>
                  <a:cubicBezTo>
                    <a:pt x="452" y="809"/>
                    <a:pt x="452" y="809"/>
                    <a:pt x="452" y="809"/>
                  </a:cubicBezTo>
                  <a:cubicBezTo>
                    <a:pt x="475" y="809"/>
                    <a:pt x="475" y="809"/>
                    <a:pt x="475" y="809"/>
                  </a:cubicBezTo>
                  <a:cubicBezTo>
                    <a:pt x="501" y="694"/>
                    <a:pt x="501" y="694"/>
                    <a:pt x="501" y="694"/>
                  </a:cubicBezTo>
                  <a:cubicBezTo>
                    <a:pt x="488" y="502"/>
                    <a:pt x="488" y="502"/>
                    <a:pt x="488" y="502"/>
                  </a:cubicBezTo>
                  <a:cubicBezTo>
                    <a:pt x="520" y="497"/>
                    <a:pt x="520" y="497"/>
                    <a:pt x="520" y="497"/>
                  </a:cubicBezTo>
                  <a:cubicBezTo>
                    <a:pt x="532" y="552"/>
                    <a:pt x="532" y="552"/>
                    <a:pt x="532" y="552"/>
                  </a:cubicBezTo>
                  <a:cubicBezTo>
                    <a:pt x="546" y="488"/>
                    <a:pt x="546" y="488"/>
                    <a:pt x="546" y="488"/>
                  </a:cubicBezTo>
                  <a:cubicBezTo>
                    <a:pt x="550" y="458"/>
                    <a:pt x="569" y="434"/>
                    <a:pt x="595" y="423"/>
                  </a:cubicBezTo>
                  <a:lnTo>
                    <a:pt x="511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Oval 44">
              <a:extLst>
                <a:ext uri="{FF2B5EF4-FFF2-40B4-BE49-F238E27FC236}">
                  <a16:creationId xmlns:a16="http://schemas.microsoft.com/office/drawing/2014/main" id="{158EF4AB-6C17-ABB4-C07B-05A171201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2064353"/>
              <a:ext cx="134938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45">
              <a:extLst>
                <a:ext uri="{FF2B5EF4-FFF2-40B4-BE49-F238E27FC236}">
                  <a16:creationId xmlns:a16="http://schemas.microsoft.com/office/drawing/2014/main" id="{8A816883-5B33-C826-1276-25C3C0768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2242153"/>
              <a:ext cx="384175" cy="874713"/>
            </a:xfrm>
            <a:custGeom>
              <a:avLst/>
              <a:gdLst>
                <a:gd name="T0" fmla="*/ 511 w 595"/>
                <a:gd name="T1" fmla="*/ 42 h 1353"/>
                <a:gd name="T2" fmla="*/ 468 w 595"/>
                <a:gd name="T3" fmla="*/ 1 h 1353"/>
                <a:gd name="T4" fmla="*/ 466 w 595"/>
                <a:gd name="T5" fmla="*/ 1 h 1353"/>
                <a:gd name="T6" fmla="*/ 148 w 595"/>
                <a:gd name="T7" fmla="*/ 1 h 1353"/>
                <a:gd name="T8" fmla="*/ 148 w 595"/>
                <a:gd name="T9" fmla="*/ 2 h 1353"/>
                <a:gd name="T10" fmla="*/ 131 w 595"/>
                <a:gd name="T11" fmla="*/ 1 h 1353"/>
                <a:gd name="T12" fmla="*/ 83 w 595"/>
                <a:gd name="T13" fmla="*/ 42 h 1353"/>
                <a:gd name="T14" fmla="*/ 83 w 595"/>
                <a:gd name="T15" fmla="*/ 44 h 1353"/>
                <a:gd name="T16" fmla="*/ 0 w 595"/>
                <a:gd name="T17" fmla="*/ 418 h 1353"/>
                <a:gd name="T18" fmla="*/ 15 w 595"/>
                <a:gd name="T19" fmla="*/ 418 h 1353"/>
                <a:gd name="T20" fmla="*/ 15 w 595"/>
                <a:gd name="T21" fmla="*/ 418 h 1353"/>
                <a:gd name="T22" fmla="*/ 79 w 595"/>
                <a:gd name="T23" fmla="*/ 476 h 1353"/>
                <a:gd name="T24" fmla="*/ 148 w 595"/>
                <a:gd name="T25" fmla="*/ 163 h 1353"/>
                <a:gd name="T26" fmla="*/ 148 w 595"/>
                <a:gd name="T27" fmla="*/ 791 h 1353"/>
                <a:gd name="T28" fmla="*/ 203 w 595"/>
                <a:gd name="T29" fmla="*/ 1038 h 1353"/>
                <a:gd name="T30" fmla="*/ 185 w 595"/>
                <a:gd name="T31" fmla="*/ 1096 h 1353"/>
                <a:gd name="T32" fmla="*/ 148 w 595"/>
                <a:gd name="T33" fmla="*/ 1120 h 1353"/>
                <a:gd name="T34" fmla="*/ 148 w 595"/>
                <a:gd name="T35" fmla="*/ 1293 h 1353"/>
                <a:gd name="T36" fmla="*/ 208 w 595"/>
                <a:gd name="T37" fmla="*/ 1353 h 1353"/>
                <a:gd name="T38" fmla="*/ 269 w 595"/>
                <a:gd name="T39" fmla="*/ 1293 h 1353"/>
                <a:gd name="T40" fmla="*/ 269 w 595"/>
                <a:gd name="T41" fmla="*/ 635 h 1353"/>
                <a:gd name="T42" fmla="*/ 332 w 595"/>
                <a:gd name="T43" fmla="*/ 635 h 1353"/>
                <a:gd name="T44" fmla="*/ 332 w 595"/>
                <a:gd name="T45" fmla="*/ 1293 h 1353"/>
                <a:gd name="T46" fmla="*/ 392 w 595"/>
                <a:gd name="T47" fmla="*/ 1353 h 1353"/>
                <a:gd name="T48" fmla="*/ 452 w 595"/>
                <a:gd name="T49" fmla="*/ 1293 h 1353"/>
                <a:gd name="T50" fmla="*/ 452 w 595"/>
                <a:gd name="T51" fmla="*/ 1116 h 1353"/>
                <a:gd name="T52" fmla="*/ 424 w 595"/>
                <a:gd name="T53" fmla="*/ 1096 h 1353"/>
                <a:gd name="T54" fmla="*/ 406 w 595"/>
                <a:gd name="T55" fmla="*/ 1038 h 1353"/>
                <a:gd name="T56" fmla="*/ 407 w 595"/>
                <a:gd name="T57" fmla="*/ 1036 h 1353"/>
                <a:gd name="T58" fmla="*/ 452 w 595"/>
                <a:gd name="T59" fmla="*/ 831 h 1353"/>
                <a:gd name="T60" fmla="*/ 452 w 595"/>
                <a:gd name="T61" fmla="*/ 188 h 1353"/>
                <a:gd name="T62" fmla="*/ 523 w 595"/>
                <a:gd name="T63" fmla="*/ 510 h 1353"/>
                <a:gd name="T64" fmla="*/ 528 w 595"/>
                <a:gd name="T65" fmla="*/ 488 h 1353"/>
                <a:gd name="T66" fmla="*/ 587 w 595"/>
                <a:gd name="T67" fmla="*/ 420 h 1353"/>
                <a:gd name="T68" fmla="*/ 587 w 595"/>
                <a:gd name="T69" fmla="*/ 418 h 1353"/>
                <a:gd name="T70" fmla="*/ 595 w 595"/>
                <a:gd name="T71" fmla="*/ 418 h 1353"/>
                <a:gd name="T72" fmla="*/ 511 w 595"/>
                <a:gd name="T73" fmla="*/ 42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95" h="1353">
                  <a:moveTo>
                    <a:pt x="511" y="42"/>
                  </a:moveTo>
                  <a:cubicBezTo>
                    <a:pt x="509" y="20"/>
                    <a:pt x="491" y="2"/>
                    <a:pt x="468" y="1"/>
                  </a:cubicBezTo>
                  <a:cubicBezTo>
                    <a:pt x="466" y="1"/>
                    <a:pt x="466" y="1"/>
                    <a:pt x="466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07" y="0"/>
                    <a:pt x="85" y="18"/>
                    <a:pt x="83" y="42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15" y="418"/>
                    <a:pt x="15" y="418"/>
                    <a:pt x="15" y="418"/>
                  </a:cubicBezTo>
                  <a:cubicBezTo>
                    <a:pt x="46" y="423"/>
                    <a:pt x="71" y="445"/>
                    <a:pt x="79" y="476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148" y="791"/>
                    <a:pt x="148" y="791"/>
                    <a:pt x="148" y="791"/>
                  </a:cubicBezTo>
                  <a:cubicBezTo>
                    <a:pt x="203" y="1038"/>
                    <a:pt x="203" y="1038"/>
                    <a:pt x="203" y="1038"/>
                  </a:cubicBezTo>
                  <a:cubicBezTo>
                    <a:pt x="205" y="1059"/>
                    <a:pt x="199" y="1080"/>
                    <a:pt x="185" y="1096"/>
                  </a:cubicBezTo>
                  <a:cubicBezTo>
                    <a:pt x="175" y="1107"/>
                    <a:pt x="163" y="1116"/>
                    <a:pt x="148" y="1120"/>
                  </a:cubicBezTo>
                  <a:cubicBezTo>
                    <a:pt x="148" y="1293"/>
                    <a:pt x="148" y="1293"/>
                    <a:pt x="148" y="1293"/>
                  </a:cubicBezTo>
                  <a:cubicBezTo>
                    <a:pt x="148" y="1326"/>
                    <a:pt x="175" y="1353"/>
                    <a:pt x="208" y="1353"/>
                  </a:cubicBezTo>
                  <a:cubicBezTo>
                    <a:pt x="242" y="1353"/>
                    <a:pt x="269" y="1326"/>
                    <a:pt x="269" y="1293"/>
                  </a:cubicBezTo>
                  <a:cubicBezTo>
                    <a:pt x="269" y="635"/>
                    <a:pt x="269" y="635"/>
                    <a:pt x="269" y="635"/>
                  </a:cubicBezTo>
                  <a:cubicBezTo>
                    <a:pt x="332" y="635"/>
                    <a:pt x="332" y="635"/>
                    <a:pt x="332" y="635"/>
                  </a:cubicBezTo>
                  <a:cubicBezTo>
                    <a:pt x="332" y="1293"/>
                    <a:pt x="332" y="1293"/>
                    <a:pt x="332" y="1293"/>
                  </a:cubicBezTo>
                  <a:cubicBezTo>
                    <a:pt x="332" y="1326"/>
                    <a:pt x="359" y="1353"/>
                    <a:pt x="392" y="1353"/>
                  </a:cubicBezTo>
                  <a:cubicBezTo>
                    <a:pt x="425" y="1353"/>
                    <a:pt x="452" y="1326"/>
                    <a:pt x="452" y="1293"/>
                  </a:cubicBezTo>
                  <a:cubicBezTo>
                    <a:pt x="452" y="1116"/>
                    <a:pt x="452" y="1116"/>
                    <a:pt x="452" y="1116"/>
                  </a:cubicBezTo>
                  <a:cubicBezTo>
                    <a:pt x="442" y="1112"/>
                    <a:pt x="432" y="1105"/>
                    <a:pt x="424" y="1096"/>
                  </a:cubicBezTo>
                  <a:cubicBezTo>
                    <a:pt x="411" y="1080"/>
                    <a:pt x="404" y="1059"/>
                    <a:pt x="406" y="1038"/>
                  </a:cubicBezTo>
                  <a:cubicBezTo>
                    <a:pt x="407" y="1036"/>
                    <a:pt x="407" y="1036"/>
                    <a:pt x="407" y="1036"/>
                  </a:cubicBezTo>
                  <a:cubicBezTo>
                    <a:pt x="452" y="831"/>
                    <a:pt x="452" y="831"/>
                    <a:pt x="452" y="831"/>
                  </a:cubicBezTo>
                  <a:cubicBezTo>
                    <a:pt x="452" y="188"/>
                    <a:pt x="452" y="188"/>
                    <a:pt x="452" y="188"/>
                  </a:cubicBezTo>
                  <a:cubicBezTo>
                    <a:pt x="523" y="510"/>
                    <a:pt x="523" y="510"/>
                    <a:pt x="523" y="510"/>
                  </a:cubicBezTo>
                  <a:cubicBezTo>
                    <a:pt x="528" y="488"/>
                    <a:pt x="528" y="488"/>
                    <a:pt x="528" y="488"/>
                  </a:cubicBezTo>
                  <a:cubicBezTo>
                    <a:pt x="532" y="455"/>
                    <a:pt x="556" y="428"/>
                    <a:pt x="587" y="420"/>
                  </a:cubicBezTo>
                  <a:cubicBezTo>
                    <a:pt x="587" y="418"/>
                    <a:pt x="587" y="418"/>
                    <a:pt x="587" y="418"/>
                  </a:cubicBezTo>
                  <a:cubicBezTo>
                    <a:pt x="595" y="418"/>
                    <a:pt x="595" y="418"/>
                    <a:pt x="595" y="418"/>
                  </a:cubicBezTo>
                  <a:lnTo>
                    <a:pt x="511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46">
              <a:extLst>
                <a:ext uri="{FF2B5EF4-FFF2-40B4-BE49-F238E27FC236}">
                  <a16:creationId xmlns:a16="http://schemas.microsoft.com/office/drawing/2014/main" id="{24507F8E-A86A-3441-7898-7CACE840D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300" y="2064353"/>
              <a:ext cx="136525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47">
              <a:extLst>
                <a:ext uri="{FF2B5EF4-FFF2-40B4-BE49-F238E27FC236}">
                  <a16:creationId xmlns:a16="http://schemas.microsoft.com/office/drawing/2014/main" id="{E43CFF2A-5695-96DA-7534-855D70925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2242153"/>
              <a:ext cx="384175" cy="874713"/>
            </a:xfrm>
            <a:custGeom>
              <a:avLst/>
              <a:gdLst>
                <a:gd name="T0" fmla="*/ 511 w 595"/>
                <a:gd name="T1" fmla="*/ 42 h 1353"/>
                <a:gd name="T2" fmla="*/ 468 w 595"/>
                <a:gd name="T3" fmla="*/ 1 h 1353"/>
                <a:gd name="T4" fmla="*/ 465 w 595"/>
                <a:gd name="T5" fmla="*/ 1 h 1353"/>
                <a:gd name="T6" fmla="*/ 148 w 595"/>
                <a:gd name="T7" fmla="*/ 1 h 1353"/>
                <a:gd name="T8" fmla="*/ 148 w 595"/>
                <a:gd name="T9" fmla="*/ 2 h 1353"/>
                <a:gd name="T10" fmla="*/ 131 w 595"/>
                <a:gd name="T11" fmla="*/ 1 h 1353"/>
                <a:gd name="T12" fmla="*/ 83 w 595"/>
                <a:gd name="T13" fmla="*/ 42 h 1353"/>
                <a:gd name="T14" fmla="*/ 83 w 595"/>
                <a:gd name="T15" fmla="*/ 44 h 1353"/>
                <a:gd name="T16" fmla="*/ 0 w 595"/>
                <a:gd name="T17" fmla="*/ 418 h 1353"/>
                <a:gd name="T18" fmla="*/ 16 w 595"/>
                <a:gd name="T19" fmla="*/ 418 h 1353"/>
                <a:gd name="T20" fmla="*/ 16 w 595"/>
                <a:gd name="T21" fmla="*/ 419 h 1353"/>
                <a:gd name="T22" fmla="*/ 79 w 595"/>
                <a:gd name="T23" fmla="*/ 476 h 1353"/>
                <a:gd name="T24" fmla="*/ 86 w 595"/>
                <a:gd name="T25" fmla="*/ 445 h 1353"/>
                <a:gd name="T26" fmla="*/ 118 w 595"/>
                <a:gd name="T27" fmla="*/ 450 h 1353"/>
                <a:gd name="T28" fmla="*/ 108 w 595"/>
                <a:gd name="T29" fmla="*/ 609 h 1353"/>
                <a:gd name="T30" fmla="*/ 203 w 595"/>
                <a:gd name="T31" fmla="*/ 1038 h 1353"/>
                <a:gd name="T32" fmla="*/ 185 w 595"/>
                <a:gd name="T33" fmla="*/ 1096 h 1353"/>
                <a:gd name="T34" fmla="*/ 148 w 595"/>
                <a:gd name="T35" fmla="*/ 1120 h 1353"/>
                <a:gd name="T36" fmla="*/ 148 w 595"/>
                <a:gd name="T37" fmla="*/ 1293 h 1353"/>
                <a:gd name="T38" fmla="*/ 208 w 595"/>
                <a:gd name="T39" fmla="*/ 1353 h 1353"/>
                <a:gd name="T40" fmla="*/ 268 w 595"/>
                <a:gd name="T41" fmla="*/ 1293 h 1353"/>
                <a:gd name="T42" fmla="*/ 268 w 595"/>
                <a:gd name="T43" fmla="*/ 809 h 1353"/>
                <a:gd name="T44" fmla="*/ 332 w 595"/>
                <a:gd name="T45" fmla="*/ 809 h 1353"/>
                <a:gd name="T46" fmla="*/ 332 w 595"/>
                <a:gd name="T47" fmla="*/ 1293 h 1353"/>
                <a:gd name="T48" fmla="*/ 392 w 595"/>
                <a:gd name="T49" fmla="*/ 1353 h 1353"/>
                <a:gd name="T50" fmla="*/ 452 w 595"/>
                <a:gd name="T51" fmla="*/ 1293 h 1353"/>
                <a:gd name="T52" fmla="*/ 452 w 595"/>
                <a:gd name="T53" fmla="*/ 1104 h 1353"/>
                <a:gd name="T54" fmla="*/ 425 w 595"/>
                <a:gd name="T55" fmla="*/ 1038 h 1353"/>
                <a:gd name="T56" fmla="*/ 425 w 595"/>
                <a:gd name="T57" fmla="*/ 1036 h 1353"/>
                <a:gd name="T58" fmla="*/ 452 w 595"/>
                <a:gd name="T59" fmla="*/ 916 h 1353"/>
                <a:gd name="T60" fmla="*/ 452 w 595"/>
                <a:gd name="T61" fmla="*/ 809 h 1353"/>
                <a:gd name="T62" fmla="*/ 475 w 595"/>
                <a:gd name="T63" fmla="*/ 809 h 1353"/>
                <a:gd name="T64" fmla="*/ 501 w 595"/>
                <a:gd name="T65" fmla="*/ 694 h 1353"/>
                <a:gd name="T66" fmla="*/ 488 w 595"/>
                <a:gd name="T67" fmla="*/ 502 h 1353"/>
                <a:gd name="T68" fmla="*/ 520 w 595"/>
                <a:gd name="T69" fmla="*/ 497 h 1353"/>
                <a:gd name="T70" fmla="*/ 532 w 595"/>
                <a:gd name="T71" fmla="*/ 552 h 1353"/>
                <a:gd name="T72" fmla="*/ 547 w 595"/>
                <a:gd name="T73" fmla="*/ 488 h 1353"/>
                <a:gd name="T74" fmla="*/ 595 w 595"/>
                <a:gd name="T75" fmla="*/ 423 h 1353"/>
                <a:gd name="T76" fmla="*/ 511 w 595"/>
                <a:gd name="T77" fmla="*/ 42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95" h="1353">
                  <a:moveTo>
                    <a:pt x="511" y="42"/>
                  </a:moveTo>
                  <a:cubicBezTo>
                    <a:pt x="509" y="20"/>
                    <a:pt x="490" y="2"/>
                    <a:pt x="468" y="1"/>
                  </a:cubicBezTo>
                  <a:cubicBezTo>
                    <a:pt x="465" y="1"/>
                    <a:pt x="465" y="1"/>
                    <a:pt x="465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07" y="0"/>
                    <a:pt x="85" y="18"/>
                    <a:pt x="83" y="42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16" y="418"/>
                    <a:pt x="16" y="418"/>
                    <a:pt x="16" y="418"/>
                  </a:cubicBezTo>
                  <a:cubicBezTo>
                    <a:pt x="16" y="419"/>
                    <a:pt x="16" y="419"/>
                    <a:pt x="16" y="419"/>
                  </a:cubicBezTo>
                  <a:cubicBezTo>
                    <a:pt x="47" y="424"/>
                    <a:pt x="71" y="446"/>
                    <a:pt x="79" y="476"/>
                  </a:cubicBezTo>
                  <a:cubicBezTo>
                    <a:pt x="86" y="445"/>
                    <a:pt x="86" y="445"/>
                    <a:pt x="86" y="445"/>
                  </a:cubicBezTo>
                  <a:cubicBezTo>
                    <a:pt x="118" y="450"/>
                    <a:pt x="118" y="450"/>
                    <a:pt x="118" y="450"/>
                  </a:cubicBezTo>
                  <a:cubicBezTo>
                    <a:pt x="108" y="609"/>
                    <a:pt x="108" y="609"/>
                    <a:pt x="108" y="609"/>
                  </a:cubicBezTo>
                  <a:cubicBezTo>
                    <a:pt x="203" y="1038"/>
                    <a:pt x="203" y="1038"/>
                    <a:pt x="203" y="1038"/>
                  </a:cubicBezTo>
                  <a:cubicBezTo>
                    <a:pt x="205" y="1059"/>
                    <a:pt x="198" y="1080"/>
                    <a:pt x="185" y="1096"/>
                  </a:cubicBezTo>
                  <a:cubicBezTo>
                    <a:pt x="175" y="1107"/>
                    <a:pt x="162" y="1116"/>
                    <a:pt x="148" y="1120"/>
                  </a:cubicBezTo>
                  <a:cubicBezTo>
                    <a:pt x="148" y="1293"/>
                    <a:pt x="148" y="1293"/>
                    <a:pt x="148" y="1293"/>
                  </a:cubicBezTo>
                  <a:cubicBezTo>
                    <a:pt x="148" y="1326"/>
                    <a:pt x="175" y="1353"/>
                    <a:pt x="208" y="1353"/>
                  </a:cubicBezTo>
                  <a:cubicBezTo>
                    <a:pt x="241" y="1353"/>
                    <a:pt x="268" y="1326"/>
                    <a:pt x="268" y="1293"/>
                  </a:cubicBezTo>
                  <a:cubicBezTo>
                    <a:pt x="268" y="809"/>
                    <a:pt x="268" y="809"/>
                    <a:pt x="268" y="809"/>
                  </a:cubicBezTo>
                  <a:cubicBezTo>
                    <a:pt x="332" y="809"/>
                    <a:pt x="332" y="809"/>
                    <a:pt x="332" y="809"/>
                  </a:cubicBezTo>
                  <a:cubicBezTo>
                    <a:pt x="332" y="1293"/>
                    <a:pt x="332" y="1293"/>
                    <a:pt x="332" y="1293"/>
                  </a:cubicBezTo>
                  <a:cubicBezTo>
                    <a:pt x="332" y="1326"/>
                    <a:pt x="359" y="1353"/>
                    <a:pt x="392" y="1353"/>
                  </a:cubicBezTo>
                  <a:cubicBezTo>
                    <a:pt x="425" y="1353"/>
                    <a:pt x="452" y="1326"/>
                    <a:pt x="452" y="1293"/>
                  </a:cubicBezTo>
                  <a:cubicBezTo>
                    <a:pt x="452" y="1104"/>
                    <a:pt x="452" y="1104"/>
                    <a:pt x="452" y="1104"/>
                  </a:cubicBezTo>
                  <a:cubicBezTo>
                    <a:pt x="433" y="1089"/>
                    <a:pt x="422" y="1064"/>
                    <a:pt x="425" y="1038"/>
                  </a:cubicBezTo>
                  <a:cubicBezTo>
                    <a:pt x="425" y="1036"/>
                    <a:pt x="425" y="1036"/>
                    <a:pt x="425" y="1036"/>
                  </a:cubicBezTo>
                  <a:cubicBezTo>
                    <a:pt x="452" y="916"/>
                    <a:pt x="452" y="916"/>
                    <a:pt x="452" y="916"/>
                  </a:cubicBezTo>
                  <a:cubicBezTo>
                    <a:pt x="452" y="809"/>
                    <a:pt x="452" y="809"/>
                    <a:pt x="452" y="809"/>
                  </a:cubicBezTo>
                  <a:cubicBezTo>
                    <a:pt x="475" y="809"/>
                    <a:pt x="475" y="809"/>
                    <a:pt x="475" y="809"/>
                  </a:cubicBezTo>
                  <a:cubicBezTo>
                    <a:pt x="501" y="694"/>
                    <a:pt x="501" y="694"/>
                    <a:pt x="501" y="694"/>
                  </a:cubicBezTo>
                  <a:cubicBezTo>
                    <a:pt x="488" y="502"/>
                    <a:pt x="488" y="502"/>
                    <a:pt x="488" y="502"/>
                  </a:cubicBezTo>
                  <a:cubicBezTo>
                    <a:pt x="520" y="497"/>
                    <a:pt x="520" y="497"/>
                    <a:pt x="520" y="497"/>
                  </a:cubicBezTo>
                  <a:cubicBezTo>
                    <a:pt x="532" y="552"/>
                    <a:pt x="532" y="552"/>
                    <a:pt x="532" y="552"/>
                  </a:cubicBezTo>
                  <a:cubicBezTo>
                    <a:pt x="547" y="488"/>
                    <a:pt x="547" y="488"/>
                    <a:pt x="547" y="488"/>
                  </a:cubicBezTo>
                  <a:cubicBezTo>
                    <a:pt x="550" y="458"/>
                    <a:pt x="569" y="434"/>
                    <a:pt x="595" y="423"/>
                  </a:cubicBezTo>
                  <a:lnTo>
                    <a:pt x="511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48">
              <a:extLst>
                <a:ext uri="{FF2B5EF4-FFF2-40B4-BE49-F238E27FC236}">
                  <a16:creationId xmlns:a16="http://schemas.microsoft.com/office/drawing/2014/main" id="{A62F2A5F-3B1B-24A3-C864-16857252B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675" y="2354866"/>
              <a:ext cx="136525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49">
              <a:extLst>
                <a:ext uri="{FF2B5EF4-FFF2-40B4-BE49-F238E27FC236}">
                  <a16:creationId xmlns:a16="http://schemas.microsoft.com/office/drawing/2014/main" id="{E0B16FF3-BDD1-5D84-9B15-6092B76ED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038" y="2532666"/>
              <a:ext cx="434975" cy="874713"/>
            </a:xfrm>
            <a:custGeom>
              <a:avLst/>
              <a:gdLst>
                <a:gd name="T0" fmla="*/ 632 w 674"/>
                <a:gd name="T1" fmla="*/ 641 h 1354"/>
                <a:gd name="T2" fmla="*/ 663 w 674"/>
                <a:gd name="T3" fmla="*/ 625 h 1354"/>
                <a:gd name="T4" fmla="*/ 673 w 674"/>
                <a:gd name="T5" fmla="*/ 593 h 1354"/>
                <a:gd name="T6" fmla="*/ 551 w 674"/>
                <a:gd name="T7" fmla="*/ 43 h 1354"/>
                <a:gd name="T8" fmla="*/ 504 w 674"/>
                <a:gd name="T9" fmla="*/ 2 h 1354"/>
                <a:gd name="T10" fmla="*/ 486 w 674"/>
                <a:gd name="T11" fmla="*/ 3 h 1354"/>
                <a:gd name="T12" fmla="*/ 486 w 674"/>
                <a:gd name="T13" fmla="*/ 2 h 1354"/>
                <a:gd name="T14" fmla="*/ 166 w 674"/>
                <a:gd name="T15" fmla="*/ 2 h 1354"/>
                <a:gd name="T16" fmla="*/ 123 w 674"/>
                <a:gd name="T17" fmla="*/ 43 h 1354"/>
                <a:gd name="T18" fmla="*/ 123 w 674"/>
                <a:gd name="T19" fmla="*/ 45 h 1354"/>
                <a:gd name="T20" fmla="*/ 1 w 674"/>
                <a:gd name="T21" fmla="*/ 593 h 1354"/>
                <a:gd name="T22" fmla="*/ 12 w 674"/>
                <a:gd name="T23" fmla="*/ 625 h 1354"/>
                <a:gd name="T24" fmla="*/ 42 w 674"/>
                <a:gd name="T25" fmla="*/ 641 h 1354"/>
                <a:gd name="T26" fmla="*/ 91 w 674"/>
                <a:gd name="T27" fmla="*/ 600 h 1354"/>
                <a:gd name="T28" fmla="*/ 92 w 674"/>
                <a:gd name="T29" fmla="*/ 598 h 1354"/>
                <a:gd name="T30" fmla="*/ 182 w 674"/>
                <a:gd name="T31" fmla="*/ 189 h 1354"/>
                <a:gd name="T32" fmla="*/ 182 w 674"/>
                <a:gd name="T33" fmla="*/ 1293 h 1354"/>
                <a:gd name="T34" fmla="*/ 243 w 674"/>
                <a:gd name="T35" fmla="*/ 1354 h 1354"/>
                <a:gd name="T36" fmla="*/ 303 w 674"/>
                <a:gd name="T37" fmla="*/ 1293 h 1354"/>
                <a:gd name="T38" fmla="*/ 303 w 674"/>
                <a:gd name="T39" fmla="*/ 635 h 1354"/>
                <a:gd name="T40" fmla="*/ 366 w 674"/>
                <a:gd name="T41" fmla="*/ 635 h 1354"/>
                <a:gd name="T42" fmla="*/ 366 w 674"/>
                <a:gd name="T43" fmla="*/ 1293 h 1354"/>
                <a:gd name="T44" fmla="*/ 426 w 674"/>
                <a:gd name="T45" fmla="*/ 1354 h 1354"/>
                <a:gd name="T46" fmla="*/ 486 w 674"/>
                <a:gd name="T47" fmla="*/ 1293 h 1354"/>
                <a:gd name="T48" fmla="*/ 486 w 674"/>
                <a:gd name="T49" fmla="*/ 163 h 1354"/>
                <a:gd name="T50" fmla="*/ 583 w 674"/>
                <a:gd name="T51" fmla="*/ 600 h 1354"/>
                <a:gd name="T52" fmla="*/ 632 w 674"/>
                <a:gd name="T53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4" h="1354">
                  <a:moveTo>
                    <a:pt x="632" y="641"/>
                  </a:moveTo>
                  <a:cubicBezTo>
                    <a:pt x="644" y="640"/>
                    <a:pt x="655" y="635"/>
                    <a:pt x="663" y="625"/>
                  </a:cubicBezTo>
                  <a:cubicBezTo>
                    <a:pt x="670" y="616"/>
                    <a:pt x="674" y="605"/>
                    <a:pt x="673" y="593"/>
                  </a:cubicBezTo>
                  <a:cubicBezTo>
                    <a:pt x="551" y="43"/>
                    <a:pt x="551" y="43"/>
                    <a:pt x="551" y="43"/>
                  </a:cubicBezTo>
                  <a:cubicBezTo>
                    <a:pt x="549" y="19"/>
                    <a:pt x="528" y="0"/>
                    <a:pt x="504" y="2"/>
                  </a:cubicBezTo>
                  <a:cubicBezTo>
                    <a:pt x="486" y="3"/>
                    <a:pt x="486" y="3"/>
                    <a:pt x="486" y="3"/>
                  </a:cubicBezTo>
                  <a:cubicBezTo>
                    <a:pt x="486" y="2"/>
                    <a:pt x="486" y="2"/>
                    <a:pt x="486" y="2"/>
                  </a:cubicBezTo>
                  <a:cubicBezTo>
                    <a:pt x="166" y="2"/>
                    <a:pt x="166" y="2"/>
                    <a:pt x="166" y="2"/>
                  </a:cubicBezTo>
                  <a:cubicBezTo>
                    <a:pt x="144" y="3"/>
                    <a:pt x="125" y="20"/>
                    <a:pt x="123" y="43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" y="593"/>
                    <a:pt x="1" y="593"/>
                    <a:pt x="1" y="593"/>
                  </a:cubicBezTo>
                  <a:cubicBezTo>
                    <a:pt x="0" y="605"/>
                    <a:pt x="4" y="616"/>
                    <a:pt x="12" y="625"/>
                  </a:cubicBezTo>
                  <a:cubicBezTo>
                    <a:pt x="19" y="635"/>
                    <a:pt x="30" y="640"/>
                    <a:pt x="42" y="641"/>
                  </a:cubicBezTo>
                  <a:cubicBezTo>
                    <a:pt x="67" y="644"/>
                    <a:pt x="89" y="625"/>
                    <a:pt x="91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82" y="189"/>
                    <a:pt x="182" y="189"/>
                    <a:pt x="182" y="189"/>
                  </a:cubicBezTo>
                  <a:cubicBezTo>
                    <a:pt x="182" y="1293"/>
                    <a:pt x="182" y="1293"/>
                    <a:pt x="182" y="1293"/>
                  </a:cubicBezTo>
                  <a:cubicBezTo>
                    <a:pt x="182" y="1327"/>
                    <a:pt x="209" y="1354"/>
                    <a:pt x="243" y="1354"/>
                  </a:cubicBezTo>
                  <a:cubicBezTo>
                    <a:pt x="276" y="1354"/>
                    <a:pt x="303" y="1327"/>
                    <a:pt x="303" y="1293"/>
                  </a:cubicBezTo>
                  <a:cubicBezTo>
                    <a:pt x="303" y="635"/>
                    <a:pt x="303" y="635"/>
                    <a:pt x="303" y="635"/>
                  </a:cubicBezTo>
                  <a:cubicBezTo>
                    <a:pt x="366" y="635"/>
                    <a:pt x="366" y="635"/>
                    <a:pt x="366" y="635"/>
                  </a:cubicBezTo>
                  <a:cubicBezTo>
                    <a:pt x="366" y="1293"/>
                    <a:pt x="366" y="1293"/>
                    <a:pt x="366" y="1293"/>
                  </a:cubicBezTo>
                  <a:cubicBezTo>
                    <a:pt x="366" y="1327"/>
                    <a:pt x="393" y="1354"/>
                    <a:pt x="426" y="1354"/>
                  </a:cubicBezTo>
                  <a:cubicBezTo>
                    <a:pt x="459" y="1354"/>
                    <a:pt x="486" y="1327"/>
                    <a:pt x="486" y="1293"/>
                  </a:cubicBezTo>
                  <a:cubicBezTo>
                    <a:pt x="486" y="163"/>
                    <a:pt x="486" y="163"/>
                    <a:pt x="486" y="163"/>
                  </a:cubicBezTo>
                  <a:cubicBezTo>
                    <a:pt x="583" y="600"/>
                    <a:pt x="583" y="600"/>
                    <a:pt x="583" y="600"/>
                  </a:cubicBezTo>
                  <a:cubicBezTo>
                    <a:pt x="585" y="625"/>
                    <a:pt x="607" y="644"/>
                    <a:pt x="632" y="6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50">
              <a:extLst>
                <a:ext uri="{FF2B5EF4-FFF2-40B4-BE49-F238E27FC236}">
                  <a16:creationId xmlns:a16="http://schemas.microsoft.com/office/drawing/2014/main" id="{7B5A1BC4-6897-F044-0BB7-A780021C1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2354866"/>
              <a:ext cx="136525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51">
              <a:extLst>
                <a:ext uri="{FF2B5EF4-FFF2-40B4-BE49-F238E27FC236}">
                  <a16:creationId xmlns:a16="http://schemas.microsoft.com/office/drawing/2014/main" id="{05A46276-7F49-98B2-513E-E92219FC1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163" y="2532666"/>
              <a:ext cx="434975" cy="874713"/>
            </a:xfrm>
            <a:custGeom>
              <a:avLst/>
              <a:gdLst>
                <a:gd name="T0" fmla="*/ 632 w 674"/>
                <a:gd name="T1" fmla="*/ 641 h 1354"/>
                <a:gd name="T2" fmla="*/ 663 w 674"/>
                <a:gd name="T3" fmla="*/ 625 h 1354"/>
                <a:gd name="T4" fmla="*/ 673 w 674"/>
                <a:gd name="T5" fmla="*/ 593 h 1354"/>
                <a:gd name="T6" fmla="*/ 552 w 674"/>
                <a:gd name="T7" fmla="*/ 43 h 1354"/>
                <a:gd name="T8" fmla="*/ 504 w 674"/>
                <a:gd name="T9" fmla="*/ 2 h 1354"/>
                <a:gd name="T10" fmla="*/ 489 w 674"/>
                <a:gd name="T11" fmla="*/ 3 h 1354"/>
                <a:gd name="T12" fmla="*/ 489 w 674"/>
                <a:gd name="T13" fmla="*/ 2 h 1354"/>
                <a:gd name="T14" fmla="*/ 167 w 674"/>
                <a:gd name="T15" fmla="*/ 2 h 1354"/>
                <a:gd name="T16" fmla="*/ 123 w 674"/>
                <a:gd name="T17" fmla="*/ 43 h 1354"/>
                <a:gd name="T18" fmla="*/ 123 w 674"/>
                <a:gd name="T19" fmla="*/ 45 h 1354"/>
                <a:gd name="T20" fmla="*/ 2 w 674"/>
                <a:gd name="T21" fmla="*/ 593 h 1354"/>
                <a:gd name="T22" fmla="*/ 43 w 674"/>
                <a:gd name="T23" fmla="*/ 641 h 1354"/>
                <a:gd name="T24" fmla="*/ 92 w 674"/>
                <a:gd name="T25" fmla="*/ 600 h 1354"/>
                <a:gd name="T26" fmla="*/ 92 w 674"/>
                <a:gd name="T27" fmla="*/ 598 h 1354"/>
                <a:gd name="T28" fmla="*/ 114 w 674"/>
                <a:gd name="T29" fmla="*/ 498 h 1354"/>
                <a:gd name="T30" fmla="*/ 147 w 674"/>
                <a:gd name="T31" fmla="*/ 502 h 1354"/>
                <a:gd name="T32" fmla="*/ 126 w 674"/>
                <a:gd name="T33" fmla="*/ 810 h 1354"/>
                <a:gd name="T34" fmla="*/ 183 w 674"/>
                <a:gd name="T35" fmla="*/ 810 h 1354"/>
                <a:gd name="T36" fmla="*/ 183 w 674"/>
                <a:gd name="T37" fmla="*/ 1293 h 1354"/>
                <a:gd name="T38" fmla="*/ 243 w 674"/>
                <a:gd name="T39" fmla="*/ 1354 h 1354"/>
                <a:gd name="T40" fmla="*/ 303 w 674"/>
                <a:gd name="T41" fmla="*/ 1293 h 1354"/>
                <a:gd name="T42" fmla="*/ 303 w 674"/>
                <a:gd name="T43" fmla="*/ 810 h 1354"/>
                <a:gd name="T44" fmla="*/ 366 w 674"/>
                <a:gd name="T45" fmla="*/ 810 h 1354"/>
                <a:gd name="T46" fmla="*/ 366 w 674"/>
                <a:gd name="T47" fmla="*/ 1293 h 1354"/>
                <a:gd name="T48" fmla="*/ 426 w 674"/>
                <a:gd name="T49" fmla="*/ 1354 h 1354"/>
                <a:gd name="T50" fmla="*/ 486 w 674"/>
                <a:gd name="T51" fmla="*/ 1293 h 1354"/>
                <a:gd name="T52" fmla="*/ 486 w 674"/>
                <a:gd name="T53" fmla="*/ 810 h 1354"/>
                <a:gd name="T54" fmla="*/ 539 w 674"/>
                <a:gd name="T55" fmla="*/ 810 h 1354"/>
                <a:gd name="T56" fmla="*/ 516 w 674"/>
                <a:gd name="T57" fmla="*/ 450 h 1354"/>
                <a:gd name="T58" fmla="*/ 549 w 674"/>
                <a:gd name="T59" fmla="*/ 446 h 1354"/>
                <a:gd name="T60" fmla="*/ 583 w 674"/>
                <a:gd name="T61" fmla="*/ 600 h 1354"/>
                <a:gd name="T62" fmla="*/ 632 w 674"/>
                <a:gd name="T63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4" h="1354">
                  <a:moveTo>
                    <a:pt x="632" y="641"/>
                  </a:moveTo>
                  <a:cubicBezTo>
                    <a:pt x="644" y="640"/>
                    <a:pt x="655" y="635"/>
                    <a:pt x="663" y="625"/>
                  </a:cubicBezTo>
                  <a:cubicBezTo>
                    <a:pt x="670" y="616"/>
                    <a:pt x="674" y="605"/>
                    <a:pt x="673" y="593"/>
                  </a:cubicBezTo>
                  <a:cubicBezTo>
                    <a:pt x="552" y="43"/>
                    <a:pt x="552" y="43"/>
                    <a:pt x="552" y="43"/>
                  </a:cubicBezTo>
                  <a:cubicBezTo>
                    <a:pt x="549" y="19"/>
                    <a:pt x="528" y="0"/>
                    <a:pt x="504" y="2"/>
                  </a:cubicBezTo>
                  <a:cubicBezTo>
                    <a:pt x="489" y="3"/>
                    <a:pt x="489" y="3"/>
                    <a:pt x="489" y="3"/>
                  </a:cubicBezTo>
                  <a:cubicBezTo>
                    <a:pt x="489" y="2"/>
                    <a:pt x="489" y="2"/>
                    <a:pt x="489" y="2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44" y="3"/>
                    <a:pt x="125" y="20"/>
                    <a:pt x="123" y="43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2" y="593"/>
                    <a:pt x="2" y="593"/>
                    <a:pt x="2" y="593"/>
                  </a:cubicBezTo>
                  <a:cubicBezTo>
                    <a:pt x="0" y="618"/>
                    <a:pt x="18" y="639"/>
                    <a:pt x="43" y="641"/>
                  </a:cubicBezTo>
                  <a:cubicBezTo>
                    <a:pt x="68" y="644"/>
                    <a:pt x="90" y="625"/>
                    <a:pt x="92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14" y="498"/>
                    <a:pt x="114" y="498"/>
                    <a:pt x="114" y="498"/>
                  </a:cubicBezTo>
                  <a:cubicBezTo>
                    <a:pt x="147" y="502"/>
                    <a:pt x="147" y="502"/>
                    <a:pt x="147" y="502"/>
                  </a:cubicBezTo>
                  <a:cubicBezTo>
                    <a:pt x="126" y="810"/>
                    <a:pt x="126" y="810"/>
                    <a:pt x="126" y="810"/>
                  </a:cubicBezTo>
                  <a:cubicBezTo>
                    <a:pt x="183" y="810"/>
                    <a:pt x="183" y="810"/>
                    <a:pt x="183" y="810"/>
                  </a:cubicBezTo>
                  <a:cubicBezTo>
                    <a:pt x="183" y="1293"/>
                    <a:pt x="183" y="1293"/>
                    <a:pt x="183" y="1293"/>
                  </a:cubicBezTo>
                  <a:cubicBezTo>
                    <a:pt x="183" y="1327"/>
                    <a:pt x="210" y="1354"/>
                    <a:pt x="243" y="1354"/>
                  </a:cubicBezTo>
                  <a:cubicBezTo>
                    <a:pt x="276" y="1354"/>
                    <a:pt x="303" y="1327"/>
                    <a:pt x="303" y="1293"/>
                  </a:cubicBezTo>
                  <a:cubicBezTo>
                    <a:pt x="303" y="810"/>
                    <a:pt x="303" y="810"/>
                    <a:pt x="303" y="810"/>
                  </a:cubicBezTo>
                  <a:cubicBezTo>
                    <a:pt x="366" y="810"/>
                    <a:pt x="366" y="810"/>
                    <a:pt x="366" y="810"/>
                  </a:cubicBezTo>
                  <a:cubicBezTo>
                    <a:pt x="366" y="1293"/>
                    <a:pt x="366" y="1293"/>
                    <a:pt x="366" y="1293"/>
                  </a:cubicBezTo>
                  <a:cubicBezTo>
                    <a:pt x="366" y="1327"/>
                    <a:pt x="393" y="1354"/>
                    <a:pt x="426" y="1354"/>
                  </a:cubicBezTo>
                  <a:cubicBezTo>
                    <a:pt x="460" y="1354"/>
                    <a:pt x="486" y="1327"/>
                    <a:pt x="486" y="1293"/>
                  </a:cubicBezTo>
                  <a:cubicBezTo>
                    <a:pt x="486" y="810"/>
                    <a:pt x="486" y="810"/>
                    <a:pt x="486" y="810"/>
                  </a:cubicBezTo>
                  <a:cubicBezTo>
                    <a:pt x="539" y="810"/>
                    <a:pt x="539" y="810"/>
                    <a:pt x="539" y="810"/>
                  </a:cubicBezTo>
                  <a:cubicBezTo>
                    <a:pt x="516" y="450"/>
                    <a:pt x="516" y="450"/>
                    <a:pt x="516" y="450"/>
                  </a:cubicBezTo>
                  <a:cubicBezTo>
                    <a:pt x="549" y="446"/>
                    <a:pt x="549" y="446"/>
                    <a:pt x="549" y="446"/>
                  </a:cubicBezTo>
                  <a:cubicBezTo>
                    <a:pt x="583" y="600"/>
                    <a:pt x="583" y="600"/>
                    <a:pt x="583" y="600"/>
                  </a:cubicBezTo>
                  <a:cubicBezTo>
                    <a:pt x="585" y="625"/>
                    <a:pt x="607" y="644"/>
                    <a:pt x="632" y="6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52">
              <a:extLst>
                <a:ext uri="{FF2B5EF4-FFF2-40B4-BE49-F238E27FC236}">
                  <a16:creationId xmlns:a16="http://schemas.microsoft.com/office/drawing/2014/main" id="{F87B9F04-1CEC-2B02-34B6-EA2B949C9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5813" y="2354866"/>
              <a:ext cx="134938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53">
              <a:extLst>
                <a:ext uri="{FF2B5EF4-FFF2-40B4-BE49-F238E27FC236}">
                  <a16:creationId xmlns:a16="http://schemas.microsoft.com/office/drawing/2014/main" id="{6B1D4F6B-9CDD-C0B0-0169-4CB0BF142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2532666"/>
              <a:ext cx="436563" cy="874713"/>
            </a:xfrm>
            <a:custGeom>
              <a:avLst/>
              <a:gdLst>
                <a:gd name="T0" fmla="*/ 632 w 674"/>
                <a:gd name="T1" fmla="*/ 641 h 1354"/>
                <a:gd name="T2" fmla="*/ 662 w 674"/>
                <a:gd name="T3" fmla="*/ 625 h 1354"/>
                <a:gd name="T4" fmla="*/ 673 w 674"/>
                <a:gd name="T5" fmla="*/ 593 h 1354"/>
                <a:gd name="T6" fmla="*/ 551 w 674"/>
                <a:gd name="T7" fmla="*/ 43 h 1354"/>
                <a:gd name="T8" fmla="*/ 504 w 674"/>
                <a:gd name="T9" fmla="*/ 2 h 1354"/>
                <a:gd name="T10" fmla="*/ 486 w 674"/>
                <a:gd name="T11" fmla="*/ 3 h 1354"/>
                <a:gd name="T12" fmla="*/ 486 w 674"/>
                <a:gd name="T13" fmla="*/ 2 h 1354"/>
                <a:gd name="T14" fmla="*/ 166 w 674"/>
                <a:gd name="T15" fmla="*/ 2 h 1354"/>
                <a:gd name="T16" fmla="*/ 123 w 674"/>
                <a:gd name="T17" fmla="*/ 43 h 1354"/>
                <a:gd name="T18" fmla="*/ 123 w 674"/>
                <a:gd name="T19" fmla="*/ 45 h 1354"/>
                <a:gd name="T20" fmla="*/ 1 w 674"/>
                <a:gd name="T21" fmla="*/ 593 h 1354"/>
                <a:gd name="T22" fmla="*/ 12 w 674"/>
                <a:gd name="T23" fmla="*/ 625 h 1354"/>
                <a:gd name="T24" fmla="*/ 42 w 674"/>
                <a:gd name="T25" fmla="*/ 641 h 1354"/>
                <a:gd name="T26" fmla="*/ 91 w 674"/>
                <a:gd name="T27" fmla="*/ 600 h 1354"/>
                <a:gd name="T28" fmla="*/ 92 w 674"/>
                <a:gd name="T29" fmla="*/ 598 h 1354"/>
                <a:gd name="T30" fmla="*/ 182 w 674"/>
                <a:gd name="T31" fmla="*/ 189 h 1354"/>
                <a:gd name="T32" fmla="*/ 182 w 674"/>
                <a:gd name="T33" fmla="*/ 1293 h 1354"/>
                <a:gd name="T34" fmla="*/ 242 w 674"/>
                <a:gd name="T35" fmla="*/ 1354 h 1354"/>
                <a:gd name="T36" fmla="*/ 303 w 674"/>
                <a:gd name="T37" fmla="*/ 1293 h 1354"/>
                <a:gd name="T38" fmla="*/ 303 w 674"/>
                <a:gd name="T39" fmla="*/ 635 h 1354"/>
                <a:gd name="T40" fmla="*/ 366 w 674"/>
                <a:gd name="T41" fmla="*/ 635 h 1354"/>
                <a:gd name="T42" fmla="*/ 366 w 674"/>
                <a:gd name="T43" fmla="*/ 1293 h 1354"/>
                <a:gd name="T44" fmla="*/ 426 w 674"/>
                <a:gd name="T45" fmla="*/ 1354 h 1354"/>
                <a:gd name="T46" fmla="*/ 486 w 674"/>
                <a:gd name="T47" fmla="*/ 1293 h 1354"/>
                <a:gd name="T48" fmla="*/ 486 w 674"/>
                <a:gd name="T49" fmla="*/ 163 h 1354"/>
                <a:gd name="T50" fmla="*/ 583 w 674"/>
                <a:gd name="T51" fmla="*/ 600 h 1354"/>
                <a:gd name="T52" fmla="*/ 632 w 674"/>
                <a:gd name="T53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4" h="1354">
                  <a:moveTo>
                    <a:pt x="632" y="641"/>
                  </a:moveTo>
                  <a:cubicBezTo>
                    <a:pt x="644" y="640"/>
                    <a:pt x="655" y="635"/>
                    <a:pt x="662" y="625"/>
                  </a:cubicBezTo>
                  <a:cubicBezTo>
                    <a:pt x="670" y="616"/>
                    <a:pt x="674" y="605"/>
                    <a:pt x="673" y="593"/>
                  </a:cubicBezTo>
                  <a:cubicBezTo>
                    <a:pt x="551" y="43"/>
                    <a:pt x="551" y="43"/>
                    <a:pt x="551" y="43"/>
                  </a:cubicBezTo>
                  <a:cubicBezTo>
                    <a:pt x="549" y="19"/>
                    <a:pt x="528" y="0"/>
                    <a:pt x="504" y="2"/>
                  </a:cubicBezTo>
                  <a:cubicBezTo>
                    <a:pt x="486" y="3"/>
                    <a:pt x="486" y="3"/>
                    <a:pt x="486" y="3"/>
                  </a:cubicBezTo>
                  <a:cubicBezTo>
                    <a:pt x="486" y="2"/>
                    <a:pt x="486" y="2"/>
                    <a:pt x="486" y="2"/>
                  </a:cubicBezTo>
                  <a:cubicBezTo>
                    <a:pt x="166" y="2"/>
                    <a:pt x="166" y="2"/>
                    <a:pt x="166" y="2"/>
                  </a:cubicBezTo>
                  <a:cubicBezTo>
                    <a:pt x="144" y="3"/>
                    <a:pt x="125" y="20"/>
                    <a:pt x="123" y="43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" y="593"/>
                    <a:pt x="1" y="593"/>
                    <a:pt x="1" y="593"/>
                  </a:cubicBezTo>
                  <a:cubicBezTo>
                    <a:pt x="0" y="605"/>
                    <a:pt x="4" y="616"/>
                    <a:pt x="12" y="625"/>
                  </a:cubicBezTo>
                  <a:cubicBezTo>
                    <a:pt x="19" y="635"/>
                    <a:pt x="30" y="640"/>
                    <a:pt x="42" y="641"/>
                  </a:cubicBezTo>
                  <a:cubicBezTo>
                    <a:pt x="67" y="644"/>
                    <a:pt x="89" y="625"/>
                    <a:pt x="91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82" y="189"/>
                    <a:pt x="182" y="189"/>
                    <a:pt x="182" y="189"/>
                  </a:cubicBezTo>
                  <a:cubicBezTo>
                    <a:pt x="182" y="1293"/>
                    <a:pt x="182" y="1293"/>
                    <a:pt x="182" y="1293"/>
                  </a:cubicBezTo>
                  <a:cubicBezTo>
                    <a:pt x="182" y="1327"/>
                    <a:pt x="209" y="1354"/>
                    <a:pt x="242" y="1354"/>
                  </a:cubicBezTo>
                  <a:cubicBezTo>
                    <a:pt x="276" y="1354"/>
                    <a:pt x="303" y="1327"/>
                    <a:pt x="303" y="1293"/>
                  </a:cubicBezTo>
                  <a:cubicBezTo>
                    <a:pt x="303" y="635"/>
                    <a:pt x="303" y="635"/>
                    <a:pt x="303" y="635"/>
                  </a:cubicBezTo>
                  <a:cubicBezTo>
                    <a:pt x="366" y="635"/>
                    <a:pt x="366" y="635"/>
                    <a:pt x="366" y="635"/>
                  </a:cubicBezTo>
                  <a:cubicBezTo>
                    <a:pt x="366" y="1293"/>
                    <a:pt x="366" y="1293"/>
                    <a:pt x="366" y="1293"/>
                  </a:cubicBezTo>
                  <a:cubicBezTo>
                    <a:pt x="366" y="1327"/>
                    <a:pt x="393" y="1354"/>
                    <a:pt x="426" y="1354"/>
                  </a:cubicBezTo>
                  <a:cubicBezTo>
                    <a:pt x="459" y="1354"/>
                    <a:pt x="486" y="1327"/>
                    <a:pt x="486" y="1293"/>
                  </a:cubicBezTo>
                  <a:cubicBezTo>
                    <a:pt x="486" y="163"/>
                    <a:pt x="486" y="163"/>
                    <a:pt x="486" y="163"/>
                  </a:cubicBezTo>
                  <a:cubicBezTo>
                    <a:pt x="583" y="600"/>
                    <a:pt x="583" y="600"/>
                    <a:pt x="583" y="600"/>
                  </a:cubicBezTo>
                  <a:cubicBezTo>
                    <a:pt x="585" y="625"/>
                    <a:pt x="607" y="644"/>
                    <a:pt x="632" y="6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54">
              <a:extLst>
                <a:ext uri="{FF2B5EF4-FFF2-40B4-BE49-F238E27FC236}">
                  <a16:creationId xmlns:a16="http://schemas.microsoft.com/office/drawing/2014/main" id="{369148EA-3416-6307-3801-D32CCAF77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4938" y="2354866"/>
              <a:ext cx="136525" cy="1365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55">
              <a:extLst>
                <a:ext uri="{FF2B5EF4-FFF2-40B4-BE49-F238E27FC236}">
                  <a16:creationId xmlns:a16="http://schemas.microsoft.com/office/drawing/2014/main" id="{411C6D66-D531-4D89-22FE-AB1AD543E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300" y="2532666"/>
              <a:ext cx="434975" cy="874713"/>
            </a:xfrm>
            <a:custGeom>
              <a:avLst/>
              <a:gdLst>
                <a:gd name="T0" fmla="*/ 631 w 673"/>
                <a:gd name="T1" fmla="*/ 641 h 1354"/>
                <a:gd name="T2" fmla="*/ 662 w 673"/>
                <a:gd name="T3" fmla="*/ 625 h 1354"/>
                <a:gd name="T4" fmla="*/ 672 w 673"/>
                <a:gd name="T5" fmla="*/ 593 h 1354"/>
                <a:gd name="T6" fmla="*/ 550 w 673"/>
                <a:gd name="T7" fmla="*/ 43 h 1354"/>
                <a:gd name="T8" fmla="*/ 503 w 673"/>
                <a:gd name="T9" fmla="*/ 2 h 1354"/>
                <a:gd name="T10" fmla="*/ 488 w 673"/>
                <a:gd name="T11" fmla="*/ 3 h 1354"/>
                <a:gd name="T12" fmla="*/ 487 w 673"/>
                <a:gd name="T13" fmla="*/ 2 h 1354"/>
                <a:gd name="T14" fmla="*/ 166 w 673"/>
                <a:gd name="T15" fmla="*/ 2 h 1354"/>
                <a:gd name="T16" fmla="*/ 122 w 673"/>
                <a:gd name="T17" fmla="*/ 43 h 1354"/>
                <a:gd name="T18" fmla="*/ 122 w 673"/>
                <a:gd name="T19" fmla="*/ 45 h 1354"/>
                <a:gd name="T20" fmla="*/ 1 w 673"/>
                <a:gd name="T21" fmla="*/ 593 h 1354"/>
                <a:gd name="T22" fmla="*/ 11 w 673"/>
                <a:gd name="T23" fmla="*/ 625 h 1354"/>
                <a:gd name="T24" fmla="*/ 42 w 673"/>
                <a:gd name="T25" fmla="*/ 641 h 1354"/>
                <a:gd name="T26" fmla="*/ 91 w 673"/>
                <a:gd name="T27" fmla="*/ 600 h 1354"/>
                <a:gd name="T28" fmla="*/ 91 w 673"/>
                <a:gd name="T29" fmla="*/ 598 h 1354"/>
                <a:gd name="T30" fmla="*/ 113 w 673"/>
                <a:gd name="T31" fmla="*/ 498 h 1354"/>
                <a:gd name="T32" fmla="*/ 146 w 673"/>
                <a:gd name="T33" fmla="*/ 502 h 1354"/>
                <a:gd name="T34" fmla="*/ 125 w 673"/>
                <a:gd name="T35" fmla="*/ 810 h 1354"/>
                <a:gd name="T36" fmla="*/ 182 w 673"/>
                <a:gd name="T37" fmla="*/ 810 h 1354"/>
                <a:gd name="T38" fmla="*/ 182 w 673"/>
                <a:gd name="T39" fmla="*/ 1293 h 1354"/>
                <a:gd name="T40" fmla="*/ 242 w 673"/>
                <a:gd name="T41" fmla="*/ 1354 h 1354"/>
                <a:gd name="T42" fmla="*/ 302 w 673"/>
                <a:gd name="T43" fmla="*/ 1293 h 1354"/>
                <a:gd name="T44" fmla="*/ 302 w 673"/>
                <a:gd name="T45" fmla="*/ 810 h 1354"/>
                <a:gd name="T46" fmla="*/ 365 w 673"/>
                <a:gd name="T47" fmla="*/ 810 h 1354"/>
                <a:gd name="T48" fmla="*/ 365 w 673"/>
                <a:gd name="T49" fmla="*/ 1293 h 1354"/>
                <a:gd name="T50" fmla="*/ 425 w 673"/>
                <a:gd name="T51" fmla="*/ 1354 h 1354"/>
                <a:gd name="T52" fmla="*/ 485 w 673"/>
                <a:gd name="T53" fmla="*/ 1293 h 1354"/>
                <a:gd name="T54" fmla="*/ 485 w 673"/>
                <a:gd name="T55" fmla="*/ 810 h 1354"/>
                <a:gd name="T56" fmla="*/ 538 w 673"/>
                <a:gd name="T57" fmla="*/ 810 h 1354"/>
                <a:gd name="T58" fmla="*/ 515 w 673"/>
                <a:gd name="T59" fmla="*/ 450 h 1354"/>
                <a:gd name="T60" fmla="*/ 548 w 673"/>
                <a:gd name="T61" fmla="*/ 446 h 1354"/>
                <a:gd name="T62" fmla="*/ 582 w 673"/>
                <a:gd name="T63" fmla="*/ 600 h 1354"/>
                <a:gd name="T64" fmla="*/ 631 w 673"/>
                <a:gd name="T65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1354">
                  <a:moveTo>
                    <a:pt x="631" y="641"/>
                  </a:moveTo>
                  <a:cubicBezTo>
                    <a:pt x="643" y="640"/>
                    <a:pt x="654" y="635"/>
                    <a:pt x="662" y="625"/>
                  </a:cubicBezTo>
                  <a:cubicBezTo>
                    <a:pt x="669" y="616"/>
                    <a:pt x="673" y="605"/>
                    <a:pt x="672" y="593"/>
                  </a:cubicBezTo>
                  <a:cubicBezTo>
                    <a:pt x="550" y="43"/>
                    <a:pt x="550" y="43"/>
                    <a:pt x="550" y="43"/>
                  </a:cubicBezTo>
                  <a:cubicBezTo>
                    <a:pt x="548" y="19"/>
                    <a:pt x="527" y="0"/>
                    <a:pt x="503" y="2"/>
                  </a:cubicBezTo>
                  <a:cubicBezTo>
                    <a:pt x="488" y="3"/>
                    <a:pt x="488" y="3"/>
                    <a:pt x="488" y="3"/>
                  </a:cubicBezTo>
                  <a:cubicBezTo>
                    <a:pt x="487" y="2"/>
                    <a:pt x="487" y="2"/>
                    <a:pt x="487" y="2"/>
                  </a:cubicBezTo>
                  <a:cubicBezTo>
                    <a:pt x="166" y="2"/>
                    <a:pt x="166" y="2"/>
                    <a:pt x="166" y="2"/>
                  </a:cubicBezTo>
                  <a:cubicBezTo>
                    <a:pt x="143" y="3"/>
                    <a:pt x="124" y="20"/>
                    <a:pt x="122" y="43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" y="593"/>
                    <a:pt x="1" y="593"/>
                    <a:pt x="1" y="593"/>
                  </a:cubicBezTo>
                  <a:cubicBezTo>
                    <a:pt x="0" y="605"/>
                    <a:pt x="3" y="616"/>
                    <a:pt x="11" y="625"/>
                  </a:cubicBezTo>
                  <a:cubicBezTo>
                    <a:pt x="19" y="635"/>
                    <a:pt x="30" y="640"/>
                    <a:pt x="42" y="641"/>
                  </a:cubicBezTo>
                  <a:cubicBezTo>
                    <a:pt x="67" y="643"/>
                    <a:pt x="89" y="625"/>
                    <a:pt x="91" y="600"/>
                  </a:cubicBezTo>
                  <a:cubicBezTo>
                    <a:pt x="91" y="598"/>
                    <a:pt x="91" y="598"/>
                    <a:pt x="91" y="598"/>
                  </a:cubicBezTo>
                  <a:cubicBezTo>
                    <a:pt x="113" y="498"/>
                    <a:pt x="113" y="498"/>
                    <a:pt x="113" y="498"/>
                  </a:cubicBezTo>
                  <a:cubicBezTo>
                    <a:pt x="146" y="502"/>
                    <a:pt x="146" y="502"/>
                    <a:pt x="146" y="502"/>
                  </a:cubicBezTo>
                  <a:cubicBezTo>
                    <a:pt x="125" y="810"/>
                    <a:pt x="125" y="810"/>
                    <a:pt x="125" y="810"/>
                  </a:cubicBezTo>
                  <a:cubicBezTo>
                    <a:pt x="182" y="810"/>
                    <a:pt x="182" y="810"/>
                    <a:pt x="182" y="810"/>
                  </a:cubicBezTo>
                  <a:cubicBezTo>
                    <a:pt x="182" y="1293"/>
                    <a:pt x="182" y="1293"/>
                    <a:pt x="182" y="1293"/>
                  </a:cubicBezTo>
                  <a:cubicBezTo>
                    <a:pt x="182" y="1327"/>
                    <a:pt x="209" y="1354"/>
                    <a:pt x="242" y="1354"/>
                  </a:cubicBezTo>
                  <a:cubicBezTo>
                    <a:pt x="275" y="1354"/>
                    <a:pt x="302" y="1327"/>
                    <a:pt x="302" y="1293"/>
                  </a:cubicBezTo>
                  <a:cubicBezTo>
                    <a:pt x="302" y="810"/>
                    <a:pt x="302" y="810"/>
                    <a:pt x="302" y="810"/>
                  </a:cubicBezTo>
                  <a:cubicBezTo>
                    <a:pt x="365" y="810"/>
                    <a:pt x="365" y="810"/>
                    <a:pt x="365" y="810"/>
                  </a:cubicBezTo>
                  <a:cubicBezTo>
                    <a:pt x="365" y="1293"/>
                    <a:pt x="365" y="1293"/>
                    <a:pt x="365" y="1293"/>
                  </a:cubicBezTo>
                  <a:cubicBezTo>
                    <a:pt x="365" y="1327"/>
                    <a:pt x="392" y="1354"/>
                    <a:pt x="425" y="1354"/>
                  </a:cubicBezTo>
                  <a:cubicBezTo>
                    <a:pt x="458" y="1354"/>
                    <a:pt x="485" y="1327"/>
                    <a:pt x="485" y="1293"/>
                  </a:cubicBezTo>
                  <a:cubicBezTo>
                    <a:pt x="485" y="810"/>
                    <a:pt x="485" y="810"/>
                    <a:pt x="485" y="810"/>
                  </a:cubicBezTo>
                  <a:cubicBezTo>
                    <a:pt x="538" y="810"/>
                    <a:pt x="538" y="810"/>
                    <a:pt x="538" y="810"/>
                  </a:cubicBezTo>
                  <a:cubicBezTo>
                    <a:pt x="515" y="450"/>
                    <a:pt x="515" y="450"/>
                    <a:pt x="515" y="450"/>
                  </a:cubicBezTo>
                  <a:cubicBezTo>
                    <a:pt x="548" y="446"/>
                    <a:pt x="548" y="446"/>
                    <a:pt x="548" y="446"/>
                  </a:cubicBezTo>
                  <a:cubicBezTo>
                    <a:pt x="582" y="600"/>
                    <a:pt x="582" y="600"/>
                    <a:pt x="582" y="600"/>
                  </a:cubicBezTo>
                  <a:cubicBezTo>
                    <a:pt x="584" y="625"/>
                    <a:pt x="606" y="644"/>
                    <a:pt x="631" y="6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D8D5E469-631D-ACE2-6377-6288DCF86AE6}"/>
              </a:ext>
            </a:extLst>
          </p:cNvPr>
          <p:cNvGrpSpPr/>
          <p:nvPr/>
        </p:nvGrpSpPr>
        <p:grpSpPr>
          <a:xfrm>
            <a:off x="2177002" y="3246501"/>
            <a:ext cx="1114261" cy="845383"/>
            <a:chOff x="3033979" y="3645711"/>
            <a:chExt cx="1114261" cy="845383"/>
          </a:xfrm>
          <a:solidFill>
            <a:srgbClr val="3660AC"/>
          </a:solidFill>
        </p:grpSpPr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4B6F9B71-8250-99E5-DD8A-4D3B4FA17D32}"/>
                </a:ext>
              </a:extLst>
            </p:cNvPr>
            <p:cNvGrpSpPr/>
            <p:nvPr/>
          </p:nvGrpSpPr>
          <p:grpSpPr>
            <a:xfrm>
              <a:off x="3440551" y="3645711"/>
              <a:ext cx="272283" cy="658845"/>
              <a:chOff x="4391527" y="3832249"/>
              <a:chExt cx="272283" cy="658845"/>
            </a:xfrm>
            <a:grpFill/>
          </p:grpSpPr>
          <p:sp>
            <p:nvSpPr>
              <p:cNvPr id="389" name="Oval 54">
                <a:extLst>
                  <a:ext uri="{FF2B5EF4-FFF2-40B4-BE49-F238E27FC236}">
                    <a16:creationId xmlns:a16="http://schemas.microsoft.com/office/drawing/2014/main" id="{74662D18-8212-0A8D-CF14-312A9A488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3945" y="3832249"/>
                <a:ext cx="85461" cy="85461"/>
              </a:xfrm>
              <a:prstGeom prst="ellipse">
                <a:avLst/>
              </a:pr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55">
                <a:extLst>
                  <a:ext uri="{FF2B5EF4-FFF2-40B4-BE49-F238E27FC236}">
                    <a16:creationId xmlns:a16="http://schemas.microsoft.com/office/drawing/2014/main" id="{5FE0CBBF-97F4-F293-A4AB-ABC6FB67C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1527" y="3943547"/>
                <a:ext cx="272283" cy="547547"/>
              </a:xfrm>
              <a:custGeom>
                <a:avLst/>
                <a:gdLst>
                  <a:gd name="T0" fmla="*/ 631 w 673"/>
                  <a:gd name="T1" fmla="*/ 641 h 1354"/>
                  <a:gd name="T2" fmla="*/ 662 w 673"/>
                  <a:gd name="T3" fmla="*/ 625 h 1354"/>
                  <a:gd name="T4" fmla="*/ 672 w 673"/>
                  <a:gd name="T5" fmla="*/ 593 h 1354"/>
                  <a:gd name="T6" fmla="*/ 550 w 673"/>
                  <a:gd name="T7" fmla="*/ 43 h 1354"/>
                  <a:gd name="T8" fmla="*/ 503 w 673"/>
                  <a:gd name="T9" fmla="*/ 2 h 1354"/>
                  <a:gd name="T10" fmla="*/ 488 w 673"/>
                  <a:gd name="T11" fmla="*/ 3 h 1354"/>
                  <a:gd name="T12" fmla="*/ 487 w 673"/>
                  <a:gd name="T13" fmla="*/ 2 h 1354"/>
                  <a:gd name="T14" fmla="*/ 166 w 673"/>
                  <a:gd name="T15" fmla="*/ 2 h 1354"/>
                  <a:gd name="T16" fmla="*/ 122 w 673"/>
                  <a:gd name="T17" fmla="*/ 43 h 1354"/>
                  <a:gd name="T18" fmla="*/ 122 w 673"/>
                  <a:gd name="T19" fmla="*/ 45 h 1354"/>
                  <a:gd name="T20" fmla="*/ 1 w 673"/>
                  <a:gd name="T21" fmla="*/ 593 h 1354"/>
                  <a:gd name="T22" fmla="*/ 11 w 673"/>
                  <a:gd name="T23" fmla="*/ 625 h 1354"/>
                  <a:gd name="T24" fmla="*/ 42 w 673"/>
                  <a:gd name="T25" fmla="*/ 641 h 1354"/>
                  <a:gd name="T26" fmla="*/ 91 w 673"/>
                  <a:gd name="T27" fmla="*/ 600 h 1354"/>
                  <a:gd name="T28" fmla="*/ 91 w 673"/>
                  <a:gd name="T29" fmla="*/ 598 h 1354"/>
                  <a:gd name="T30" fmla="*/ 113 w 673"/>
                  <a:gd name="T31" fmla="*/ 498 h 1354"/>
                  <a:gd name="T32" fmla="*/ 146 w 673"/>
                  <a:gd name="T33" fmla="*/ 502 h 1354"/>
                  <a:gd name="T34" fmla="*/ 125 w 673"/>
                  <a:gd name="T35" fmla="*/ 810 h 1354"/>
                  <a:gd name="T36" fmla="*/ 182 w 673"/>
                  <a:gd name="T37" fmla="*/ 810 h 1354"/>
                  <a:gd name="T38" fmla="*/ 182 w 673"/>
                  <a:gd name="T39" fmla="*/ 1293 h 1354"/>
                  <a:gd name="T40" fmla="*/ 242 w 673"/>
                  <a:gd name="T41" fmla="*/ 1354 h 1354"/>
                  <a:gd name="T42" fmla="*/ 302 w 673"/>
                  <a:gd name="T43" fmla="*/ 1293 h 1354"/>
                  <a:gd name="T44" fmla="*/ 302 w 673"/>
                  <a:gd name="T45" fmla="*/ 810 h 1354"/>
                  <a:gd name="T46" fmla="*/ 365 w 673"/>
                  <a:gd name="T47" fmla="*/ 810 h 1354"/>
                  <a:gd name="T48" fmla="*/ 365 w 673"/>
                  <a:gd name="T49" fmla="*/ 1293 h 1354"/>
                  <a:gd name="T50" fmla="*/ 425 w 673"/>
                  <a:gd name="T51" fmla="*/ 1354 h 1354"/>
                  <a:gd name="T52" fmla="*/ 485 w 673"/>
                  <a:gd name="T53" fmla="*/ 1293 h 1354"/>
                  <a:gd name="T54" fmla="*/ 485 w 673"/>
                  <a:gd name="T55" fmla="*/ 810 h 1354"/>
                  <a:gd name="T56" fmla="*/ 538 w 673"/>
                  <a:gd name="T57" fmla="*/ 810 h 1354"/>
                  <a:gd name="T58" fmla="*/ 515 w 673"/>
                  <a:gd name="T59" fmla="*/ 450 h 1354"/>
                  <a:gd name="T60" fmla="*/ 548 w 673"/>
                  <a:gd name="T61" fmla="*/ 446 h 1354"/>
                  <a:gd name="T62" fmla="*/ 582 w 673"/>
                  <a:gd name="T63" fmla="*/ 600 h 1354"/>
                  <a:gd name="T64" fmla="*/ 631 w 673"/>
                  <a:gd name="T65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3" h="1354">
                    <a:moveTo>
                      <a:pt x="631" y="641"/>
                    </a:moveTo>
                    <a:cubicBezTo>
                      <a:pt x="643" y="640"/>
                      <a:pt x="654" y="635"/>
                      <a:pt x="662" y="625"/>
                    </a:cubicBezTo>
                    <a:cubicBezTo>
                      <a:pt x="669" y="616"/>
                      <a:pt x="673" y="605"/>
                      <a:pt x="672" y="593"/>
                    </a:cubicBezTo>
                    <a:cubicBezTo>
                      <a:pt x="550" y="43"/>
                      <a:pt x="550" y="43"/>
                      <a:pt x="550" y="43"/>
                    </a:cubicBezTo>
                    <a:cubicBezTo>
                      <a:pt x="548" y="19"/>
                      <a:pt x="527" y="0"/>
                      <a:pt x="503" y="2"/>
                    </a:cubicBezTo>
                    <a:cubicBezTo>
                      <a:pt x="488" y="3"/>
                      <a:pt x="488" y="3"/>
                      <a:pt x="488" y="3"/>
                    </a:cubicBezTo>
                    <a:cubicBezTo>
                      <a:pt x="487" y="2"/>
                      <a:pt x="487" y="2"/>
                      <a:pt x="487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43" y="3"/>
                      <a:pt x="124" y="20"/>
                      <a:pt x="122" y="43"/>
                    </a:cubicBezTo>
                    <a:cubicBezTo>
                      <a:pt x="122" y="45"/>
                      <a:pt x="122" y="45"/>
                      <a:pt x="122" y="45"/>
                    </a:cubicBezTo>
                    <a:cubicBezTo>
                      <a:pt x="1" y="593"/>
                      <a:pt x="1" y="593"/>
                      <a:pt x="1" y="593"/>
                    </a:cubicBezTo>
                    <a:cubicBezTo>
                      <a:pt x="0" y="605"/>
                      <a:pt x="3" y="616"/>
                      <a:pt x="11" y="625"/>
                    </a:cubicBezTo>
                    <a:cubicBezTo>
                      <a:pt x="19" y="635"/>
                      <a:pt x="30" y="640"/>
                      <a:pt x="42" y="641"/>
                    </a:cubicBezTo>
                    <a:cubicBezTo>
                      <a:pt x="67" y="643"/>
                      <a:pt x="89" y="625"/>
                      <a:pt x="91" y="600"/>
                    </a:cubicBezTo>
                    <a:cubicBezTo>
                      <a:pt x="91" y="598"/>
                      <a:pt x="91" y="598"/>
                      <a:pt x="91" y="598"/>
                    </a:cubicBezTo>
                    <a:cubicBezTo>
                      <a:pt x="113" y="498"/>
                      <a:pt x="113" y="498"/>
                      <a:pt x="113" y="498"/>
                    </a:cubicBezTo>
                    <a:cubicBezTo>
                      <a:pt x="146" y="502"/>
                      <a:pt x="146" y="502"/>
                      <a:pt x="146" y="502"/>
                    </a:cubicBezTo>
                    <a:cubicBezTo>
                      <a:pt x="125" y="810"/>
                      <a:pt x="125" y="810"/>
                      <a:pt x="125" y="810"/>
                    </a:cubicBezTo>
                    <a:cubicBezTo>
                      <a:pt x="182" y="810"/>
                      <a:pt x="182" y="810"/>
                      <a:pt x="182" y="810"/>
                    </a:cubicBezTo>
                    <a:cubicBezTo>
                      <a:pt x="182" y="1293"/>
                      <a:pt x="182" y="1293"/>
                      <a:pt x="182" y="1293"/>
                    </a:cubicBezTo>
                    <a:cubicBezTo>
                      <a:pt x="182" y="1327"/>
                      <a:pt x="209" y="1354"/>
                      <a:pt x="242" y="1354"/>
                    </a:cubicBezTo>
                    <a:cubicBezTo>
                      <a:pt x="275" y="1354"/>
                      <a:pt x="302" y="1327"/>
                      <a:pt x="302" y="1293"/>
                    </a:cubicBezTo>
                    <a:cubicBezTo>
                      <a:pt x="302" y="810"/>
                      <a:pt x="302" y="810"/>
                      <a:pt x="302" y="810"/>
                    </a:cubicBezTo>
                    <a:cubicBezTo>
                      <a:pt x="365" y="810"/>
                      <a:pt x="365" y="810"/>
                      <a:pt x="365" y="810"/>
                    </a:cubicBezTo>
                    <a:cubicBezTo>
                      <a:pt x="365" y="1293"/>
                      <a:pt x="365" y="1293"/>
                      <a:pt x="365" y="1293"/>
                    </a:cubicBezTo>
                    <a:cubicBezTo>
                      <a:pt x="365" y="1327"/>
                      <a:pt x="392" y="1354"/>
                      <a:pt x="425" y="1354"/>
                    </a:cubicBezTo>
                    <a:cubicBezTo>
                      <a:pt x="458" y="1354"/>
                      <a:pt x="485" y="1327"/>
                      <a:pt x="485" y="1293"/>
                    </a:cubicBezTo>
                    <a:cubicBezTo>
                      <a:pt x="485" y="810"/>
                      <a:pt x="485" y="810"/>
                      <a:pt x="485" y="810"/>
                    </a:cubicBezTo>
                    <a:cubicBezTo>
                      <a:pt x="538" y="810"/>
                      <a:pt x="538" y="810"/>
                      <a:pt x="538" y="810"/>
                    </a:cubicBezTo>
                    <a:cubicBezTo>
                      <a:pt x="515" y="450"/>
                      <a:pt x="515" y="450"/>
                      <a:pt x="515" y="450"/>
                    </a:cubicBezTo>
                    <a:cubicBezTo>
                      <a:pt x="548" y="446"/>
                      <a:pt x="548" y="446"/>
                      <a:pt x="548" y="446"/>
                    </a:cubicBezTo>
                    <a:cubicBezTo>
                      <a:pt x="582" y="600"/>
                      <a:pt x="582" y="600"/>
                      <a:pt x="582" y="600"/>
                    </a:cubicBezTo>
                    <a:cubicBezTo>
                      <a:pt x="584" y="625"/>
                      <a:pt x="606" y="644"/>
                      <a:pt x="631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A66ECDDC-E064-D617-F092-DB9B5FF91CBC}"/>
                </a:ext>
              </a:extLst>
            </p:cNvPr>
            <p:cNvGrpSpPr/>
            <p:nvPr/>
          </p:nvGrpSpPr>
          <p:grpSpPr>
            <a:xfrm>
              <a:off x="3874963" y="3645711"/>
              <a:ext cx="273277" cy="658845"/>
              <a:chOff x="4002978" y="3832249"/>
              <a:chExt cx="273277" cy="658845"/>
            </a:xfrm>
            <a:grpFill/>
          </p:grpSpPr>
          <p:sp>
            <p:nvSpPr>
              <p:cNvPr id="387" name="Oval 52">
                <a:extLst>
                  <a:ext uri="{FF2B5EF4-FFF2-40B4-BE49-F238E27FC236}">
                    <a16:creationId xmlns:a16="http://schemas.microsoft.com/office/drawing/2014/main" id="{7A489CF1-AA42-281D-1C81-ACE5FB48E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6389" y="3832249"/>
                <a:ext cx="84468" cy="85461"/>
              </a:xfrm>
              <a:prstGeom prst="ellipse">
                <a:avLst/>
              </a:pr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53">
                <a:extLst>
                  <a:ext uri="{FF2B5EF4-FFF2-40B4-BE49-F238E27FC236}">
                    <a16:creationId xmlns:a16="http://schemas.microsoft.com/office/drawing/2014/main" id="{8DBF002C-AEB2-29E3-828F-49CD84E24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978" y="3943547"/>
                <a:ext cx="273277" cy="547547"/>
              </a:xfrm>
              <a:custGeom>
                <a:avLst/>
                <a:gdLst>
                  <a:gd name="T0" fmla="*/ 632 w 674"/>
                  <a:gd name="T1" fmla="*/ 641 h 1354"/>
                  <a:gd name="T2" fmla="*/ 662 w 674"/>
                  <a:gd name="T3" fmla="*/ 625 h 1354"/>
                  <a:gd name="T4" fmla="*/ 673 w 674"/>
                  <a:gd name="T5" fmla="*/ 593 h 1354"/>
                  <a:gd name="T6" fmla="*/ 551 w 674"/>
                  <a:gd name="T7" fmla="*/ 43 h 1354"/>
                  <a:gd name="T8" fmla="*/ 504 w 674"/>
                  <a:gd name="T9" fmla="*/ 2 h 1354"/>
                  <a:gd name="T10" fmla="*/ 486 w 674"/>
                  <a:gd name="T11" fmla="*/ 3 h 1354"/>
                  <a:gd name="T12" fmla="*/ 486 w 674"/>
                  <a:gd name="T13" fmla="*/ 2 h 1354"/>
                  <a:gd name="T14" fmla="*/ 166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1 w 674"/>
                  <a:gd name="T21" fmla="*/ 593 h 1354"/>
                  <a:gd name="T22" fmla="*/ 12 w 674"/>
                  <a:gd name="T23" fmla="*/ 625 h 1354"/>
                  <a:gd name="T24" fmla="*/ 42 w 674"/>
                  <a:gd name="T25" fmla="*/ 641 h 1354"/>
                  <a:gd name="T26" fmla="*/ 91 w 674"/>
                  <a:gd name="T27" fmla="*/ 600 h 1354"/>
                  <a:gd name="T28" fmla="*/ 92 w 674"/>
                  <a:gd name="T29" fmla="*/ 598 h 1354"/>
                  <a:gd name="T30" fmla="*/ 182 w 674"/>
                  <a:gd name="T31" fmla="*/ 189 h 1354"/>
                  <a:gd name="T32" fmla="*/ 182 w 674"/>
                  <a:gd name="T33" fmla="*/ 1293 h 1354"/>
                  <a:gd name="T34" fmla="*/ 242 w 674"/>
                  <a:gd name="T35" fmla="*/ 1354 h 1354"/>
                  <a:gd name="T36" fmla="*/ 303 w 674"/>
                  <a:gd name="T37" fmla="*/ 1293 h 1354"/>
                  <a:gd name="T38" fmla="*/ 303 w 674"/>
                  <a:gd name="T39" fmla="*/ 635 h 1354"/>
                  <a:gd name="T40" fmla="*/ 366 w 674"/>
                  <a:gd name="T41" fmla="*/ 635 h 1354"/>
                  <a:gd name="T42" fmla="*/ 366 w 674"/>
                  <a:gd name="T43" fmla="*/ 1293 h 1354"/>
                  <a:gd name="T44" fmla="*/ 426 w 674"/>
                  <a:gd name="T45" fmla="*/ 1354 h 1354"/>
                  <a:gd name="T46" fmla="*/ 486 w 674"/>
                  <a:gd name="T47" fmla="*/ 1293 h 1354"/>
                  <a:gd name="T48" fmla="*/ 486 w 674"/>
                  <a:gd name="T49" fmla="*/ 163 h 1354"/>
                  <a:gd name="T50" fmla="*/ 583 w 674"/>
                  <a:gd name="T51" fmla="*/ 600 h 1354"/>
                  <a:gd name="T52" fmla="*/ 632 w 674"/>
                  <a:gd name="T5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2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1" y="43"/>
                      <a:pt x="551" y="43"/>
                      <a:pt x="551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6" y="3"/>
                      <a:pt x="486" y="3"/>
                      <a:pt x="486" y="3"/>
                    </a:cubicBezTo>
                    <a:cubicBezTo>
                      <a:pt x="486" y="2"/>
                      <a:pt x="486" y="2"/>
                      <a:pt x="48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1" y="593"/>
                      <a:pt x="1" y="593"/>
                      <a:pt x="1" y="593"/>
                    </a:cubicBezTo>
                    <a:cubicBezTo>
                      <a:pt x="0" y="605"/>
                      <a:pt x="4" y="616"/>
                      <a:pt x="12" y="625"/>
                    </a:cubicBezTo>
                    <a:cubicBezTo>
                      <a:pt x="19" y="635"/>
                      <a:pt x="30" y="640"/>
                      <a:pt x="42" y="641"/>
                    </a:cubicBezTo>
                    <a:cubicBezTo>
                      <a:pt x="67" y="644"/>
                      <a:pt x="89" y="625"/>
                      <a:pt x="91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82" y="189"/>
                      <a:pt x="182" y="189"/>
                      <a:pt x="182" y="189"/>
                    </a:cubicBezTo>
                    <a:cubicBezTo>
                      <a:pt x="182" y="1293"/>
                      <a:pt x="182" y="1293"/>
                      <a:pt x="182" y="1293"/>
                    </a:cubicBezTo>
                    <a:cubicBezTo>
                      <a:pt x="182" y="1327"/>
                      <a:pt x="209" y="1354"/>
                      <a:pt x="242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635"/>
                      <a:pt x="303" y="635"/>
                      <a:pt x="303" y="635"/>
                    </a:cubicBezTo>
                    <a:cubicBezTo>
                      <a:pt x="366" y="635"/>
                      <a:pt x="366" y="635"/>
                      <a:pt x="366" y="635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59" y="1354"/>
                      <a:pt x="486" y="1327"/>
                      <a:pt x="486" y="1293"/>
                    </a:cubicBezTo>
                    <a:cubicBezTo>
                      <a:pt x="486" y="163"/>
                      <a:pt x="486" y="163"/>
                      <a:pt x="486" y="163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8E0742ED-353F-90EE-2C6B-9A4A0321F91A}"/>
                </a:ext>
              </a:extLst>
            </p:cNvPr>
            <p:cNvGrpSpPr/>
            <p:nvPr/>
          </p:nvGrpSpPr>
          <p:grpSpPr>
            <a:xfrm>
              <a:off x="3033979" y="3645711"/>
              <a:ext cx="272283" cy="658845"/>
              <a:chOff x="4391527" y="3832249"/>
              <a:chExt cx="272283" cy="658845"/>
            </a:xfrm>
            <a:grpFill/>
          </p:grpSpPr>
          <p:sp>
            <p:nvSpPr>
              <p:cNvPr id="396" name="Oval 54">
                <a:extLst>
                  <a:ext uri="{FF2B5EF4-FFF2-40B4-BE49-F238E27FC236}">
                    <a16:creationId xmlns:a16="http://schemas.microsoft.com/office/drawing/2014/main" id="{CA7EBDB8-E0FE-82DD-FF0D-37CEBA694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3945" y="3832249"/>
                <a:ext cx="85461" cy="85461"/>
              </a:xfrm>
              <a:prstGeom prst="ellipse">
                <a:avLst/>
              </a:pr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55">
                <a:extLst>
                  <a:ext uri="{FF2B5EF4-FFF2-40B4-BE49-F238E27FC236}">
                    <a16:creationId xmlns:a16="http://schemas.microsoft.com/office/drawing/2014/main" id="{88C23271-B816-17FD-DF33-E97944948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1527" y="3943547"/>
                <a:ext cx="272283" cy="547547"/>
              </a:xfrm>
              <a:custGeom>
                <a:avLst/>
                <a:gdLst>
                  <a:gd name="T0" fmla="*/ 631 w 673"/>
                  <a:gd name="T1" fmla="*/ 641 h 1354"/>
                  <a:gd name="T2" fmla="*/ 662 w 673"/>
                  <a:gd name="T3" fmla="*/ 625 h 1354"/>
                  <a:gd name="T4" fmla="*/ 672 w 673"/>
                  <a:gd name="T5" fmla="*/ 593 h 1354"/>
                  <a:gd name="T6" fmla="*/ 550 w 673"/>
                  <a:gd name="T7" fmla="*/ 43 h 1354"/>
                  <a:gd name="T8" fmla="*/ 503 w 673"/>
                  <a:gd name="T9" fmla="*/ 2 h 1354"/>
                  <a:gd name="T10" fmla="*/ 488 w 673"/>
                  <a:gd name="T11" fmla="*/ 3 h 1354"/>
                  <a:gd name="T12" fmla="*/ 487 w 673"/>
                  <a:gd name="T13" fmla="*/ 2 h 1354"/>
                  <a:gd name="T14" fmla="*/ 166 w 673"/>
                  <a:gd name="T15" fmla="*/ 2 h 1354"/>
                  <a:gd name="T16" fmla="*/ 122 w 673"/>
                  <a:gd name="T17" fmla="*/ 43 h 1354"/>
                  <a:gd name="T18" fmla="*/ 122 w 673"/>
                  <a:gd name="T19" fmla="*/ 45 h 1354"/>
                  <a:gd name="T20" fmla="*/ 1 w 673"/>
                  <a:gd name="T21" fmla="*/ 593 h 1354"/>
                  <a:gd name="T22" fmla="*/ 11 w 673"/>
                  <a:gd name="T23" fmla="*/ 625 h 1354"/>
                  <a:gd name="T24" fmla="*/ 42 w 673"/>
                  <a:gd name="T25" fmla="*/ 641 h 1354"/>
                  <a:gd name="T26" fmla="*/ 91 w 673"/>
                  <a:gd name="T27" fmla="*/ 600 h 1354"/>
                  <a:gd name="T28" fmla="*/ 91 w 673"/>
                  <a:gd name="T29" fmla="*/ 598 h 1354"/>
                  <a:gd name="T30" fmla="*/ 113 w 673"/>
                  <a:gd name="T31" fmla="*/ 498 h 1354"/>
                  <a:gd name="T32" fmla="*/ 146 w 673"/>
                  <a:gd name="T33" fmla="*/ 502 h 1354"/>
                  <a:gd name="T34" fmla="*/ 125 w 673"/>
                  <a:gd name="T35" fmla="*/ 810 h 1354"/>
                  <a:gd name="T36" fmla="*/ 182 w 673"/>
                  <a:gd name="T37" fmla="*/ 810 h 1354"/>
                  <a:gd name="T38" fmla="*/ 182 w 673"/>
                  <a:gd name="T39" fmla="*/ 1293 h 1354"/>
                  <a:gd name="T40" fmla="*/ 242 w 673"/>
                  <a:gd name="T41" fmla="*/ 1354 h 1354"/>
                  <a:gd name="T42" fmla="*/ 302 w 673"/>
                  <a:gd name="T43" fmla="*/ 1293 h 1354"/>
                  <a:gd name="T44" fmla="*/ 302 w 673"/>
                  <a:gd name="T45" fmla="*/ 810 h 1354"/>
                  <a:gd name="T46" fmla="*/ 365 w 673"/>
                  <a:gd name="T47" fmla="*/ 810 h 1354"/>
                  <a:gd name="T48" fmla="*/ 365 w 673"/>
                  <a:gd name="T49" fmla="*/ 1293 h 1354"/>
                  <a:gd name="T50" fmla="*/ 425 w 673"/>
                  <a:gd name="T51" fmla="*/ 1354 h 1354"/>
                  <a:gd name="T52" fmla="*/ 485 w 673"/>
                  <a:gd name="T53" fmla="*/ 1293 h 1354"/>
                  <a:gd name="T54" fmla="*/ 485 w 673"/>
                  <a:gd name="T55" fmla="*/ 810 h 1354"/>
                  <a:gd name="T56" fmla="*/ 538 w 673"/>
                  <a:gd name="T57" fmla="*/ 810 h 1354"/>
                  <a:gd name="T58" fmla="*/ 515 w 673"/>
                  <a:gd name="T59" fmla="*/ 450 h 1354"/>
                  <a:gd name="T60" fmla="*/ 548 w 673"/>
                  <a:gd name="T61" fmla="*/ 446 h 1354"/>
                  <a:gd name="T62" fmla="*/ 582 w 673"/>
                  <a:gd name="T63" fmla="*/ 600 h 1354"/>
                  <a:gd name="T64" fmla="*/ 631 w 673"/>
                  <a:gd name="T65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3" h="1354">
                    <a:moveTo>
                      <a:pt x="631" y="641"/>
                    </a:moveTo>
                    <a:cubicBezTo>
                      <a:pt x="643" y="640"/>
                      <a:pt x="654" y="635"/>
                      <a:pt x="662" y="625"/>
                    </a:cubicBezTo>
                    <a:cubicBezTo>
                      <a:pt x="669" y="616"/>
                      <a:pt x="673" y="605"/>
                      <a:pt x="672" y="593"/>
                    </a:cubicBezTo>
                    <a:cubicBezTo>
                      <a:pt x="550" y="43"/>
                      <a:pt x="550" y="43"/>
                      <a:pt x="550" y="43"/>
                    </a:cubicBezTo>
                    <a:cubicBezTo>
                      <a:pt x="548" y="19"/>
                      <a:pt x="527" y="0"/>
                      <a:pt x="503" y="2"/>
                    </a:cubicBezTo>
                    <a:cubicBezTo>
                      <a:pt x="488" y="3"/>
                      <a:pt x="488" y="3"/>
                      <a:pt x="488" y="3"/>
                    </a:cubicBezTo>
                    <a:cubicBezTo>
                      <a:pt x="487" y="2"/>
                      <a:pt x="487" y="2"/>
                      <a:pt x="487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43" y="3"/>
                      <a:pt x="124" y="20"/>
                      <a:pt x="122" y="43"/>
                    </a:cubicBezTo>
                    <a:cubicBezTo>
                      <a:pt x="122" y="45"/>
                      <a:pt x="122" y="45"/>
                      <a:pt x="122" y="45"/>
                    </a:cubicBezTo>
                    <a:cubicBezTo>
                      <a:pt x="1" y="593"/>
                      <a:pt x="1" y="593"/>
                      <a:pt x="1" y="593"/>
                    </a:cubicBezTo>
                    <a:cubicBezTo>
                      <a:pt x="0" y="605"/>
                      <a:pt x="3" y="616"/>
                      <a:pt x="11" y="625"/>
                    </a:cubicBezTo>
                    <a:cubicBezTo>
                      <a:pt x="19" y="635"/>
                      <a:pt x="30" y="640"/>
                      <a:pt x="42" y="641"/>
                    </a:cubicBezTo>
                    <a:cubicBezTo>
                      <a:pt x="67" y="643"/>
                      <a:pt x="89" y="625"/>
                      <a:pt x="91" y="600"/>
                    </a:cubicBezTo>
                    <a:cubicBezTo>
                      <a:pt x="91" y="598"/>
                      <a:pt x="91" y="598"/>
                      <a:pt x="91" y="598"/>
                    </a:cubicBezTo>
                    <a:cubicBezTo>
                      <a:pt x="113" y="498"/>
                      <a:pt x="113" y="498"/>
                      <a:pt x="113" y="498"/>
                    </a:cubicBezTo>
                    <a:cubicBezTo>
                      <a:pt x="146" y="502"/>
                      <a:pt x="146" y="502"/>
                      <a:pt x="146" y="502"/>
                    </a:cubicBezTo>
                    <a:cubicBezTo>
                      <a:pt x="125" y="810"/>
                      <a:pt x="125" y="810"/>
                      <a:pt x="125" y="810"/>
                    </a:cubicBezTo>
                    <a:cubicBezTo>
                      <a:pt x="182" y="810"/>
                      <a:pt x="182" y="810"/>
                      <a:pt x="182" y="810"/>
                    </a:cubicBezTo>
                    <a:cubicBezTo>
                      <a:pt x="182" y="1293"/>
                      <a:pt x="182" y="1293"/>
                      <a:pt x="182" y="1293"/>
                    </a:cubicBezTo>
                    <a:cubicBezTo>
                      <a:pt x="182" y="1327"/>
                      <a:pt x="209" y="1354"/>
                      <a:pt x="242" y="1354"/>
                    </a:cubicBezTo>
                    <a:cubicBezTo>
                      <a:pt x="275" y="1354"/>
                      <a:pt x="302" y="1327"/>
                      <a:pt x="302" y="1293"/>
                    </a:cubicBezTo>
                    <a:cubicBezTo>
                      <a:pt x="302" y="810"/>
                      <a:pt x="302" y="810"/>
                      <a:pt x="302" y="810"/>
                    </a:cubicBezTo>
                    <a:cubicBezTo>
                      <a:pt x="365" y="810"/>
                      <a:pt x="365" y="810"/>
                      <a:pt x="365" y="810"/>
                    </a:cubicBezTo>
                    <a:cubicBezTo>
                      <a:pt x="365" y="1293"/>
                      <a:pt x="365" y="1293"/>
                      <a:pt x="365" y="1293"/>
                    </a:cubicBezTo>
                    <a:cubicBezTo>
                      <a:pt x="365" y="1327"/>
                      <a:pt x="392" y="1354"/>
                      <a:pt x="425" y="1354"/>
                    </a:cubicBezTo>
                    <a:cubicBezTo>
                      <a:pt x="458" y="1354"/>
                      <a:pt x="485" y="1327"/>
                      <a:pt x="485" y="1293"/>
                    </a:cubicBezTo>
                    <a:cubicBezTo>
                      <a:pt x="485" y="810"/>
                      <a:pt x="485" y="810"/>
                      <a:pt x="485" y="810"/>
                    </a:cubicBezTo>
                    <a:cubicBezTo>
                      <a:pt x="538" y="810"/>
                      <a:pt x="538" y="810"/>
                      <a:pt x="538" y="810"/>
                    </a:cubicBezTo>
                    <a:cubicBezTo>
                      <a:pt x="515" y="450"/>
                      <a:pt x="515" y="450"/>
                      <a:pt x="515" y="450"/>
                    </a:cubicBezTo>
                    <a:cubicBezTo>
                      <a:pt x="548" y="446"/>
                      <a:pt x="548" y="446"/>
                      <a:pt x="548" y="446"/>
                    </a:cubicBezTo>
                    <a:cubicBezTo>
                      <a:pt x="582" y="600"/>
                      <a:pt x="582" y="600"/>
                      <a:pt x="582" y="600"/>
                    </a:cubicBezTo>
                    <a:cubicBezTo>
                      <a:pt x="584" y="625"/>
                      <a:pt x="606" y="644"/>
                      <a:pt x="631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2" name="Freeform 7">
              <a:extLst>
                <a:ext uri="{FF2B5EF4-FFF2-40B4-BE49-F238E27FC236}">
                  <a16:creationId xmlns:a16="http://schemas.microsoft.com/office/drawing/2014/main" id="{24687DAB-57A3-07D4-3405-4B6A019CC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014" y="3870011"/>
              <a:ext cx="3975" cy="17887"/>
            </a:xfrm>
            <a:custGeom>
              <a:avLst/>
              <a:gdLst>
                <a:gd name="T0" fmla="*/ 10 w 10"/>
                <a:gd name="T1" fmla="*/ 0 h 43"/>
                <a:gd name="T2" fmla="*/ 0 w 10"/>
                <a:gd name="T3" fmla="*/ 9 h 43"/>
                <a:gd name="T4" fmla="*/ 7 w 10"/>
                <a:gd name="T5" fmla="*/ 43 h 43"/>
                <a:gd name="T6" fmla="*/ 10 w 10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3">
                  <a:moveTo>
                    <a:pt x="10" y="0"/>
                  </a:moveTo>
                  <a:cubicBezTo>
                    <a:pt x="7" y="4"/>
                    <a:pt x="4" y="6"/>
                    <a:pt x="0" y="9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5">
              <a:extLst>
                <a:ext uri="{FF2B5EF4-FFF2-40B4-BE49-F238E27FC236}">
                  <a16:creationId xmlns:a16="http://schemas.microsoft.com/office/drawing/2014/main" id="{7D4DC494-F344-4718-FDFF-CEF799AD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964" y="3930628"/>
              <a:ext cx="5962" cy="0"/>
            </a:xfrm>
            <a:custGeom>
              <a:avLst/>
              <a:gdLst>
                <a:gd name="T0" fmla="*/ 0 w 15"/>
                <a:gd name="T1" fmla="*/ 1 h 1"/>
                <a:gd name="T2" fmla="*/ 15 w 15"/>
                <a:gd name="T3" fmla="*/ 1 h 1"/>
                <a:gd name="T4" fmla="*/ 15 w 15"/>
                <a:gd name="T5" fmla="*/ 0 h 1"/>
                <a:gd name="T6" fmla="*/ 0 w 1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">
                  <a:moveTo>
                    <a:pt x="0" y="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5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27">
              <a:extLst>
                <a:ext uri="{FF2B5EF4-FFF2-40B4-BE49-F238E27FC236}">
                  <a16:creationId xmlns:a16="http://schemas.microsoft.com/office/drawing/2014/main" id="{7AD95ED1-FD96-4EF8-076E-92CA47C6C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493" y="4131362"/>
              <a:ext cx="1987" cy="14906"/>
            </a:xfrm>
            <a:custGeom>
              <a:avLst/>
              <a:gdLst>
                <a:gd name="T0" fmla="*/ 0 w 6"/>
                <a:gd name="T1" fmla="*/ 0 h 36"/>
                <a:gd name="T2" fmla="*/ 0 w 6"/>
                <a:gd name="T3" fmla="*/ 36 h 36"/>
                <a:gd name="T4" fmla="*/ 6 w 6"/>
                <a:gd name="T5" fmla="*/ 28 h 36"/>
                <a:gd name="T6" fmla="*/ 0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0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2" y="34"/>
                    <a:pt x="4" y="31"/>
                    <a:pt x="6" y="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Oval 48">
              <a:extLst>
                <a:ext uri="{FF2B5EF4-FFF2-40B4-BE49-F238E27FC236}">
                  <a16:creationId xmlns:a16="http://schemas.microsoft.com/office/drawing/2014/main" id="{CBD48B87-07C4-DAE4-E56F-204C4E304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233" y="3832249"/>
              <a:ext cx="85461" cy="854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49">
              <a:extLst>
                <a:ext uri="{FF2B5EF4-FFF2-40B4-BE49-F238E27FC236}">
                  <a16:creationId xmlns:a16="http://schemas.microsoft.com/office/drawing/2014/main" id="{C41FEC5B-290C-614E-F446-79784FFE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816" y="3943547"/>
              <a:ext cx="272283" cy="547547"/>
            </a:xfrm>
            <a:custGeom>
              <a:avLst/>
              <a:gdLst>
                <a:gd name="T0" fmla="*/ 632 w 674"/>
                <a:gd name="T1" fmla="*/ 641 h 1354"/>
                <a:gd name="T2" fmla="*/ 663 w 674"/>
                <a:gd name="T3" fmla="*/ 625 h 1354"/>
                <a:gd name="T4" fmla="*/ 673 w 674"/>
                <a:gd name="T5" fmla="*/ 593 h 1354"/>
                <a:gd name="T6" fmla="*/ 551 w 674"/>
                <a:gd name="T7" fmla="*/ 43 h 1354"/>
                <a:gd name="T8" fmla="*/ 504 w 674"/>
                <a:gd name="T9" fmla="*/ 2 h 1354"/>
                <a:gd name="T10" fmla="*/ 486 w 674"/>
                <a:gd name="T11" fmla="*/ 3 h 1354"/>
                <a:gd name="T12" fmla="*/ 486 w 674"/>
                <a:gd name="T13" fmla="*/ 2 h 1354"/>
                <a:gd name="T14" fmla="*/ 166 w 674"/>
                <a:gd name="T15" fmla="*/ 2 h 1354"/>
                <a:gd name="T16" fmla="*/ 123 w 674"/>
                <a:gd name="T17" fmla="*/ 43 h 1354"/>
                <a:gd name="T18" fmla="*/ 123 w 674"/>
                <a:gd name="T19" fmla="*/ 45 h 1354"/>
                <a:gd name="T20" fmla="*/ 1 w 674"/>
                <a:gd name="T21" fmla="*/ 593 h 1354"/>
                <a:gd name="T22" fmla="*/ 12 w 674"/>
                <a:gd name="T23" fmla="*/ 625 h 1354"/>
                <a:gd name="T24" fmla="*/ 42 w 674"/>
                <a:gd name="T25" fmla="*/ 641 h 1354"/>
                <a:gd name="T26" fmla="*/ 91 w 674"/>
                <a:gd name="T27" fmla="*/ 600 h 1354"/>
                <a:gd name="T28" fmla="*/ 92 w 674"/>
                <a:gd name="T29" fmla="*/ 598 h 1354"/>
                <a:gd name="T30" fmla="*/ 182 w 674"/>
                <a:gd name="T31" fmla="*/ 189 h 1354"/>
                <a:gd name="T32" fmla="*/ 182 w 674"/>
                <a:gd name="T33" fmla="*/ 1293 h 1354"/>
                <a:gd name="T34" fmla="*/ 243 w 674"/>
                <a:gd name="T35" fmla="*/ 1354 h 1354"/>
                <a:gd name="T36" fmla="*/ 303 w 674"/>
                <a:gd name="T37" fmla="*/ 1293 h 1354"/>
                <a:gd name="T38" fmla="*/ 303 w 674"/>
                <a:gd name="T39" fmla="*/ 635 h 1354"/>
                <a:gd name="T40" fmla="*/ 366 w 674"/>
                <a:gd name="T41" fmla="*/ 635 h 1354"/>
                <a:gd name="T42" fmla="*/ 366 w 674"/>
                <a:gd name="T43" fmla="*/ 1293 h 1354"/>
                <a:gd name="T44" fmla="*/ 426 w 674"/>
                <a:gd name="T45" fmla="*/ 1354 h 1354"/>
                <a:gd name="T46" fmla="*/ 486 w 674"/>
                <a:gd name="T47" fmla="*/ 1293 h 1354"/>
                <a:gd name="T48" fmla="*/ 486 w 674"/>
                <a:gd name="T49" fmla="*/ 163 h 1354"/>
                <a:gd name="T50" fmla="*/ 583 w 674"/>
                <a:gd name="T51" fmla="*/ 600 h 1354"/>
                <a:gd name="T52" fmla="*/ 632 w 674"/>
                <a:gd name="T53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4" h="1354">
                  <a:moveTo>
                    <a:pt x="632" y="641"/>
                  </a:moveTo>
                  <a:cubicBezTo>
                    <a:pt x="644" y="640"/>
                    <a:pt x="655" y="635"/>
                    <a:pt x="663" y="625"/>
                  </a:cubicBezTo>
                  <a:cubicBezTo>
                    <a:pt x="670" y="616"/>
                    <a:pt x="674" y="605"/>
                    <a:pt x="673" y="593"/>
                  </a:cubicBezTo>
                  <a:cubicBezTo>
                    <a:pt x="551" y="43"/>
                    <a:pt x="551" y="43"/>
                    <a:pt x="551" y="43"/>
                  </a:cubicBezTo>
                  <a:cubicBezTo>
                    <a:pt x="549" y="19"/>
                    <a:pt x="528" y="0"/>
                    <a:pt x="504" y="2"/>
                  </a:cubicBezTo>
                  <a:cubicBezTo>
                    <a:pt x="486" y="3"/>
                    <a:pt x="486" y="3"/>
                    <a:pt x="486" y="3"/>
                  </a:cubicBezTo>
                  <a:cubicBezTo>
                    <a:pt x="486" y="2"/>
                    <a:pt x="486" y="2"/>
                    <a:pt x="486" y="2"/>
                  </a:cubicBezTo>
                  <a:cubicBezTo>
                    <a:pt x="166" y="2"/>
                    <a:pt x="166" y="2"/>
                    <a:pt x="166" y="2"/>
                  </a:cubicBezTo>
                  <a:cubicBezTo>
                    <a:pt x="144" y="3"/>
                    <a:pt x="125" y="20"/>
                    <a:pt x="123" y="43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" y="593"/>
                    <a:pt x="1" y="593"/>
                    <a:pt x="1" y="593"/>
                  </a:cubicBezTo>
                  <a:cubicBezTo>
                    <a:pt x="0" y="605"/>
                    <a:pt x="4" y="616"/>
                    <a:pt x="12" y="625"/>
                  </a:cubicBezTo>
                  <a:cubicBezTo>
                    <a:pt x="19" y="635"/>
                    <a:pt x="30" y="640"/>
                    <a:pt x="42" y="641"/>
                  </a:cubicBezTo>
                  <a:cubicBezTo>
                    <a:pt x="67" y="644"/>
                    <a:pt x="89" y="625"/>
                    <a:pt x="91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82" y="189"/>
                    <a:pt x="182" y="189"/>
                    <a:pt x="182" y="189"/>
                  </a:cubicBezTo>
                  <a:cubicBezTo>
                    <a:pt x="182" y="1293"/>
                    <a:pt x="182" y="1293"/>
                    <a:pt x="182" y="1293"/>
                  </a:cubicBezTo>
                  <a:cubicBezTo>
                    <a:pt x="182" y="1327"/>
                    <a:pt x="209" y="1354"/>
                    <a:pt x="243" y="1354"/>
                  </a:cubicBezTo>
                  <a:cubicBezTo>
                    <a:pt x="276" y="1354"/>
                    <a:pt x="303" y="1327"/>
                    <a:pt x="303" y="1293"/>
                  </a:cubicBezTo>
                  <a:cubicBezTo>
                    <a:pt x="303" y="635"/>
                    <a:pt x="303" y="635"/>
                    <a:pt x="303" y="635"/>
                  </a:cubicBezTo>
                  <a:cubicBezTo>
                    <a:pt x="366" y="635"/>
                    <a:pt x="366" y="635"/>
                    <a:pt x="366" y="635"/>
                  </a:cubicBezTo>
                  <a:cubicBezTo>
                    <a:pt x="366" y="1293"/>
                    <a:pt x="366" y="1293"/>
                    <a:pt x="366" y="1293"/>
                  </a:cubicBezTo>
                  <a:cubicBezTo>
                    <a:pt x="366" y="1327"/>
                    <a:pt x="393" y="1354"/>
                    <a:pt x="426" y="1354"/>
                  </a:cubicBezTo>
                  <a:cubicBezTo>
                    <a:pt x="459" y="1354"/>
                    <a:pt x="486" y="1327"/>
                    <a:pt x="486" y="1293"/>
                  </a:cubicBezTo>
                  <a:cubicBezTo>
                    <a:pt x="486" y="163"/>
                    <a:pt x="486" y="163"/>
                    <a:pt x="486" y="163"/>
                  </a:cubicBezTo>
                  <a:cubicBezTo>
                    <a:pt x="583" y="600"/>
                    <a:pt x="583" y="600"/>
                    <a:pt x="583" y="600"/>
                  </a:cubicBezTo>
                  <a:cubicBezTo>
                    <a:pt x="585" y="625"/>
                    <a:pt x="607" y="644"/>
                    <a:pt x="632" y="64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Oval 50">
              <a:extLst>
                <a:ext uri="{FF2B5EF4-FFF2-40B4-BE49-F238E27FC236}">
                  <a16:creationId xmlns:a16="http://schemas.microsoft.com/office/drawing/2014/main" id="{DA12730F-17EA-6CF4-448B-0FD88733E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5789" y="3832249"/>
              <a:ext cx="85461" cy="854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51">
              <a:extLst>
                <a:ext uri="{FF2B5EF4-FFF2-40B4-BE49-F238E27FC236}">
                  <a16:creationId xmlns:a16="http://schemas.microsoft.com/office/drawing/2014/main" id="{533E2667-3BAB-DC8C-8BC8-B56DF26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372" y="3943547"/>
              <a:ext cx="272283" cy="547547"/>
            </a:xfrm>
            <a:custGeom>
              <a:avLst/>
              <a:gdLst>
                <a:gd name="T0" fmla="*/ 632 w 674"/>
                <a:gd name="T1" fmla="*/ 641 h 1354"/>
                <a:gd name="T2" fmla="*/ 663 w 674"/>
                <a:gd name="T3" fmla="*/ 625 h 1354"/>
                <a:gd name="T4" fmla="*/ 673 w 674"/>
                <a:gd name="T5" fmla="*/ 593 h 1354"/>
                <a:gd name="T6" fmla="*/ 552 w 674"/>
                <a:gd name="T7" fmla="*/ 43 h 1354"/>
                <a:gd name="T8" fmla="*/ 504 w 674"/>
                <a:gd name="T9" fmla="*/ 2 h 1354"/>
                <a:gd name="T10" fmla="*/ 489 w 674"/>
                <a:gd name="T11" fmla="*/ 3 h 1354"/>
                <a:gd name="T12" fmla="*/ 489 w 674"/>
                <a:gd name="T13" fmla="*/ 2 h 1354"/>
                <a:gd name="T14" fmla="*/ 167 w 674"/>
                <a:gd name="T15" fmla="*/ 2 h 1354"/>
                <a:gd name="T16" fmla="*/ 123 w 674"/>
                <a:gd name="T17" fmla="*/ 43 h 1354"/>
                <a:gd name="T18" fmla="*/ 123 w 674"/>
                <a:gd name="T19" fmla="*/ 45 h 1354"/>
                <a:gd name="T20" fmla="*/ 2 w 674"/>
                <a:gd name="T21" fmla="*/ 593 h 1354"/>
                <a:gd name="T22" fmla="*/ 43 w 674"/>
                <a:gd name="T23" fmla="*/ 641 h 1354"/>
                <a:gd name="T24" fmla="*/ 92 w 674"/>
                <a:gd name="T25" fmla="*/ 600 h 1354"/>
                <a:gd name="T26" fmla="*/ 92 w 674"/>
                <a:gd name="T27" fmla="*/ 598 h 1354"/>
                <a:gd name="T28" fmla="*/ 114 w 674"/>
                <a:gd name="T29" fmla="*/ 498 h 1354"/>
                <a:gd name="T30" fmla="*/ 147 w 674"/>
                <a:gd name="T31" fmla="*/ 502 h 1354"/>
                <a:gd name="T32" fmla="*/ 126 w 674"/>
                <a:gd name="T33" fmla="*/ 810 h 1354"/>
                <a:gd name="T34" fmla="*/ 183 w 674"/>
                <a:gd name="T35" fmla="*/ 810 h 1354"/>
                <a:gd name="T36" fmla="*/ 183 w 674"/>
                <a:gd name="T37" fmla="*/ 1293 h 1354"/>
                <a:gd name="T38" fmla="*/ 243 w 674"/>
                <a:gd name="T39" fmla="*/ 1354 h 1354"/>
                <a:gd name="T40" fmla="*/ 303 w 674"/>
                <a:gd name="T41" fmla="*/ 1293 h 1354"/>
                <a:gd name="T42" fmla="*/ 303 w 674"/>
                <a:gd name="T43" fmla="*/ 810 h 1354"/>
                <a:gd name="T44" fmla="*/ 366 w 674"/>
                <a:gd name="T45" fmla="*/ 810 h 1354"/>
                <a:gd name="T46" fmla="*/ 366 w 674"/>
                <a:gd name="T47" fmla="*/ 1293 h 1354"/>
                <a:gd name="T48" fmla="*/ 426 w 674"/>
                <a:gd name="T49" fmla="*/ 1354 h 1354"/>
                <a:gd name="T50" fmla="*/ 486 w 674"/>
                <a:gd name="T51" fmla="*/ 1293 h 1354"/>
                <a:gd name="T52" fmla="*/ 486 w 674"/>
                <a:gd name="T53" fmla="*/ 810 h 1354"/>
                <a:gd name="T54" fmla="*/ 539 w 674"/>
                <a:gd name="T55" fmla="*/ 810 h 1354"/>
                <a:gd name="T56" fmla="*/ 516 w 674"/>
                <a:gd name="T57" fmla="*/ 450 h 1354"/>
                <a:gd name="T58" fmla="*/ 549 w 674"/>
                <a:gd name="T59" fmla="*/ 446 h 1354"/>
                <a:gd name="T60" fmla="*/ 583 w 674"/>
                <a:gd name="T61" fmla="*/ 600 h 1354"/>
                <a:gd name="T62" fmla="*/ 632 w 674"/>
                <a:gd name="T63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4" h="1354">
                  <a:moveTo>
                    <a:pt x="632" y="641"/>
                  </a:moveTo>
                  <a:cubicBezTo>
                    <a:pt x="644" y="640"/>
                    <a:pt x="655" y="635"/>
                    <a:pt x="663" y="625"/>
                  </a:cubicBezTo>
                  <a:cubicBezTo>
                    <a:pt x="670" y="616"/>
                    <a:pt x="674" y="605"/>
                    <a:pt x="673" y="593"/>
                  </a:cubicBezTo>
                  <a:cubicBezTo>
                    <a:pt x="552" y="43"/>
                    <a:pt x="552" y="43"/>
                    <a:pt x="552" y="43"/>
                  </a:cubicBezTo>
                  <a:cubicBezTo>
                    <a:pt x="549" y="19"/>
                    <a:pt x="528" y="0"/>
                    <a:pt x="504" y="2"/>
                  </a:cubicBezTo>
                  <a:cubicBezTo>
                    <a:pt x="489" y="3"/>
                    <a:pt x="489" y="3"/>
                    <a:pt x="489" y="3"/>
                  </a:cubicBezTo>
                  <a:cubicBezTo>
                    <a:pt x="489" y="2"/>
                    <a:pt x="489" y="2"/>
                    <a:pt x="489" y="2"/>
                  </a:cubicBezTo>
                  <a:cubicBezTo>
                    <a:pt x="167" y="2"/>
                    <a:pt x="167" y="2"/>
                    <a:pt x="167" y="2"/>
                  </a:cubicBezTo>
                  <a:cubicBezTo>
                    <a:pt x="144" y="3"/>
                    <a:pt x="125" y="20"/>
                    <a:pt x="123" y="43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2" y="593"/>
                    <a:pt x="2" y="593"/>
                    <a:pt x="2" y="593"/>
                  </a:cubicBezTo>
                  <a:cubicBezTo>
                    <a:pt x="0" y="618"/>
                    <a:pt x="18" y="639"/>
                    <a:pt x="43" y="641"/>
                  </a:cubicBezTo>
                  <a:cubicBezTo>
                    <a:pt x="68" y="644"/>
                    <a:pt x="90" y="625"/>
                    <a:pt x="92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14" y="498"/>
                    <a:pt x="114" y="498"/>
                    <a:pt x="114" y="498"/>
                  </a:cubicBezTo>
                  <a:cubicBezTo>
                    <a:pt x="147" y="502"/>
                    <a:pt x="147" y="502"/>
                    <a:pt x="147" y="502"/>
                  </a:cubicBezTo>
                  <a:cubicBezTo>
                    <a:pt x="126" y="810"/>
                    <a:pt x="126" y="810"/>
                    <a:pt x="126" y="810"/>
                  </a:cubicBezTo>
                  <a:cubicBezTo>
                    <a:pt x="183" y="810"/>
                    <a:pt x="183" y="810"/>
                    <a:pt x="183" y="810"/>
                  </a:cubicBezTo>
                  <a:cubicBezTo>
                    <a:pt x="183" y="1293"/>
                    <a:pt x="183" y="1293"/>
                    <a:pt x="183" y="1293"/>
                  </a:cubicBezTo>
                  <a:cubicBezTo>
                    <a:pt x="183" y="1327"/>
                    <a:pt x="210" y="1354"/>
                    <a:pt x="243" y="1354"/>
                  </a:cubicBezTo>
                  <a:cubicBezTo>
                    <a:pt x="276" y="1354"/>
                    <a:pt x="303" y="1327"/>
                    <a:pt x="303" y="1293"/>
                  </a:cubicBezTo>
                  <a:cubicBezTo>
                    <a:pt x="303" y="810"/>
                    <a:pt x="303" y="810"/>
                    <a:pt x="303" y="810"/>
                  </a:cubicBezTo>
                  <a:cubicBezTo>
                    <a:pt x="366" y="810"/>
                    <a:pt x="366" y="810"/>
                    <a:pt x="366" y="810"/>
                  </a:cubicBezTo>
                  <a:cubicBezTo>
                    <a:pt x="366" y="1293"/>
                    <a:pt x="366" y="1293"/>
                    <a:pt x="366" y="1293"/>
                  </a:cubicBezTo>
                  <a:cubicBezTo>
                    <a:pt x="366" y="1327"/>
                    <a:pt x="393" y="1354"/>
                    <a:pt x="426" y="1354"/>
                  </a:cubicBezTo>
                  <a:cubicBezTo>
                    <a:pt x="460" y="1354"/>
                    <a:pt x="486" y="1327"/>
                    <a:pt x="486" y="1293"/>
                  </a:cubicBezTo>
                  <a:cubicBezTo>
                    <a:pt x="486" y="810"/>
                    <a:pt x="486" y="810"/>
                    <a:pt x="486" y="810"/>
                  </a:cubicBezTo>
                  <a:cubicBezTo>
                    <a:pt x="539" y="810"/>
                    <a:pt x="539" y="810"/>
                    <a:pt x="539" y="810"/>
                  </a:cubicBezTo>
                  <a:cubicBezTo>
                    <a:pt x="516" y="450"/>
                    <a:pt x="516" y="450"/>
                    <a:pt x="516" y="450"/>
                  </a:cubicBezTo>
                  <a:cubicBezTo>
                    <a:pt x="549" y="446"/>
                    <a:pt x="549" y="446"/>
                    <a:pt x="549" y="446"/>
                  </a:cubicBezTo>
                  <a:cubicBezTo>
                    <a:pt x="583" y="600"/>
                    <a:pt x="583" y="600"/>
                    <a:pt x="583" y="600"/>
                  </a:cubicBezTo>
                  <a:cubicBezTo>
                    <a:pt x="585" y="625"/>
                    <a:pt x="607" y="644"/>
                    <a:pt x="632" y="64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B685209B-8264-517E-D540-6C4A867259E8}"/>
              </a:ext>
            </a:extLst>
          </p:cNvPr>
          <p:cNvCxnSpPr/>
          <p:nvPr/>
        </p:nvCxnSpPr>
        <p:spPr>
          <a:xfrm>
            <a:off x="3520574" y="3646579"/>
            <a:ext cx="9144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5B3702F4-5784-873E-425A-F28EC90F5B0E}"/>
              </a:ext>
            </a:extLst>
          </p:cNvPr>
          <p:cNvCxnSpPr/>
          <p:nvPr/>
        </p:nvCxnSpPr>
        <p:spPr>
          <a:xfrm>
            <a:off x="6555823" y="3646579"/>
            <a:ext cx="91440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622E070B-E87C-7072-B524-ED463A8A048E}"/>
              </a:ext>
            </a:extLst>
          </p:cNvPr>
          <p:cNvGrpSpPr/>
          <p:nvPr/>
        </p:nvGrpSpPr>
        <p:grpSpPr>
          <a:xfrm>
            <a:off x="4584721" y="3201213"/>
            <a:ext cx="1737778" cy="1473862"/>
            <a:chOff x="6096000" y="3658031"/>
            <a:chExt cx="1737778" cy="1473862"/>
          </a:xfrm>
        </p:grpSpPr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883D3C2D-783C-513C-779C-2CB777DCB7D2}"/>
                </a:ext>
              </a:extLst>
            </p:cNvPr>
            <p:cNvGrpSpPr/>
            <p:nvPr/>
          </p:nvGrpSpPr>
          <p:grpSpPr>
            <a:xfrm>
              <a:off x="6693068" y="3658031"/>
              <a:ext cx="555959" cy="712293"/>
              <a:chOff x="3235816" y="3645711"/>
              <a:chExt cx="659839" cy="845383"/>
            </a:xfrm>
            <a:solidFill>
              <a:schemeClr val="accent2"/>
            </a:solidFill>
          </p:grpSpPr>
          <p:grpSp>
            <p:nvGrpSpPr>
              <p:cNvPr id="403" name="Group 402">
                <a:extLst>
                  <a:ext uri="{FF2B5EF4-FFF2-40B4-BE49-F238E27FC236}">
                    <a16:creationId xmlns:a16="http://schemas.microsoft.com/office/drawing/2014/main" id="{D35356A0-B215-6E76-C8E8-87F5C9787A2E}"/>
                  </a:ext>
                </a:extLst>
              </p:cNvPr>
              <p:cNvGrpSpPr/>
              <p:nvPr/>
            </p:nvGrpSpPr>
            <p:grpSpPr>
              <a:xfrm>
                <a:off x="3440551" y="3645711"/>
                <a:ext cx="272283" cy="658845"/>
                <a:chOff x="4391527" y="3832249"/>
                <a:chExt cx="272283" cy="658845"/>
              </a:xfrm>
              <a:grpFill/>
            </p:grpSpPr>
            <p:sp>
              <p:nvSpPr>
                <p:cNvPr id="417" name="Oval 54">
                  <a:extLst>
                    <a:ext uri="{FF2B5EF4-FFF2-40B4-BE49-F238E27FC236}">
                      <a16:creationId xmlns:a16="http://schemas.microsoft.com/office/drawing/2014/main" id="{A7537882-3870-C1FD-100B-86E89CEDE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3945" y="3832249"/>
                  <a:ext cx="85461" cy="85461"/>
                </a:xfrm>
                <a:prstGeom prst="ellipse">
                  <a:avLst/>
                </a:pr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Freeform 55">
                  <a:extLst>
                    <a:ext uri="{FF2B5EF4-FFF2-40B4-BE49-F238E27FC236}">
                      <a16:creationId xmlns:a16="http://schemas.microsoft.com/office/drawing/2014/main" id="{B7D71E28-01DF-24A2-8E14-4B2D7196A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527" y="3943547"/>
                  <a:ext cx="272283" cy="547547"/>
                </a:xfrm>
                <a:custGeom>
                  <a:avLst/>
                  <a:gdLst>
                    <a:gd name="T0" fmla="*/ 631 w 673"/>
                    <a:gd name="T1" fmla="*/ 641 h 1354"/>
                    <a:gd name="T2" fmla="*/ 662 w 673"/>
                    <a:gd name="T3" fmla="*/ 625 h 1354"/>
                    <a:gd name="T4" fmla="*/ 672 w 673"/>
                    <a:gd name="T5" fmla="*/ 593 h 1354"/>
                    <a:gd name="T6" fmla="*/ 550 w 673"/>
                    <a:gd name="T7" fmla="*/ 43 h 1354"/>
                    <a:gd name="T8" fmla="*/ 503 w 673"/>
                    <a:gd name="T9" fmla="*/ 2 h 1354"/>
                    <a:gd name="T10" fmla="*/ 488 w 673"/>
                    <a:gd name="T11" fmla="*/ 3 h 1354"/>
                    <a:gd name="T12" fmla="*/ 487 w 673"/>
                    <a:gd name="T13" fmla="*/ 2 h 1354"/>
                    <a:gd name="T14" fmla="*/ 166 w 673"/>
                    <a:gd name="T15" fmla="*/ 2 h 1354"/>
                    <a:gd name="T16" fmla="*/ 122 w 673"/>
                    <a:gd name="T17" fmla="*/ 43 h 1354"/>
                    <a:gd name="T18" fmla="*/ 122 w 673"/>
                    <a:gd name="T19" fmla="*/ 45 h 1354"/>
                    <a:gd name="T20" fmla="*/ 1 w 673"/>
                    <a:gd name="T21" fmla="*/ 593 h 1354"/>
                    <a:gd name="T22" fmla="*/ 11 w 673"/>
                    <a:gd name="T23" fmla="*/ 625 h 1354"/>
                    <a:gd name="T24" fmla="*/ 42 w 673"/>
                    <a:gd name="T25" fmla="*/ 641 h 1354"/>
                    <a:gd name="T26" fmla="*/ 91 w 673"/>
                    <a:gd name="T27" fmla="*/ 600 h 1354"/>
                    <a:gd name="T28" fmla="*/ 91 w 673"/>
                    <a:gd name="T29" fmla="*/ 598 h 1354"/>
                    <a:gd name="T30" fmla="*/ 113 w 673"/>
                    <a:gd name="T31" fmla="*/ 498 h 1354"/>
                    <a:gd name="T32" fmla="*/ 146 w 673"/>
                    <a:gd name="T33" fmla="*/ 502 h 1354"/>
                    <a:gd name="T34" fmla="*/ 125 w 673"/>
                    <a:gd name="T35" fmla="*/ 810 h 1354"/>
                    <a:gd name="T36" fmla="*/ 182 w 673"/>
                    <a:gd name="T37" fmla="*/ 810 h 1354"/>
                    <a:gd name="T38" fmla="*/ 182 w 673"/>
                    <a:gd name="T39" fmla="*/ 1293 h 1354"/>
                    <a:gd name="T40" fmla="*/ 242 w 673"/>
                    <a:gd name="T41" fmla="*/ 1354 h 1354"/>
                    <a:gd name="T42" fmla="*/ 302 w 673"/>
                    <a:gd name="T43" fmla="*/ 1293 h 1354"/>
                    <a:gd name="T44" fmla="*/ 302 w 673"/>
                    <a:gd name="T45" fmla="*/ 810 h 1354"/>
                    <a:gd name="T46" fmla="*/ 365 w 673"/>
                    <a:gd name="T47" fmla="*/ 810 h 1354"/>
                    <a:gd name="T48" fmla="*/ 365 w 673"/>
                    <a:gd name="T49" fmla="*/ 1293 h 1354"/>
                    <a:gd name="T50" fmla="*/ 425 w 673"/>
                    <a:gd name="T51" fmla="*/ 1354 h 1354"/>
                    <a:gd name="T52" fmla="*/ 485 w 673"/>
                    <a:gd name="T53" fmla="*/ 1293 h 1354"/>
                    <a:gd name="T54" fmla="*/ 485 w 673"/>
                    <a:gd name="T55" fmla="*/ 810 h 1354"/>
                    <a:gd name="T56" fmla="*/ 538 w 673"/>
                    <a:gd name="T57" fmla="*/ 810 h 1354"/>
                    <a:gd name="T58" fmla="*/ 515 w 673"/>
                    <a:gd name="T59" fmla="*/ 450 h 1354"/>
                    <a:gd name="T60" fmla="*/ 548 w 673"/>
                    <a:gd name="T61" fmla="*/ 446 h 1354"/>
                    <a:gd name="T62" fmla="*/ 582 w 673"/>
                    <a:gd name="T63" fmla="*/ 600 h 1354"/>
                    <a:gd name="T64" fmla="*/ 631 w 673"/>
                    <a:gd name="T65" fmla="*/ 641 h 1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73" h="1354">
                      <a:moveTo>
                        <a:pt x="631" y="641"/>
                      </a:moveTo>
                      <a:cubicBezTo>
                        <a:pt x="643" y="640"/>
                        <a:pt x="654" y="635"/>
                        <a:pt x="662" y="625"/>
                      </a:cubicBezTo>
                      <a:cubicBezTo>
                        <a:pt x="669" y="616"/>
                        <a:pt x="673" y="605"/>
                        <a:pt x="672" y="593"/>
                      </a:cubicBezTo>
                      <a:cubicBezTo>
                        <a:pt x="550" y="43"/>
                        <a:pt x="550" y="43"/>
                        <a:pt x="550" y="43"/>
                      </a:cubicBezTo>
                      <a:cubicBezTo>
                        <a:pt x="548" y="19"/>
                        <a:pt x="527" y="0"/>
                        <a:pt x="503" y="2"/>
                      </a:cubicBezTo>
                      <a:cubicBezTo>
                        <a:pt x="488" y="3"/>
                        <a:pt x="488" y="3"/>
                        <a:pt x="488" y="3"/>
                      </a:cubicBezTo>
                      <a:cubicBezTo>
                        <a:pt x="487" y="2"/>
                        <a:pt x="487" y="2"/>
                        <a:pt x="487" y="2"/>
                      </a:cubicBezTo>
                      <a:cubicBezTo>
                        <a:pt x="166" y="2"/>
                        <a:pt x="166" y="2"/>
                        <a:pt x="166" y="2"/>
                      </a:cubicBezTo>
                      <a:cubicBezTo>
                        <a:pt x="143" y="3"/>
                        <a:pt x="124" y="20"/>
                        <a:pt x="122" y="43"/>
                      </a:cubicBezTo>
                      <a:cubicBezTo>
                        <a:pt x="122" y="45"/>
                        <a:pt x="122" y="45"/>
                        <a:pt x="122" y="45"/>
                      </a:cubicBezTo>
                      <a:cubicBezTo>
                        <a:pt x="1" y="593"/>
                        <a:pt x="1" y="593"/>
                        <a:pt x="1" y="593"/>
                      </a:cubicBezTo>
                      <a:cubicBezTo>
                        <a:pt x="0" y="605"/>
                        <a:pt x="3" y="616"/>
                        <a:pt x="11" y="625"/>
                      </a:cubicBezTo>
                      <a:cubicBezTo>
                        <a:pt x="19" y="635"/>
                        <a:pt x="30" y="640"/>
                        <a:pt x="42" y="641"/>
                      </a:cubicBezTo>
                      <a:cubicBezTo>
                        <a:pt x="67" y="643"/>
                        <a:pt x="89" y="625"/>
                        <a:pt x="91" y="600"/>
                      </a:cubicBezTo>
                      <a:cubicBezTo>
                        <a:pt x="91" y="598"/>
                        <a:pt x="91" y="598"/>
                        <a:pt x="91" y="598"/>
                      </a:cubicBezTo>
                      <a:cubicBezTo>
                        <a:pt x="113" y="498"/>
                        <a:pt x="113" y="498"/>
                        <a:pt x="113" y="498"/>
                      </a:cubicBezTo>
                      <a:cubicBezTo>
                        <a:pt x="146" y="502"/>
                        <a:pt x="146" y="502"/>
                        <a:pt x="146" y="502"/>
                      </a:cubicBezTo>
                      <a:cubicBezTo>
                        <a:pt x="125" y="810"/>
                        <a:pt x="125" y="810"/>
                        <a:pt x="125" y="810"/>
                      </a:cubicBezTo>
                      <a:cubicBezTo>
                        <a:pt x="182" y="810"/>
                        <a:pt x="182" y="810"/>
                        <a:pt x="182" y="810"/>
                      </a:cubicBezTo>
                      <a:cubicBezTo>
                        <a:pt x="182" y="1293"/>
                        <a:pt x="182" y="1293"/>
                        <a:pt x="182" y="1293"/>
                      </a:cubicBezTo>
                      <a:cubicBezTo>
                        <a:pt x="182" y="1327"/>
                        <a:pt x="209" y="1354"/>
                        <a:pt x="242" y="1354"/>
                      </a:cubicBezTo>
                      <a:cubicBezTo>
                        <a:pt x="275" y="1354"/>
                        <a:pt x="302" y="1327"/>
                        <a:pt x="302" y="1293"/>
                      </a:cubicBezTo>
                      <a:cubicBezTo>
                        <a:pt x="302" y="810"/>
                        <a:pt x="302" y="810"/>
                        <a:pt x="302" y="810"/>
                      </a:cubicBezTo>
                      <a:cubicBezTo>
                        <a:pt x="365" y="810"/>
                        <a:pt x="365" y="810"/>
                        <a:pt x="365" y="810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5" y="1327"/>
                        <a:pt x="392" y="1354"/>
                        <a:pt x="425" y="1354"/>
                      </a:cubicBezTo>
                      <a:cubicBezTo>
                        <a:pt x="458" y="1354"/>
                        <a:pt x="485" y="1327"/>
                        <a:pt x="485" y="1293"/>
                      </a:cubicBezTo>
                      <a:cubicBezTo>
                        <a:pt x="485" y="810"/>
                        <a:pt x="485" y="810"/>
                        <a:pt x="485" y="810"/>
                      </a:cubicBezTo>
                      <a:cubicBezTo>
                        <a:pt x="538" y="810"/>
                        <a:pt x="538" y="810"/>
                        <a:pt x="538" y="810"/>
                      </a:cubicBezTo>
                      <a:cubicBezTo>
                        <a:pt x="515" y="450"/>
                        <a:pt x="515" y="450"/>
                        <a:pt x="515" y="450"/>
                      </a:cubicBezTo>
                      <a:cubicBezTo>
                        <a:pt x="548" y="446"/>
                        <a:pt x="548" y="446"/>
                        <a:pt x="548" y="446"/>
                      </a:cubicBezTo>
                      <a:cubicBezTo>
                        <a:pt x="582" y="600"/>
                        <a:pt x="582" y="600"/>
                        <a:pt x="582" y="600"/>
                      </a:cubicBezTo>
                      <a:cubicBezTo>
                        <a:pt x="584" y="625"/>
                        <a:pt x="606" y="644"/>
                        <a:pt x="631" y="64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06" name="Freeform 7">
                <a:extLst>
                  <a:ext uri="{FF2B5EF4-FFF2-40B4-BE49-F238E27FC236}">
                    <a16:creationId xmlns:a16="http://schemas.microsoft.com/office/drawing/2014/main" id="{06DDA235-8599-CACE-22FC-95F9212B3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014" y="3870011"/>
                <a:ext cx="3975" cy="17887"/>
              </a:xfrm>
              <a:custGeom>
                <a:avLst/>
                <a:gdLst>
                  <a:gd name="T0" fmla="*/ 10 w 10"/>
                  <a:gd name="T1" fmla="*/ 0 h 43"/>
                  <a:gd name="T2" fmla="*/ 0 w 10"/>
                  <a:gd name="T3" fmla="*/ 9 h 43"/>
                  <a:gd name="T4" fmla="*/ 7 w 10"/>
                  <a:gd name="T5" fmla="*/ 43 h 43"/>
                  <a:gd name="T6" fmla="*/ 10 w 1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3">
                    <a:moveTo>
                      <a:pt x="10" y="0"/>
                    </a:moveTo>
                    <a:cubicBezTo>
                      <a:pt x="7" y="4"/>
                      <a:pt x="4" y="6"/>
                      <a:pt x="0" y="9"/>
                    </a:cubicBezTo>
                    <a:cubicBezTo>
                      <a:pt x="7" y="43"/>
                      <a:pt x="7" y="43"/>
                      <a:pt x="7" y="43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25">
                <a:extLst>
                  <a:ext uri="{FF2B5EF4-FFF2-40B4-BE49-F238E27FC236}">
                    <a16:creationId xmlns:a16="http://schemas.microsoft.com/office/drawing/2014/main" id="{B9EC1F71-C805-29DB-E0B4-050DE0102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964" y="3930628"/>
                <a:ext cx="5962" cy="0"/>
              </a:xfrm>
              <a:custGeom>
                <a:avLst/>
                <a:gdLst>
                  <a:gd name="T0" fmla="*/ 0 w 15"/>
                  <a:gd name="T1" fmla="*/ 1 h 1"/>
                  <a:gd name="T2" fmla="*/ 15 w 15"/>
                  <a:gd name="T3" fmla="*/ 1 h 1"/>
                  <a:gd name="T4" fmla="*/ 15 w 15"/>
                  <a:gd name="T5" fmla="*/ 0 h 1"/>
                  <a:gd name="T6" fmla="*/ 0 w 1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0"/>
                      <a:pt x="5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B0C7433F-3842-616A-5E68-27BF1ECA2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493" y="4131362"/>
                <a:ext cx="1987" cy="1490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36 h 36"/>
                  <a:gd name="T4" fmla="*/ 6 w 6"/>
                  <a:gd name="T5" fmla="*/ 28 h 36"/>
                  <a:gd name="T6" fmla="*/ 0 w 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2" y="34"/>
                      <a:pt x="4" y="31"/>
                      <a:pt x="6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Oval 48">
                <a:extLst>
                  <a:ext uri="{FF2B5EF4-FFF2-40B4-BE49-F238E27FC236}">
                    <a16:creationId xmlns:a16="http://schemas.microsoft.com/office/drawing/2014/main" id="{D31B182A-95D7-893B-17F4-F4CDB4793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8233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49">
                <a:extLst>
                  <a:ext uri="{FF2B5EF4-FFF2-40B4-BE49-F238E27FC236}">
                    <a16:creationId xmlns:a16="http://schemas.microsoft.com/office/drawing/2014/main" id="{23EB20F2-AA63-C981-7EBE-18D04DF31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16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1 w 674"/>
                  <a:gd name="T7" fmla="*/ 43 h 1354"/>
                  <a:gd name="T8" fmla="*/ 504 w 674"/>
                  <a:gd name="T9" fmla="*/ 2 h 1354"/>
                  <a:gd name="T10" fmla="*/ 486 w 674"/>
                  <a:gd name="T11" fmla="*/ 3 h 1354"/>
                  <a:gd name="T12" fmla="*/ 486 w 674"/>
                  <a:gd name="T13" fmla="*/ 2 h 1354"/>
                  <a:gd name="T14" fmla="*/ 166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1 w 674"/>
                  <a:gd name="T21" fmla="*/ 593 h 1354"/>
                  <a:gd name="T22" fmla="*/ 12 w 674"/>
                  <a:gd name="T23" fmla="*/ 625 h 1354"/>
                  <a:gd name="T24" fmla="*/ 42 w 674"/>
                  <a:gd name="T25" fmla="*/ 641 h 1354"/>
                  <a:gd name="T26" fmla="*/ 91 w 674"/>
                  <a:gd name="T27" fmla="*/ 600 h 1354"/>
                  <a:gd name="T28" fmla="*/ 92 w 674"/>
                  <a:gd name="T29" fmla="*/ 598 h 1354"/>
                  <a:gd name="T30" fmla="*/ 182 w 674"/>
                  <a:gd name="T31" fmla="*/ 189 h 1354"/>
                  <a:gd name="T32" fmla="*/ 182 w 674"/>
                  <a:gd name="T33" fmla="*/ 1293 h 1354"/>
                  <a:gd name="T34" fmla="*/ 243 w 674"/>
                  <a:gd name="T35" fmla="*/ 1354 h 1354"/>
                  <a:gd name="T36" fmla="*/ 303 w 674"/>
                  <a:gd name="T37" fmla="*/ 1293 h 1354"/>
                  <a:gd name="T38" fmla="*/ 303 w 674"/>
                  <a:gd name="T39" fmla="*/ 635 h 1354"/>
                  <a:gd name="T40" fmla="*/ 366 w 674"/>
                  <a:gd name="T41" fmla="*/ 635 h 1354"/>
                  <a:gd name="T42" fmla="*/ 366 w 674"/>
                  <a:gd name="T43" fmla="*/ 1293 h 1354"/>
                  <a:gd name="T44" fmla="*/ 426 w 674"/>
                  <a:gd name="T45" fmla="*/ 1354 h 1354"/>
                  <a:gd name="T46" fmla="*/ 486 w 674"/>
                  <a:gd name="T47" fmla="*/ 1293 h 1354"/>
                  <a:gd name="T48" fmla="*/ 486 w 674"/>
                  <a:gd name="T49" fmla="*/ 163 h 1354"/>
                  <a:gd name="T50" fmla="*/ 583 w 674"/>
                  <a:gd name="T51" fmla="*/ 600 h 1354"/>
                  <a:gd name="T52" fmla="*/ 632 w 674"/>
                  <a:gd name="T5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1" y="43"/>
                      <a:pt x="551" y="43"/>
                      <a:pt x="551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6" y="3"/>
                      <a:pt x="486" y="3"/>
                      <a:pt x="486" y="3"/>
                    </a:cubicBezTo>
                    <a:cubicBezTo>
                      <a:pt x="486" y="2"/>
                      <a:pt x="486" y="2"/>
                      <a:pt x="48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1" y="593"/>
                      <a:pt x="1" y="593"/>
                      <a:pt x="1" y="593"/>
                    </a:cubicBezTo>
                    <a:cubicBezTo>
                      <a:pt x="0" y="605"/>
                      <a:pt x="4" y="616"/>
                      <a:pt x="12" y="625"/>
                    </a:cubicBezTo>
                    <a:cubicBezTo>
                      <a:pt x="19" y="635"/>
                      <a:pt x="30" y="640"/>
                      <a:pt x="42" y="641"/>
                    </a:cubicBezTo>
                    <a:cubicBezTo>
                      <a:pt x="67" y="644"/>
                      <a:pt x="89" y="625"/>
                      <a:pt x="91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82" y="189"/>
                      <a:pt x="182" y="189"/>
                      <a:pt x="182" y="189"/>
                    </a:cubicBezTo>
                    <a:cubicBezTo>
                      <a:pt x="182" y="1293"/>
                      <a:pt x="182" y="1293"/>
                      <a:pt x="182" y="1293"/>
                    </a:cubicBezTo>
                    <a:cubicBezTo>
                      <a:pt x="182" y="1327"/>
                      <a:pt x="209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635"/>
                      <a:pt x="303" y="635"/>
                      <a:pt x="303" y="635"/>
                    </a:cubicBezTo>
                    <a:cubicBezTo>
                      <a:pt x="366" y="635"/>
                      <a:pt x="366" y="635"/>
                      <a:pt x="366" y="635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59" y="1354"/>
                      <a:pt x="486" y="1327"/>
                      <a:pt x="486" y="1293"/>
                    </a:cubicBezTo>
                    <a:cubicBezTo>
                      <a:pt x="486" y="163"/>
                      <a:pt x="486" y="163"/>
                      <a:pt x="486" y="163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Oval 50">
                <a:extLst>
                  <a:ext uri="{FF2B5EF4-FFF2-40B4-BE49-F238E27FC236}">
                    <a16:creationId xmlns:a16="http://schemas.microsoft.com/office/drawing/2014/main" id="{C4923C73-9415-11DD-551A-923B26AED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5789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51">
                <a:extLst>
                  <a:ext uri="{FF2B5EF4-FFF2-40B4-BE49-F238E27FC236}">
                    <a16:creationId xmlns:a16="http://schemas.microsoft.com/office/drawing/2014/main" id="{8BB64370-AE78-2002-9190-462ECEF0E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372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2 w 674"/>
                  <a:gd name="T7" fmla="*/ 43 h 1354"/>
                  <a:gd name="T8" fmla="*/ 504 w 674"/>
                  <a:gd name="T9" fmla="*/ 2 h 1354"/>
                  <a:gd name="T10" fmla="*/ 489 w 674"/>
                  <a:gd name="T11" fmla="*/ 3 h 1354"/>
                  <a:gd name="T12" fmla="*/ 489 w 674"/>
                  <a:gd name="T13" fmla="*/ 2 h 1354"/>
                  <a:gd name="T14" fmla="*/ 167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2 w 674"/>
                  <a:gd name="T21" fmla="*/ 593 h 1354"/>
                  <a:gd name="T22" fmla="*/ 43 w 674"/>
                  <a:gd name="T23" fmla="*/ 641 h 1354"/>
                  <a:gd name="T24" fmla="*/ 92 w 674"/>
                  <a:gd name="T25" fmla="*/ 600 h 1354"/>
                  <a:gd name="T26" fmla="*/ 92 w 674"/>
                  <a:gd name="T27" fmla="*/ 598 h 1354"/>
                  <a:gd name="T28" fmla="*/ 114 w 674"/>
                  <a:gd name="T29" fmla="*/ 498 h 1354"/>
                  <a:gd name="T30" fmla="*/ 147 w 674"/>
                  <a:gd name="T31" fmla="*/ 502 h 1354"/>
                  <a:gd name="T32" fmla="*/ 126 w 674"/>
                  <a:gd name="T33" fmla="*/ 810 h 1354"/>
                  <a:gd name="T34" fmla="*/ 183 w 674"/>
                  <a:gd name="T35" fmla="*/ 810 h 1354"/>
                  <a:gd name="T36" fmla="*/ 183 w 674"/>
                  <a:gd name="T37" fmla="*/ 1293 h 1354"/>
                  <a:gd name="T38" fmla="*/ 243 w 674"/>
                  <a:gd name="T39" fmla="*/ 1354 h 1354"/>
                  <a:gd name="T40" fmla="*/ 303 w 674"/>
                  <a:gd name="T41" fmla="*/ 1293 h 1354"/>
                  <a:gd name="T42" fmla="*/ 303 w 674"/>
                  <a:gd name="T43" fmla="*/ 810 h 1354"/>
                  <a:gd name="T44" fmla="*/ 366 w 674"/>
                  <a:gd name="T45" fmla="*/ 810 h 1354"/>
                  <a:gd name="T46" fmla="*/ 366 w 674"/>
                  <a:gd name="T47" fmla="*/ 1293 h 1354"/>
                  <a:gd name="T48" fmla="*/ 426 w 674"/>
                  <a:gd name="T49" fmla="*/ 1354 h 1354"/>
                  <a:gd name="T50" fmla="*/ 486 w 674"/>
                  <a:gd name="T51" fmla="*/ 1293 h 1354"/>
                  <a:gd name="T52" fmla="*/ 486 w 674"/>
                  <a:gd name="T53" fmla="*/ 810 h 1354"/>
                  <a:gd name="T54" fmla="*/ 539 w 674"/>
                  <a:gd name="T55" fmla="*/ 810 h 1354"/>
                  <a:gd name="T56" fmla="*/ 516 w 674"/>
                  <a:gd name="T57" fmla="*/ 450 h 1354"/>
                  <a:gd name="T58" fmla="*/ 549 w 674"/>
                  <a:gd name="T59" fmla="*/ 446 h 1354"/>
                  <a:gd name="T60" fmla="*/ 583 w 674"/>
                  <a:gd name="T61" fmla="*/ 600 h 1354"/>
                  <a:gd name="T62" fmla="*/ 632 w 674"/>
                  <a:gd name="T6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2" y="43"/>
                      <a:pt x="552" y="43"/>
                      <a:pt x="552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9" y="3"/>
                      <a:pt x="489" y="3"/>
                      <a:pt x="489" y="3"/>
                    </a:cubicBezTo>
                    <a:cubicBezTo>
                      <a:pt x="489" y="2"/>
                      <a:pt x="489" y="2"/>
                      <a:pt x="489" y="2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2" y="593"/>
                      <a:pt x="2" y="593"/>
                      <a:pt x="2" y="593"/>
                    </a:cubicBezTo>
                    <a:cubicBezTo>
                      <a:pt x="0" y="618"/>
                      <a:pt x="18" y="639"/>
                      <a:pt x="43" y="641"/>
                    </a:cubicBezTo>
                    <a:cubicBezTo>
                      <a:pt x="68" y="644"/>
                      <a:pt x="90" y="625"/>
                      <a:pt x="92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14" y="498"/>
                      <a:pt x="114" y="498"/>
                      <a:pt x="114" y="498"/>
                    </a:cubicBezTo>
                    <a:cubicBezTo>
                      <a:pt x="147" y="502"/>
                      <a:pt x="147" y="502"/>
                      <a:pt x="147" y="502"/>
                    </a:cubicBezTo>
                    <a:cubicBezTo>
                      <a:pt x="126" y="810"/>
                      <a:pt x="126" y="810"/>
                      <a:pt x="126" y="810"/>
                    </a:cubicBezTo>
                    <a:cubicBezTo>
                      <a:pt x="183" y="810"/>
                      <a:pt x="183" y="810"/>
                      <a:pt x="183" y="810"/>
                    </a:cubicBezTo>
                    <a:cubicBezTo>
                      <a:pt x="183" y="1293"/>
                      <a:pt x="183" y="1293"/>
                      <a:pt x="183" y="1293"/>
                    </a:cubicBezTo>
                    <a:cubicBezTo>
                      <a:pt x="183" y="1327"/>
                      <a:pt x="210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810"/>
                      <a:pt x="303" y="810"/>
                      <a:pt x="303" y="810"/>
                    </a:cubicBezTo>
                    <a:cubicBezTo>
                      <a:pt x="366" y="810"/>
                      <a:pt x="366" y="810"/>
                      <a:pt x="366" y="810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60" y="1354"/>
                      <a:pt x="486" y="1327"/>
                      <a:pt x="486" y="1293"/>
                    </a:cubicBezTo>
                    <a:cubicBezTo>
                      <a:pt x="486" y="810"/>
                      <a:pt x="486" y="810"/>
                      <a:pt x="486" y="810"/>
                    </a:cubicBezTo>
                    <a:cubicBezTo>
                      <a:pt x="539" y="810"/>
                      <a:pt x="539" y="810"/>
                      <a:pt x="539" y="810"/>
                    </a:cubicBezTo>
                    <a:cubicBezTo>
                      <a:pt x="516" y="450"/>
                      <a:pt x="516" y="450"/>
                      <a:pt x="516" y="450"/>
                    </a:cubicBezTo>
                    <a:cubicBezTo>
                      <a:pt x="549" y="446"/>
                      <a:pt x="549" y="446"/>
                      <a:pt x="549" y="446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54430143-7360-F921-7246-6FEBA5CD4F7A}"/>
                </a:ext>
              </a:extLst>
            </p:cNvPr>
            <p:cNvGrpSpPr/>
            <p:nvPr/>
          </p:nvGrpSpPr>
          <p:grpSpPr>
            <a:xfrm>
              <a:off x="6693068" y="4419600"/>
              <a:ext cx="555959" cy="712293"/>
              <a:chOff x="3235816" y="3645711"/>
              <a:chExt cx="659839" cy="845383"/>
            </a:xfrm>
            <a:solidFill>
              <a:schemeClr val="accent2"/>
            </a:solidFill>
          </p:grpSpPr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018C167A-74BF-238B-2BF2-2ED2AB433627}"/>
                  </a:ext>
                </a:extLst>
              </p:cNvPr>
              <p:cNvGrpSpPr/>
              <p:nvPr/>
            </p:nvGrpSpPr>
            <p:grpSpPr>
              <a:xfrm>
                <a:off x="3440551" y="3645711"/>
                <a:ext cx="272283" cy="658845"/>
                <a:chOff x="4391527" y="3832249"/>
                <a:chExt cx="272283" cy="658845"/>
              </a:xfrm>
              <a:grpFill/>
            </p:grpSpPr>
            <p:sp>
              <p:nvSpPr>
                <p:cNvPr id="428" name="Oval 54">
                  <a:extLst>
                    <a:ext uri="{FF2B5EF4-FFF2-40B4-BE49-F238E27FC236}">
                      <a16:creationId xmlns:a16="http://schemas.microsoft.com/office/drawing/2014/main" id="{34E8F434-9D09-9C67-F02F-C22D72ED0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3945" y="3832249"/>
                  <a:ext cx="85461" cy="85461"/>
                </a:xfrm>
                <a:prstGeom prst="ellipse">
                  <a:avLst/>
                </a:pr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Freeform 55">
                  <a:extLst>
                    <a:ext uri="{FF2B5EF4-FFF2-40B4-BE49-F238E27FC236}">
                      <a16:creationId xmlns:a16="http://schemas.microsoft.com/office/drawing/2014/main" id="{CE90270E-172F-EC12-B7C8-FEC183B68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527" y="3943547"/>
                  <a:ext cx="272283" cy="547547"/>
                </a:xfrm>
                <a:custGeom>
                  <a:avLst/>
                  <a:gdLst>
                    <a:gd name="T0" fmla="*/ 631 w 673"/>
                    <a:gd name="T1" fmla="*/ 641 h 1354"/>
                    <a:gd name="T2" fmla="*/ 662 w 673"/>
                    <a:gd name="T3" fmla="*/ 625 h 1354"/>
                    <a:gd name="T4" fmla="*/ 672 w 673"/>
                    <a:gd name="T5" fmla="*/ 593 h 1354"/>
                    <a:gd name="T6" fmla="*/ 550 w 673"/>
                    <a:gd name="T7" fmla="*/ 43 h 1354"/>
                    <a:gd name="T8" fmla="*/ 503 w 673"/>
                    <a:gd name="T9" fmla="*/ 2 h 1354"/>
                    <a:gd name="T10" fmla="*/ 488 w 673"/>
                    <a:gd name="T11" fmla="*/ 3 h 1354"/>
                    <a:gd name="T12" fmla="*/ 487 w 673"/>
                    <a:gd name="T13" fmla="*/ 2 h 1354"/>
                    <a:gd name="T14" fmla="*/ 166 w 673"/>
                    <a:gd name="T15" fmla="*/ 2 h 1354"/>
                    <a:gd name="T16" fmla="*/ 122 w 673"/>
                    <a:gd name="T17" fmla="*/ 43 h 1354"/>
                    <a:gd name="T18" fmla="*/ 122 w 673"/>
                    <a:gd name="T19" fmla="*/ 45 h 1354"/>
                    <a:gd name="T20" fmla="*/ 1 w 673"/>
                    <a:gd name="T21" fmla="*/ 593 h 1354"/>
                    <a:gd name="T22" fmla="*/ 11 w 673"/>
                    <a:gd name="T23" fmla="*/ 625 h 1354"/>
                    <a:gd name="T24" fmla="*/ 42 w 673"/>
                    <a:gd name="T25" fmla="*/ 641 h 1354"/>
                    <a:gd name="T26" fmla="*/ 91 w 673"/>
                    <a:gd name="T27" fmla="*/ 600 h 1354"/>
                    <a:gd name="T28" fmla="*/ 91 w 673"/>
                    <a:gd name="T29" fmla="*/ 598 h 1354"/>
                    <a:gd name="T30" fmla="*/ 113 w 673"/>
                    <a:gd name="T31" fmla="*/ 498 h 1354"/>
                    <a:gd name="T32" fmla="*/ 146 w 673"/>
                    <a:gd name="T33" fmla="*/ 502 h 1354"/>
                    <a:gd name="T34" fmla="*/ 125 w 673"/>
                    <a:gd name="T35" fmla="*/ 810 h 1354"/>
                    <a:gd name="T36" fmla="*/ 182 w 673"/>
                    <a:gd name="T37" fmla="*/ 810 h 1354"/>
                    <a:gd name="T38" fmla="*/ 182 w 673"/>
                    <a:gd name="T39" fmla="*/ 1293 h 1354"/>
                    <a:gd name="T40" fmla="*/ 242 w 673"/>
                    <a:gd name="T41" fmla="*/ 1354 h 1354"/>
                    <a:gd name="T42" fmla="*/ 302 w 673"/>
                    <a:gd name="T43" fmla="*/ 1293 h 1354"/>
                    <a:gd name="T44" fmla="*/ 302 w 673"/>
                    <a:gd name="T45" fmla="*/ 810 h 1354"/>
                    <a:gd name="T46" fmla="*/ 365 w 673"/>
                    <a:gd name="T47" fmla="*/ 810 h 1354"/>
                    <a:gd name="T48" fmla="*/ 365 w 673"/>
                    <a:gd name="T49" fmla="*/ 1293 h 1354"/>
                    <a:gd name="T50" fmla="*/ 425 w 673"/>
                    <a:gd name="T51" fmla="*/ 1354 h 1354"/>
                    <a:gd name="T52" fmla="*/ 485 w 673"/>
                    <a:gd name="T53" fmla="*/ 1293 h 1354"/>
                    <a:gd name="T54" fmla="*/ 485 w 673"/>
                    <a:gd name="T55" fmla="*/ 810 h 1354"/>
                    <a:gd name="T56" fmla="*/ 538 w 673"/>
                    <a:gd name="T57" fmla="*/ 810 h 1354"/>
                    <a:gd name="T58" fmla="*/ 515 w 673"/>
                    <a:gd name="T59" fmla="*/ 450 h 1354"/>
                    <a:gd name="T60" fmla="*/ 548 w 673"/>
                    <a:gd name="T61" fmla="*/ 446 h 1354"/>
                    <a:gd name="T62" fmla="*/ 582 w 673"/>
                    <a:gd name="T63" fmla="*/ 600 h 1354"/>
                    <a:gd name="T64" fmla="*/ 631 w 673"/>
                    <a:gd name="T65" fmla="*/ 641 h 1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73" h="1354">
                      <a:moveTo>
                        <a:pt x="631" y="641"/>
                      </a:moveTo>
                      <a:cubicBezTo>
                        <a:pt x="643" y="640"/>
                        <a:pt x="654" y="635"/>
                        <a:pt x="662" y="625"/>
                      </a:cubicBezTo>
                      <a:cubicBezTo>
                        <a:pt x="669" y="616"/>
                        <a:pt x="673" y="605"/>
                        <a:pt x="672" y="593"/>
                      </a:cubicBezTo>
                      <a:cubicBezTo>
                        <a:pt x="550" y="43"/>
                        <a:pt x="550" y="43"/>
                        <a:pt x="550" y="43"/>
                      </a:cubicBezTo>
                      <a:cubicBezTo>
                        <a:pt x="548" y="19"/>
                        <a:pt x="527" y="0"/>
                        <a:pt x="503" y="2"/>
                      </a:cubicBezTo>
                      <a:cubicBezTo>
                        <a:pt x="488" y="3"/>
                        <a:pt x="488" y="3"/>
                        <a:pt x="488" y="3"/>
                      </a:cubicBezTo>
                      <a:cubicBezTo>
                        <a:pt x="487" y="2"/>
                        <a:pt x="487" y="2"/>
                        <a:pt x="487" y="2"/>
                      </a:cubicBezTo>
                      <a:cubicBezTo>
                        <a:pt x="166" y="2"/>
                        <a:pt x="166" y="2"/>
                        <a:pt x="166" y="2"/>
                      </a:cubicBezTo>
                      <a:cubicBezTo>
                        <a:pt x="143" y="3"/>
                        <a:pt x="124" y="20"/>
                        <a:pt x="122" y="43"/>
                      </a:cubicBezTo>
                      <a:cubicBezTo>
                        <a:pt x="122" y="45"/>
                        <a:pt x="122" y="45"/>
                        <a:pt x="122" y="45"/>
                      </a:cubicBezTo>
                      <a:cubicBezTo>
                        <a:pt x="1" y="593"/>
                        <a:pt x="1" y="593"/>
                        <a:pt x="1" y="593"/>
                      </a:cubicBezTo>
                      <a:cubicBezTo>
                        <a:pt x="0" y="605"/>
                        <a:pt x="3" y="616"/>
                        <a:pt x="11" y="625"/>
                      </a:cubicBezTo>
                      <a:cubicBezTo>
                        <a:pt x="19" y="635"/>
                        <a:pt x="30" y="640"/>
                        <a:pt x="42" y="641"/>
                      </a:cubicBezTo>
                      <a:cubicBezTo>
                        <a:pt x="67" y="643"/>
                        <a:pt x="89" y="625"/>
                        <a:pt x="91" y="600"/>
                      </a:cubicBezTo>
                      <a:cubicBezTo>
                        <a:pt x="91" y="598"/>
                        <a:pt x="91" y="598"/>
                        <a:pt x="91" y="598"/>
                      </a:cubicBezTo>
                      <a:cubicBezTo>
                        <a:pt x="113" y="498"/>
                        <a:pt x="113" y="498"/>
                        <a:pt x="113" y="498"/>
                      </a:cubicBezTo>
                      <a:cubicBezTo>
                        <a:pt x="146" y="502"/>
                        <a:pt x="146" y="502"/>
                        <a:pt x="146" y="502"/>
                      </a:cubicBezTo>
                      <a:cubicBezTo>
                        <a:pt x="125" y="810"/>
                        <a:pt x="125" y="810"/>
                        <a:pt x="125" y="810"/>
                      </a:cubicBezTo>
                      <a:cubicBezTo>
                        <a:pt x="182" y="810"/>
                        <a:pt x="182" y="810"/>
                        <a:pt x="182" y="810"/>
                      </a:cubicBezTo>
                      <a:cubicBezTo>
                        <a:pt x="182" y="1293"/>
                        <a:pt x="182" y="1293"/>
                        <a:pt x="182" y="1293"/>
                      </a:cubicBezTo>
                      <a:cubicBezTo>
                        <a:pt x="182" y="1327"/>
                        <a:pt x="209" y="1354"/>
                        <a:pt x="242" y="1354"/>
                      </a:cubicBezTo>
                      <a:cubicBezTo>
                        <a:pt x="275" y="1354"/>
                        <a:pt x="302" y="1327"/>
                        <a:pt x="302" y="1293"/>
                      </a:cubicBezTo>
                      <a:cubicBezTo>
                        <a:pt x="302" y="810"/>
                        <a:pt x="302" y="810"/>
                        <a:pt x="302" y="810"/>
                      </a:cubicBezTo>
                      <a:cubicBezTo>
                        <a:pt x="365" y="810"/>
                        <a:pt x="365" y="810"/>
                        <a:pt x="365" y="810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5" y="1327"/>
                        <a:pt x="392" y="1354"/>
                        <a:pt x="425" y="1354"/>
                      </a:cubicBezTo>
                      <a:cubicBezTo>
                        <a:pt x="458" y="1354"/>
                        <a:pt x="485" y="1327"/>
                        <a:pt x="485" y="1293"/>
                      </a:cubicBezTo>
                      <a:cubicBezTo>
                        <a:pt x="485" y="810"/>
                        <a:pt x="485" y="810"/>
                        <a:pt x="485" y="810"/>
                      </a:cubicBezTo>
                      <a:cubicBezTo>
                        <a:pt x="538" y="810"/>
                        <a:pt x="538" y="810"/>
                        <a:pt x="538" y="810"/>
                      </a:cubicBezTo>
                      <a:cubicBezTo>
                        <a:pt x="515" y="450"/>
                        <a:pt x="515" y="450"/>
                        <a:pt x="515" y="450"/>
                      </a:cubicBezTo>
                      <a:cubicBezTo>
                        <a:pt x="548" y="446"/>
                        <a:pt x="548" y="446"/>
                        <a:pt x="548" y="446"/>
                      </a:cubicBezTo>
                      <a:cubicBezTo>
                        <a:pt x="582" y="600"/>
                        <a:pt x="582" y="600"/>
                        <a:pt x="582" y="600"/>
                      </a:cubicBezTo>
                      <a:cubicBezTo>
                        <a:pt x="584" y="625"/>
                        <a:pt x="606" y="644"/>
                        <a:pt x="631" y="64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1" name="Freeform 7">
                <a:extLst>
                  <a:ext uri="{FF2B5EF4-FFF2-40B4-BE49-F238E27FC236}">
                    <a16:creationId xmlns:a16="http://schemas.microsoft.com/office/drawing/2014/main" id="{F43BB6BC-CE3D-7F9B-746C-4286FC98E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014" y="3870011"/>
                <a:ext cx="3975" cy="17887"/>
              </a:xfrm>
              <a:custGeom>
                <a:avLst/>
                <a:gdLst>
                  <a:gd name="T0" fmla="*/ 10 w 10"/>
                  <a:gd name="T1" fmla="*/ 0 h 43"/>
                  <a:gd name="T2" fmla="*/ 0 w 10"/>
                  <a:gd name="T3" fmla="*/ 9 h 43"/>
                  <a:gd name="T4" fmla="*/ 7 w 10"/>
                  <a:gd name="T5" fmla="*/ 43 h 43"/>
                  <a:gd name="T6" fmla="*/ 10 w 1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3">
                    <a:moveTo>
                      <a:pt x="10" y="0"/>
                    </a:moveTo>
                    <a:cubicBezTo>
                      <a:pt x="7" y="4"/>
                      <a:pt x="4" y="6"/>
                      <a:pt x="0" y="9"/>
                    </a:cubicBezTo>
                    <a:cubicBezTo>
                      <a:pt x="7" y="43"/>
                      <a:pt x="7" y="43"/>
                      <a:pt x="7" y="43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25">
                <a:extLst>
                  <a:ext uri="{FF2B5EF4-FFF2-40B4-BE49-F238E27FC236}">
                    <a16:creationId xmlns:a16="http://schemas.microsoft.com/office/drawing/2014/main" id="{46FFC3F4-2013-3347-ECB3-C5FC6309D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964" y="3930628"/>
                <a:ext cx="5962" cy="0"/>
              </a:xfrm>
              <a:custGeom>
                <a:avLst/>
                <a:gdLst>
                  <a:gd name="T0" fmla="*/ 0 w 15"/>
                  <a:gd name="T1" fmla="*/ 1 h 1"/>
                  <a:gd name="T2" fmla="*/ 15 w 15"/>
                  <a:gd name="T3" fmla="*/ 1 h 1"/>
                  <a:gd name="T4" fmla="*/ 15 w 15"/>
                  <a:gd name="T5" fmla="*/ 0 h 1"/>
                  <a:gd name="T6" fmla="*/ 0 w 1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0"/>
                      <a:pt x="5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27">
                <a:extLst>
                  <a:ext uri="{FF2B5EF4-FFF2-40B4-BE49-F238E27FC236}">
                    <a16:creationId xmlns:a16="http://schemas.microsoft.com/office/drawing/2014/main" id="{E8DF20BA-670F-4844-764B-04CE17643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493" y="4131362"/>
                <a:ext cx="1987" cy="1490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36 h 36"/>
                  <a:gd name="T4" fmla="*/ 6 w 6"/>
                  <a:gd name="T5" fmla="*/ 28 h 36"/>
                  <a:gd name="T6" fmla="*/ 0 w 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2" y="34"/>
                      <a:pt x="4" y="31"/>
                      <a:pt x="6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Oval 48">
                <a:extLst>
                  <a:ext uri="{FF2B5EF4-FFF2-40B4-BE49-F238E27FC236}">
                    <a16:creationId xmlns:a16="http://schemas.microsoft.com/office/drawing/2014/main" id="{2D19D3C5-9BC7-4449-A8D3-07841FF77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8233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49">
                <a:extLst>
                  <a:ext uri="{FF2B5EF4-FFF2-40B4-BE49-F238E27FC236}">
                    <a16:creationId xmlns:a16="http://schemas.microsoft.com/office/drawing/2014/main" id="{7C5ABA42-F8A8-91F7-45D3-B22CB3C96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16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1 w 674"/>
                  <a:gd name="T7" fmla="*/ 43 h 1354"/>
                  <a:gd name="T8" fmla="*/ 504 w 674"/>
                  <a:gd name="T9" fmla="*/ 2 h 1354"/>
                  <a:gd name="T10" fmla="*/ 486 w 674"/>
                  <a:gd name="T11" fmla="*/ 3 h 1354"/>
                  <a:gd name="T12" fmla="*/ 486 w 674"/>
                  <a:gd name="T13" fmla="*/ 2 h 1354"/>
                  <a:gd name="T14" fmla="*/ 166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1 w 674"/>
                  <a:gd name="T21" fmla="*/ 593 h 1354"/>
                  <a:gd name="T22" fmla="*/ 12 w 674"/>
                  <a:gd name="T23" fmla="*/ 625 h 1354"/>
                  <a:gd name="T24" fmla="*/ 42 w 674"/>
                  <a:gd name="T25" fmla="*/ 641 h 1354"/>
                  <a:gd name="T26" fmla="*/ 91 w 674"/>
                  <a:gd name="T27" fmla="*/ 600 h 1354"/>
                  <a:gd name="T28" fmla="*/ 92 w 674"/>
                  <a:gd name="T29" fmla="*/ 598 h 1354"/>
                  <a:gd name="T30" fmla="*/ 182 w 674"/>
                  <a:gd name="T31" fmla="*/ 189 h 1354"/>
                  <a:gd name="T32" fmla="*/ 182 w 674"/>
                  <a:gd name="T33" fmla="*/ 1293 h 1354"/>
                  <a:gd name="T34" fmla="*/ 243 w 674"/>
                  <a:gd name="T35" fmla="*/ 1354 h 1354"/>
                  <a:gd name="T36" fmla="*/ 303 w 674"/>
                  <a:gd name="T37" fmla="*/ 1293 h 1354"/>
                  <a:gd name="T38" fmla="*/ 303 w 674"/>
                  <a:gd name="T39" fmla="*/ 635 h 1354"/>
                  <a:gd name="T40" fmla="*/ 366 w 674"/>
                  <a:gd name="T41" fmla="*/ 635 h 1354"/>
                  <a:gd name="T42" fmla="*/ 366 w 674"/>
                  <a:gd name="T43" fmla="*/ 1293 h 1354"/>
                  <a:gd name="T44" fmla="*/ 426 w 674"/>
                  <a:gd name="T45" fmla="*/ 1354 h 1354"/>
                  <a:gd name="T46" fmla="*/ 486 w 674"/>
                  <a:gd name="T47" fmla="*/ 1293 h 1354"/>
                  <a:gd name="T48" fmla="*/ 486 w 674"/>
                  <a:gd name="T49" fmla="*/ 163 h 1354"/>
                  <a:gd name="T50" fmla="*/ 583 w 674"/>
                  <a:gd name="T51" fmla="*/ 600 h 1354"/>
                  <a:gd name="T52" fmla="*/ 632 w 674"/>
                  <a:gd name="T5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1" y="43"/>
                      <a:pt x="551" y="43"/>
                      <a:pt x="551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6" y="3"/>
                      <a:pt x="486" y="3"/>
                      <a:pt x="486" y="3"/>
                    </a:cubicBezTo>
                    <a:cubicBezTo>
                      <a:pt x="486" y="2"/>
                      <a:pt x="486" y="2"/>
                      <a:pt x="48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1" y="593"/>
                      <a:pt x="1" y="593"/>
                      <a:pt x="1" y="593"/>
                    </a:cubicBezTo>
                    <a:cubicBezTo>
                      <a:pt x="0" y="605"/>
                      <a:pt x="4" y="616"/>
                      <a:pt x="12" y="625"/>
                    </a:cubicBezTo>
                    <a:cubicBezTo>
                      <a:pt x="19" y="635"/>
                      <a:pt x="30" y="640"/>
                      <a:pt x="42" y="641"/>
                    </a:cubicBezTo>
                    <a:cubicBezTo>
                      <a:pt x="67" y="644"/>
                      <a:pt x="89" y="625"/>
                      <a:pt x="91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82" y="189"/>
                      <a:pt x="182" y="189"/>
                      <a:pt x="182" y="189"/>
                    </a:cubicBezTo>
                    <a:cubicBezTo>
                      <a:pt x="182" y="1293"/>
                      <a:pt x="182" y="1293"/>
                      <a:pt x="182" y="1293"/>
                    </a:cubicBezTo>
                    <a:cubicBezTo>
                      <a:pt x="182" y="1327"/>
                      <a:pt x="209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635"/>
                      <a:pt x="303" y="635"/>
                      <a:pt x="303" y="635"/>
                    </a:cubicBezTo>
                    <a:cubicBezTo>
                      <a:pt x="366" y="635"/>
                      <a:pt x="366" y="635"/>
                      <a:pt x="366" y="635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59" y="1354"/>
                      <a:pt x="486" y="1327"/>
                      <a:pt x="486" y="1293"/>
                    </a:cubicBezTo>
                    <a:cubicBezTo>
                      <a:pt x="486" y="163"/>
                      <a:pt x="486" y="163"/>
                      <a:pt x="486" y="163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Oval 50">
                <a:extLst>
                  <a:ext uri="{FF2B5EF4-FFF2-40B4-BE49-F238E27FC236}">
                    <a16:creationId xmlns:a16="http://schemas.microsoft.com/office/drawing/2014/main" id="{D95CFE11-1933-D9C4-E94E-281A5631E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5789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51">
                <a:extLst>
                  <a:ext uri="{FF2B5EF4-FFF2-40B4-BE49-F238E27FC236}">
                    <a16:creationId xmlns:a16="http://schemas.microsoft.com/office/drawing/2014/main" id="{003671B4-F8AC-1615-FE7F-EA67D87D1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372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2 w 674"/>
                  <a:gd name="T7" fmla="*/ 43 h 1354"/>
                  <a:gd name="T8" fmla="*/ 504 w 674"/>
                  <a:gd name="T9" fmla="*/ 2 h 1354"/>
                  <a:gd name="T10" fmla="*/ 489 w 674"/>
                  <a:gd name="T11" fmla="*/ 3 h 1354"/>
                  <a:gd name="T12" fmla="*/ 489 w 674"/>
                  <a:gd name="T13" fmla="*/ 2 h 1354"/>
                  <a:gd name="T14" fmla="*/ 167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2 w 674"/>
                  <a:gd name="T21" fmla="*/ 593 h 1354"/>
                  <a:gd name="T22" fmla="*/ 43 w 674"/>
                  <a:gd name="T23" fmla="*/ 641 h 1354"/>
                  <a:gd name="T24" fmla="*/ 92 w 674"/>
                  <a:gd name="T25" fmla="*/ 600 h 1354"/>
                  <a:gd name="T26" fmla="*/ 92 w 674"/>
                  <a:gd name="T27" fmla="*/ 598 h 1354"/>
                  <a:gd name="T28" fmla="*/ 114 w 674"/>
                  <a:gd name="T29" fmla="*/ 498 h 1354"/>
                  <a:gd name="T30" fmla="*/ 147 w 674"/>
                  <a:gd name="T31" fmla="*/ 502 h 1354"/>
                  <a:gd name="T32" fmla="*/ 126 w 674"/>
                  <a:gd name="T33" fmla="*/ 810 h 1354"/>
                  <a:gd name="T34" fmla="*/ 183 w 674"/>
                  <a:gd name="T35" fmla="*/ 810 h 1354"/>
                  <a:gd name="T36" fmla="*/ 183 w 674"/>
                  <a:gd name="T37" fmla="*/ 1293 h 1354"/>
                  <a:gd name="T38" fmla="*/ 243 w 674"/>
                  <a:gd name="T39" fmla="*/ 1354 h 1354"/>
                  <a:gd name="T40" fmla="*/ 303 w 674"/>
                  <a:gd name="T41" fmla="*/ 1293 h 1354"/>
                  <a:gd name="T42" fmla="*/ 303 w 674"/>
                  <a:gd name="T43" fmla="*/ 810 h 1354"/>
                  <a:gd name="T44" fmla="*/ 366 w 674"/>
                  <a:gd name="T45" fmla="*/ 810 h 1354"/>
                  <a:gd name="T46" fmla="*/ 366 w 674"/>
                  <a:gd name="T47" fmla="*/ 1293 h 1354"/>
                  <a:gd name="T48" fmla="*/ 426 w 674"/>
                  <a:gd name="T49" fmla="*/ 1354 h 1354"/>
                  <a:gd name="T50" fmla="*/ 486 w 674"/>
                  <a:gd name="T51" fmla="*/ 1293 h 1354"/>
                  <a:gd name="T52" fmla="*/ 486 w 674"/>
                  <a:gd name="T53" fmla="*/ 810 h 1354"/>
                  <a:gd name="T54" fmla="*/ 539 w 674"/>
                  <a:gd name="T55" fmla="*/ 810 h 1354"/>
                  <a:gd name="T56" fmla="*/ 516 w 674"/>
                  <a:gd name="T57" fmla="*/ 450 h 1354"/>
                  <a:gd name="T58" fmla="*/ 549 w 674"/>
                  <a:gd name="T59" fmla="*/ 446 h 1354"/>
                  <a:gd name="T60" fmla="*/ 583 w 674"/>
                  <a:gd name="T61" fmla="*/ 600 h 1354"/>
                  <a:gd name="T62" fmla="*/ 632 w 674"/>
                  <a:gd name="T6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2" y="43"/>
                      <a:pt x="552" y="43"/>
                      <a:pt x="552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9" y="3"/>
                      <a:pt x="489" y="3"/>
                      <a:pt x="489" y="3"/>
                    </a:cubicBezTo>
                    <a:cubicBezTo>
                      <a:pt x="489" y="2"/>
                      <a:pt x="489" y="2"/>
                      <a:pt x="489" y="2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2" y="593"/>
                      <a:pt x="2" y="593"/>
                      <a:pt x="2" y="593"/>
                    </a:cubicBezTo>
                    <a:cubicBezTo>
                      <a:pt x="0" y="618"/>
                      <a:pt x="18" y="639"/>
                      <a:pt x="43" y="641"/>
                    </a:cubicBezTo>
                    <a:cubicBezTo>
                      <a:pt x="68" y="644"/>
                      <a:pt x="90" y="625"/>
                      <a:pt x="92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14" y="498"/>
                      <a:pt x="114" y="498"/>
                      <a:pt x="114" y="498"/>
                    </a:cubicBezTo>
                    <a:cubicBezTo>
                      <a:pt x="147" y="502"/>
                      <a:pt x="147" y="502"/>
                      <a:pt x="147" y="502"/>
                    </a:cubicBezTo>
                    <a:cubicBezTo>
                      <a:pt x="126" y="810"/>
                      <a:pt x="126" y="810"/>
                      <a:pt x="126" y="810"/>
                    </a:cubicBezTo>
                    <a:cubicBezTo>
                      <a:pt x="183" y="810"/>
                      <a:pt x="183" y="810"/>
                      <a:pt x="183" y="810"/>
                    </a:cubicBezTo>
                    <a:cubicBezTo>
                      <a:pt x="183" y="1293"/>
                      <a:pt x="183" y="1293"/>
                      <a:pt x="183" y="1293"/>
                    </a:cubicBezTo>
                    <a:cubicBezTo>
                      <a:pt x="183" y="1327"/>
                      <a:pt x="210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810"/>
                      <a:pt x="303" y="810"/>
                      <a:pt x="303" y="810"/>
                    </a:cubicBezTo>
                    <a:cubicBezTo>
                      <a:pt x="366" y="810"/>
                      <a:pt x="366" y="810"/>
                      <a:pt x="366" y="810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60" y="1354"/>
                      <a:pt x="486" y="1327"/>
                      <a:pt x="486" y="1293"/>
                    </a:cubicBezTo>
                    <a:cubicBezTo>
                      <a:pt x="486" y="810"/>
                      <a:pt x="486" y="810"/>
                      <a:pt x="486" y="810"/>
                    </a:cubicBezTo>
                    <a:cubicBezTo>
                      <a:pt x="539" y="810"/>
                      <a:pt x="539" y="810"/>
                      <a:pt x="539" y="810"/>
                    </a:cubicBezTo>
                    <a:cubicBezTo>
                      <a:pt x="516" y="450"/>
                      <a:pt x="516" y="450"/>
                      <a:pt x="516" y="450"/>
                    </a:cubicBezTo>
                    <a:cubicBezTo>
                      <a:pt x="549" y="446"/>
                      <a:pt x="549" y="446"/>
                      <a:pt x="549" y="446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70934AB9-F830-B441-388F-834D6AE4F1C4}"/>
                </a:ext>
              </a:extLst>
            </p:cNvPr>
            <p:cNvGrpSpPr/>
            <p:nvPr/>
          </p:nvGrpSpPr>
          <p:grpSpPr>
            <a:xfrm>
              <a:off x="7277819" y="3988279"/>
              <a:ext cx="555959" cy="712293"/>
              <a:chOff x="3235816" y="3645711"/>
              <a:chExt cx="659839" cy="845383"/>
            </a:xfrm>
            <a:solidFill>
              <a:schemeClr val="accent2"/>
            </a:solidFill>
          </p:grpSpPr>
          <p:grpSp>
            <p:nvGrpSpPr>
              <p:cNvPr id="431" name="Group 430">
                <a:extLst>
                  <a:ext uri="{FF2B5EF4-FFF2-40B4-BE49-F238E27FC236}">
                    <a16:creationId xmlns:a16="http://schemas.microsoft.com/office/drawing/2014/main" id="{9A0F8848-FFEB-4C5B-1CE4-398AD2407F77}"/>
                  </a:ext>
                </a:extLst>
              </p:cNvPr>
              <p:cNvGrpSpPr/>
              <p:nvPr/>
            </p:nvGrpSpPr>
            <p:grpSpPr>
              <a:xfrm>
                <a:off x="3440551" y="3645711"/>
                <a:ext cx="272283" cy="658845"/>
                <a:chOff x="4391527" y="3832249"/>
                <a:chExt cx="272283" cy="658845"/>
              </a:xfrm>
              <a:grpFill/>
            </p:grpSpPr>
            <p:sp>
              <p:nvSpPr>
                <p:cNvPr id="439" name="Oval 54">
                  <a:extLst>
                    <a:ext uri="{FF2B5EF4-FFF2-40B4-BE49-F238E27FC236}">
                      <a16:creationId xmlns:a16="http://schemas.microsoft.com/office/drawing/2014/main" id="{A579FD39-AD53-BBB8-A58E-84F759898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3945" y="3832249"/>
                  <a:ext cx="85461" cy="85461"/>
                </a:xfrm>
                <a:prstGeom prst="ellipse">
                  <a:avLst/>
                </a:pr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Freeform 55">
                  <a:extLst>
                    <a:ext uri="{FF2B5EF4-FFF2-40B4-BE49-F238E27FC236}">
                      <a16:creationId xmlns:a16="http://schemas.microsoft.com/office/drawing/2014/main" id="{52054653-D7A3-FD05-26E9-59F9B3F73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527" y="3943547"/>
                  <a:ext cx="272283" cy="547547"/>
                </a:xfrm>
                <a:custGeom>
                  <a:avLst/>
                  <a:gdLst>
                    <a:gd name="T0" fmla="*/ 631 w 673"/>
                    <a:gd name="T1" fmla="*/ 641 h 1354"/>
                    <a:gd name="T2" fmla="*/ 662 w 673"/>
                    <a:gd name="T3" fmla="*/ 625 h 1354"/>
                    <a:gd name="T4" fmla="*/ 672 w 673"/>
                    <a:gd name="T5" fmla="*/ 593 h 1354"/>
                    <a:gd name="T6" fmla="*/ 550 w 673"/>
                    <a:gd name="T7" fmla="*/ 43 h 1354"/>
                    <a:gd name="T8" fmla="*/ 503 w 673"/>
                    <a:gd name="T9" fmla="*/ 2 h 1354"/>
                    <a:gd name="T10" fmla="*/ 488 w 673"/>
                    <a:gd name="T11" fmla="*/ 3 h 1354"/>
                    <a:gd name="T12" fmla="*/ 487 w 673"/>
                    <a:gd name="T13" fmla="*/ 2 h 1354"/>
                    <a:gd name="T14" fmla="*/ 166 w 673"/>
                    <a:gd name="T15" fmla="*/ 2 h 1354"/>
                    <a:gd name="T16" fmla="*/ 122 w 673"/>
                    <a:gd name="T17" fmla="*/ 43 h 1354"/>
                    <a:gd name="T18" fmla="*/ 122 w 673"/>
                    <a:gd name="T19" fmla="*/ 45 h 1354"/>
                    <a:gd name="T20" fmla="*/ 1 w 673"/>
                    <a:gd name="T21" fmla="*/ 593 h 1354"/>
                    <a:gd name="T22" fmla="*/ 11 w 673"/>
                    <a:gd name="T23" fmla="*/ 625 h 1354"/>
                    <a:gd name="T24" fmla="*/ 42 w 673"/>
                    <a:gd name="T25" fmla="*/ 641 h 1354"/>
                    <a:gd name="T26" fmla="*/ 91 w 673"/>
                    <a:gd name="T27" fmla="*/ 600 h 1354"/>
                    <a:gd name="T28" fmla="*/ 91 w 673"/>
                    <a:gd name="T29" fmla="*/ 598 h 1354"/>
                    <a:gd name="T30" fmla="*/ 113 w 673"/>
                    <a:gd name="T31" fmla="*/ 498 h 1354"/>
                    <a:gd name="T32" fmla="*/ 146 w 673"/>
                    <a:gd name="T33" fmla="*/ 502 h 1354"/>
                    <a:gd name="T34" fmla="*/ 125 w 673"/>
                    <a:gd name="T35" fmla="*/ 810 h 1354"/>
                    <a:gd name="T36" fmla="*/ 182 w 673"/>
                    <a:gd name="T37" fmla="*/ 810 h 1354"/>
                    <a:gd name="T38" fmla="*/ 182 w 673"/>
                    <a:gd name="T39" fmla="*/ 1293 h 1354"/>
                    <a:gd name="T40" fmla="*/ 242 w 673"/>
                    <a:gd name="T41" fmla="*/ 1354 h 1354"/>
                    <a:gd name="T42" fmla="*/ 302 w 673"/>
                    <a:gd name="T43" fmla="*/ 1293 h 1354"/>
                    <a:gd name="T44" fmla="*/ 302 w 673"/>
                    <a:gd name="T45" fmla="*/ 810 h 1354"/>
                    <a:gd name="T46" fmla="*/ 365 w 673"/>
                    <a:gd name="T47" fmla="*/ 810 h 1354"/>
                    <a:gd name="T48" fmla="*/ 365 w 673"/>
                    <a:gd name="T49" fmla="*/ 1293 h 1354"/>
                    <a:gd name="T50" fmla="*/ 425 w 673"/>
                    <a:gd name="T51" fmla="*/ 1354 h 1354"/>
                    <a:gd name="T52" fmla="*/ 485 w 673"/>
                    <a:gd name="T53" fmla="*/ 1293 h 1354"/>
                    <a:gd name="T54" fmla="*/ 485 w 673"/>
                    <a:gd name="T55" fmla="*/ 810 h 1354"/>
                    <a:gd name="T56" fmla="*/ 538 w 673"/>
                    <a:gd name="T57" fmla="*/ 810 h 1354"/>
                    <a:gd name="T58" fmla="*/ 515 w 673"/>
                    <a:gd name="T59" fmla="*/ 450 h 1354"/>
                    <a:gd name="T60" fmla="*/ 548 w 673"/>
                    <a:gd name="T61" fmla="*/ 446 h 1354"/>
                    <a:gd name="T62" fmla="*/ 582 w 673"/>
                    <a:gd name="T63" fmla="*/ 600 h 1354"/>
                    <a:gd name="T64" fmla="*/ 631 w 673"/>
                    <a:gd name="T65" fmla="*/ 641 h 1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73" h="1354">
                      <a:moveTo>
                        <a:pt x="631" y="641"/>
                      </a:moveTo>
                      <a:cubicBezTo>
                        <a:pt x="643" y="640"/>
                        <a:pt x="654" y="635"/>
                        <a:pt x="662" y="625"/>
                      </a:cubicBezTo>
                      <a:cubicBezTo>
                        <a:pt x="669" y="616"/>
                        <a:pt x="673" y="605"/>
                        <a:pt x="672" y="593"/>
                      </a:cubicBezTo>
                      <a:cubicBezTo>
                        <a:pt x="550" y="43"/>
                        <a:pt x="550" y="43"/>
                        <a:pt x="550" y="43"/>
                      </a:cubicBezTo>
                      <a:cubicBezTo>
                        <a:pt x="548" y="19"/>
                        <a:pt x="527" y="0"/>
                        <a:pt x="503" y="2"/>
                      </a:cubicBezTo>
                      <a:cubicBezTo>
                        <a:pt x="488" y="3"/>
                        <a:pt x="488" y="3"/>
                        <a:pt x="488" y="3"/>
                      </a:cubicBezTo>
                      <a:cubicBezTo>
                        <a:pt x="487" y="2"/>
                        <a:pt x="487" y="2"/>
                        <a:pt x="487" y="2"/>
                      </a:cubicBezTo>
                      <a:cubicBezTo>
                        <a:pt x="166" y="2"/>
                        <a:pt x="166" y="2"/>
                        <a:pt x="166" y="2"/>
                      </a:cubicBezTo>
                      <a:cubicBezTo>
                        <a:pt x="143" y="3"/>
                        <a:pt x="124" y="20"/>
                        <a:pt x="122" y="43"/>
                      </a:cubicBezTo>
                      <a:cubicBezTo>
                        <a:pt x="122" y="45"/>
                        <a:pt x="122" y="45"/>
                        <a:pt x="122" y="45"/>
                      </a:cubicBezTo>
                      <a:cubicBezTo>
                        <a:pt x="1" y="593"/>
                        <a:pt x="1" y="593"/>
                        <a:pt x="1" y="593"/>
                      </a:cubicBezTo>
                      <a:cubicBezTo>
                        <a:pt x="0" y="605"/>
                        <a:pt x="3" y="616"/>
                        <a:pt x="11" y="625"/>
                      </a:cubicBezTo>
                      <a:cubicBezTo>
                        <a:pt x="19" y="635"/>
                        <a:pt x="30" y="640"/>
                        <a:pt x="42" y="641"/>
                      </a:cubicBezTo>
                      <a:cubicBezTo>
                        <a:pt x="67" y="643"/>
                        <a:pt x="89" y="625"/>
                        <a:pt x="91" y="600"/>
                      </a:cubicBezTo>
                      <a:cubicBezTo>
                        <a:pt x="91" y="598"/>
                        <a:pt x="91" y="598"/>
                        <a:pt x="91" y="598"/>
                      </a:cubicBezTo>
                      <a:cubicBezTo>
                        <a:pt x="113" y="498"/>
                        <a:pt x="113" y="498"/>
                        <a:pt x="113" y="498"/>
                      </a:cubicBezTo>
                      <a:cubicBezTo>
                        <a:pt x="146" y="502"/>
                        <a:pt x="146" y="502"/>
                        <a:pt x="146" y="502"/>
                      </a:cubicBezTo>
                      <a:cubicBezTo>
                        <a:pt x="125" y="810"/>
                        <a:pt x="125" y="810"/>
                        <a:pt x="125" y="810"/>
                      </a:cubicBezTo>
                      <a:cubicBezTo>
                        <a:pt x="182" y="810"/>
                        <a:pt x="182" y="810"/>
                        <a:pt x="182" y="810"/>
                      </a:cubicBezTo>
                      <a:cubicBezTo>
                        <a:pt x="182" y="1293"/>
                        <a:pt x="182" y="1293"/>
                        <a:pt x="182" y="1293"/>
                      </a:cubicBezTo>
                      <a:cubicBezTo>
                        <a:pt x="182" y="1327"/>
                        <a:pt x="209" y="1354"/>
                        <a:pt x="242" y="1354"/>
                      </a:cubicBezTo>
                      <a:cubicBezTo>
                        <a:pt x="275" y="1354"/>
                        <a:pt x="302" y="1327"/>
                        <a:pt x="302" y="1293"/>
                      </a:cubicBezTo>
                      <a:cubicBezTo>
                        <a:pt x="302" y="810"/>
                        <a:pt x="302" y="810"/>
                        <a:pt x="302" y="810"/>
                      </a:cubicBezTo>
                      <a:cubicBezTo>
                        <a:pt x="365" y="810"/>
                        <a:pt x="365" y="810"/>
                        <a:pt x="365" y="810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5" y="1327"/>
                        <a:pt x="392" y="1354"/>
                        <a:pt x="425" y="1354"/>
                      </a:cubicBezTo>
                      <a:cubicBezTo>
                        <a:pt x="458" y="1354"/>
                        <a:pt x="485" y="1327"/>
                        <a:pt x="485" y="1293"/>
                      </a:cubicBezTo>
                      <a:cubicBezTo>
                        <a:pt x="485" y="810"/>
                        <a:pt x="485" y="810"/>
                        <a:pt x="485" y="810"/>
                      </a:cubicBezTo>
                      <a:cubicBezTo>
                        <a:pt x="538" y="810"/>
                        <a:pt x="538" y="810"/>
                        <a:pt x="538" y="810"/>
                      </a:cubicBezTo>
                      <a:cubicBezTo>
                        <a:pt x="515" y="450"/>
                        <a:pt x="515" y="450"/>
                        <a:pt x="515" y="450"/>
                      </a:cubicBezTo>
                      <a:cubicBezTo>
                        <a:pt x="548" y="446"/>
                        <a:pt x="548" y="446"/>
                        <a:pt x="548" y="446"/>
                      </a:cubicBezTo>
                      <a:cubicBezTo>
                        <a:pt x="582" y="600"/>
                        <a:pt x="582" y="600"/>
                        <a:pt x="582" y="600"/>
                      </a:cubicBezTo>
                      <a:cubicBezTo>
                        <a:pt x="584" y="625"/>
                        <a:pt x="606" y="644"/>
                        <a:pt x="631" y="64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32" name="Freeform 7">
                <a:extLst>
                  <a:ext uri="{FF2B5EF4-FFF2-40B4-BE49-F238E27FC236}">
                    <a16:creationId xmlns:a16="http://schemas.microsoft.com/office/drawing/2014/main" id="{2C5BBB4E-3932-1B19-665F-7E9FB8CF5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014" y="3870011"/>
                <a:ext cx="3975" cy="17887"/>
              </a:xfrm>
              <a:custGeom>
                <a:avLst/>
                <a:gdLst>
                  <a:gd name="T0" fmla="*/ 10 w 10"/>
                  <a:gd name="T1" fmla="*/ 0 h 43"/>
                  <a:gd name="T2" fmla="*/ 0 w 10"/>
                  <a:gd name="T3" fmla="*/ 9 h 43"/>
                  <a:gd name="T4" fmla="*/ 7 w 10"/>
                  <a:gd name="T5" fmla="*/ 43 h 43"/>
                  <a:gd name="T6" fmla="*/ 10 w 1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3">
                    <a:moveTo>
                      <a:pt x="10" y="0"/>
                    </a:moveTo>
                    <a:cubicBezTo>
                      <a:pt x="7" y="4"/>
                      <a:pt x="4" y="6"/>
                      <a:pt x="0" y="9"/>
                    </a:cubicBezTo>
                    <a:cubicBezTo>
                      <a:pt x="7" y="43"/>
                      <a:pt x="7" y="43"/>
                      <a:pt x="7" y="43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25">
                <a:extLst>
                  <a:ext uri="{FF2B5EF4-FFF2-40B4-BE49-F238E27FC236}">
                    <a16:creationId xmlns:a16="http://schemas.microsoft.com/office/drawing/2014/main" id="{6C45F28D-7625-EE5C-BD7A-DF296A76C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964" y="3930628"/>
                <a:ext cx="5962" cy="0"/>
              </a:xfrm>
              <a:custGeom>
                <a:avLst/>
                <a:gdLst>
                  <a:gd name="T0" fmla="*/ 0 w 15"/>
                  <a:gd name="T1" fmla="*/ 1 h 1"/>
                  <a:gd name="T2" fmla="*/ 15 w 15"/>
                  <a:gd name="T3" fmla="*/ 1 h 1"/>
                  <a:gd name="T4" fmla="*/ 15 w 15"/>
                  <a:gd name="T5" fmla="*/ 0 h 1"/>
                  <a:gd name="T6" fmla="*/ 0 w 1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0"/>
                      <a:pt x="5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27">
                <a:extLst>
                  <a:ext uri="{FF2B5EF4-FFF2-40B4-BE49-F238E27FC236}">
                    <a16:creationId xmlns:a16="http://schemas.microsoft.com/office/drawing/2014/main" id="{3D5EAD7A-E697-10C2-B980-62D19EABE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493" y="4131362"/>
                <a:ext cx="1987" cy="1490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36 h 36"/>
                  <a:gd name="T4" fmla="*/ 6 w 6"/>
                  <a:gd name="T5" fmla="*/ 28 h 36"/>
                  <a:gd name="T6" fmla="*/ 0 w 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2" y="34"/>
                      <a:pt x="4" y="31"/>
                      <a:pt x="6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Oval 48">
                <a:extLst>
                  <a:ext uri="{FF2B5EF4-FFF2-40B4-BE49-F238E27FC236}">
                    <a16:creationId xmlns:a16="http://schemas.microsoft.com/office/drawing/2014/main" id="{30AE597D-34DD-23E1-4C4A-885DB9BF0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8233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49">
                <a:extLst>
                  <a:ext uri="{FF2B5EF4-FFF2-40B4-BE49-F238E27FC236}">
                    <a16:creationId xmlns:a16="http://schemas.microsoft.com/office/drawing/2014/main" id="{25A4B63D-4490-D0EF-8823-4B0AB4334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16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1 w 674"/>
                  <a:gd name="T7" fmla="*/ 43 h 1354"/>
                  <a:gd name="T8" fmla="*/ 504 w 674"/>
                  <a:gd name="T9" fmla="*/ 2 h 1354"/>
                  <a:gd name="T10" fmla="*/ 486 w 674"/>
                  <a:gd name="T11" fmla="*/ 3 h 1354"/>
                  <a:gd name="T12" fmla="*/ 486 w 674"/>
                  <a:gd name="T13" fmla="*/ 2 h 1354"/>
                  <a:gd name="T14" fmla="*/ 166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1 w 674"/>
                  <a:gd name="T21" fmla="*/ 593 h 1354"/>
                  <a:gd name="T22" fmla="*/ 12 w 674"/>
                  <a:gd name="T23" fmla="*/ 625 h 1354"/>
                  <a:gd name="T24" fmla="*/ 42 w 674"/>
                  <a:gd name="T25" fmla="*/ 641 h 1354"/>
                  <a:gd name="T26" fmla="*/ 91 w 674"/>
                  <a:gd name="T27" fmla="*/ 600 h 1354"/>
                  <a:gd name="T28" fmla="*/ 92 w 674"/>
                  <a:gd name="T29" fmla="*/ 598 h 1354"/>
                  <a:gd name="T30" fmla="*/ 182 w 674"/>
                  <a:gd name="T31" fmla="*/ 189 h 1354"/>
                  <a:gd name="T32" fmla="*/ 182 w 674"/>
                  <a:gd name="T33" fmla="*/ 1293 h 1354"/>
                  <a:gd name="T34" fmla="*/ 243 w 674"/>
                  <a:gd name="T35" fmla="*/ 1354 h 1354"/>
                  <a:gd name="T36" fmla="*/ 303 w 674"/>
                  <a:gd name="T37" fmla="*/ 1293 h 1354"/>
                  <a:gd name="T38" fmla="*/ 303 w 674"/>
                  <a:gd name="T39" fmla="*/ 635 h 1354"/>
                  <a:gd name="T40" fmla="*/ 366 w 674"/>
                  <a:gd name="T41" fmla="*/ 635 h 1354"/>
                  <a:gd name="T42" fmla="*/ 366 w 674"/>
                  <a:gd name="T43" fmla="*/ 1293 h 1354"/>
                  <a:gd name="T44" fmla="*/ 426 w 674"/>
                  <a:gd name="T45" fmla="*/ 1354 h 1354"/>
                  <a:gd name="T46" fmla="*/ 486 w 674"/>
                  <a:gd name="T47" fmla="*/ 1293 h 1354"/>
                  <a:gd name="T48" fmla="*/ 486 w 674"/>
                  <a:gd name="T49" fmla="*/ 163 h 1354"/>
                  <a:gd name="T50" fmla="*/ 583 w 674"/>
                  <a:gd name="T51" fmla="*/ 600 h 1354"/>
                  <a:gd name="T52" fmla="*/ 632 w 674"/>
                  <a:gd name="T5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1" y="43"/>
                      <a:pt x="551" y="43"/>
                      <a:pt x="551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6" y="3"/>
                      <a:pt x="486" y="3"/>
                      <a:pt x="486" y="3"/>
                    </a:cubicBezTo>
                    <a:cubicBezTo>
                      <a:pt x="486" y="2"/>
                      <a:pt x="486" y="2"/>
                      <a:pt x="48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1" y="593"/>
                      <a:pt x="1" y="593"/>
                      <a:pt x="1" y="593"/>
                    </a:cubicBezTo>
                    <a:cubicBezTo>
                      <a:pt x="0" y="605"/>
                      <a:pt x="4" y="616"/>
                      <a:pt x="12" y="625"/>
                    </a:cubicBezTo>
                    <a:cubicBezTo>
                      <a:pt x="19" y="635"/>
                      <a:pt x="30" y="640"/>
                      <a:pt x="42" y="641"/>
                    </a:cubicBezTo>
                    <a:cubicBezTo>
                      <a:pt x="67" y="644"/>
                      <a:pt x="89" y="625"/>
                      <a:pt x="91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82" y="189"/>
                      <a:pt x="182" y="189"/>
                      <a:pt x="182" y="189"/>
                    </a:cubicBezTo>
                    <a:cubicBezTo>
                      <a:pt x="182" y="1293"/>
                      <a:pt x="182" y="1293"/>
                      <a:pt x="182" y="1293"/>
                    </a:cubicBezTo>
                    <a:cubicBezTo>
                      <a:pt x="182" y="1327"/>
                      <a:pt x="209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635"/>
                      <a:pt x="303" y="635"/>
                      <a:pt x="303" y="635"/>
                    </a:cubicBezTo>
                    <a:cubicBezTo>
                      <a:pt x="366" y="635"/>
                      <a:pt x="366" y="635"/>
                      <a:pt x="366" y="635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59" y="1354"/>
                      <a:pt x="486" y="1327"/>
                      <a:pt x="486" y="1293"/>
                    </a:cubicBezTo>
                    <a:cubicBezTo>
                      <a:pt x="486" y="163"/>
                      <a:pt x="486" y="163"/>
                      <a:pt x="486" y="163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Oval 50">
                <a:extLst>
                  <a:ext uri="{FF2B5EF4-FFF2-40B4-BE49-F238E27FC236}">
                    <a16:creationId xmlns:a16="http://schemas.microsoft.com/office/drawing/2014/main" id="{38A6EF8C-A235-0A39-EB73-3361B5FCC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5789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51">
                <a:extLst>
                  <a:ext uri="{FF2B5EF4-FFF2-40B4-BE49-F238E27FC236}">
                    <a16:creationId xmlns:a16="http://schemas.microsoft.com/office/drawing/2014/main" id="{196452FC-7A03-1DE9-6152-F4D7BC424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372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2 w 674"/>
                  <a:gd name="T7" fmla="*/ 43 h 1354"/>
                  <a:gd name="T8" fmla="*/ 504 w 674"/>
                  <a:gd name="T9" fmla="*/ 2 h 1354"/>
                  <a:gd name="T10" fmla="*/ 489 w 674"/>
                  <a:gd name="T11" fmla="*/ 3 h 1354"/>
                  <a:gd name="T12" fmla="*/ 489 w 674"/>
                  <a:gd name="T13" fmla="*/ 2 h 1354"/>
                  <a:gd name="T14" fmla="*/ 167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2 w 674"/>
                  <a:gd name="T21" fmla="*/ 593 h 1354"/>
                  <a:gd name="T22" fmla="*/ 43 w 674"/>
                  <a:gd name="T23" fmla="*/ 641 h 1354"/>
                  <a:gd name="T24" fmla="*/ 92 w 674"/>
                  <a:gd name="T25" fmla="*/ 600 h 1354"/>
                  <a:gd name="T26" fmla="*/ 92 w 674"/>
                  <a:gd name="T27" fmla="*/ 598 h 1354"/>
                  <a:gd name="T28" fmla="*/ 114 w 674"/>
                  <a:gd name="T29" fmla="*/ 498 h 1354"/>
                  <a:gd name="T30" fmla="*/ 147 w 674"/>
                  <a:gd name="T31" fmla="*/ 502 h 1354"/>
                  <a:gd name="T32" fmla="*/ 126 w 674"/>
                  <a:gd name="T33" fmla="*/ 810 h 1354"/>
                  <a:gd name="T34" fmla="*/ 183 w 674"/>
                  <a:gd name="T35" fmla="*/ 810 h 1354"/>
                  <a:gd name="T36" fmla="*/ 183 w 674"/>
                  <a:gd name="T37" fmla="*/ 1293 h 1354"/>
                  <a:gd name="T38" fmla="*/ 243 w 674"/>
                  <a:gd name="T39" fmla="*/ 1354 h 1354"/>
                  <a:gd name="T40" fmla="*/ 303 w 674"/>
                  <a:gd name="T41" fmla="*/ 1293 h 1354"/>
                  <a:gd name="T42" fmla="*/ 303 w 674"/>
                  <a:gd name="T43" fmla="*/ 810 h 1354"/>
                  <a:gd name="T44" fmla="*/ 366 w 674"/>
                  <a:gd name="T45" fmla="*/ 810 h 1354"/>
                  <a:gd name="T46" fmla="*/ 366 w 674"/>
                  <a:gd name="T47" fmla="*/ 1293 h 1354"/>
                  <a:gd name="T48" fmla="*/ 426 w 674"/>
                  <a:gd name="T49" fmla="*/ 1354 h 1354"/>
                  <a:gd name="T50" fmla="*/ 486 w 674"/>
                  <a:gd name="T51" fmla="*/ 1293 h 1354"/>
                  <a:gd name="T52" fmla="*/ 486 w 674"/>
                  <a:gd name="T53" fmla="*/ 810 h 1354"/>
                  <a:gd name="T54" fmla="*/ 539 w 674"/>
                  <a:gd name="T55" fmla="*/ 810 h 1354"/>
                  <a:gd name="T56" fmla="*/ 516 w 674"/>
                  <a:gd name="T57" fmla="*/ 450 h 1354"/>
                  <a:gd name="T58" fmla="*/ 549 w 674"/>
                  <a:gd name="T59" fmla="*/ 446 h 1354"/>
                  <a:gd name="T60" fmla="*/ 583 w 674"/>
                  <a:gd name="T61" fmla="*/ 600 h 1354"/>
                  <a:gd name="T62" fmla="*/ 632 w 674"/>
                  <a:gd name="T6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2" y="43"/>
                      <a:pt x="552" y="43"/>
                      <a:pt x="552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9" y="3"/>
                      <a:pt x="489" y="3"/>
                      <a:pt x="489" y="3"/>
                    </a:cubicBezTo>
                    <a:cubicBezTo>
                      <a:pt x="489" y="2"/>
                      <a:pt x="489" y="2"/>
                      <a:pt x="489" y="2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2" y="593"/>
                      <a:pt x="2" y="593"/>
                      <a:pt x="2" y="593"/>
                    </a:cubicBezTo>
                    <a:cubicBezTo>
                      <a:pt x="0" y="618"/>
                      <a:pt x="18" y="639"/>
                      <a:pt x="43" y="641"/>
                    </a:cubicBezTo>
                    <a:cubicBezTo>
                      <a:pt x="68" y="644"/>
                      <a:pt x="90" y="625"/>
                      <a:pt x="92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14" y="498"/>
                      <a:pt x="114" y="498"/>
                      <a:pt x="114" y="498"/>
                    </a:cubicBezTo>
                    <a:cubicBezTo>
                      <a:pt x="147" y="502"/>
                      <a:pt x="147" y="502"/>
                      <a:pt x="147" y="502"/>
                    </a:cubicBezTo>
                    <a:cubicBezTo>
                      <a:pt x="126" y="810"/>
                      <a:pt x="126" y="810"/>
                      <a:pt x="126" y="810"/>
                    </a:cubicBezTo>
                    <a:cubicBezTo>
                      <a:pt x="183" y="810"/>
                      <a:pt x="183" y="810"/>
                      <a:pt x="183" y="810"/>
                    </a:cubicBezTo>
                    <a:cubicBezTo>
                      <a:pt x="183" y="1293"/>
                      <a:pt x="183" y="1293"/>
                      <a:pt x="183" y="1293"/>
                    </a:cubicBezTo>
                    <a:cubicBezTo>
                      <a:pt x="183" y="1327"/>
                      <a:pt x="210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810"/>
                      <a:pt x="303" y="810"/>
                      <a:pt x="303" y="810"/>
                    </a:cubicBezTo>
                    <a:cubicBezTo>
                      <a:pt x="366" y="810"/>
                      <a:pt x="366" y="810"/>
                      <a:pt x="366" y="810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60" y="1354"/>
                      <a:pt x="486" y="1327"/>
                      <a:pt x="486" y="1293"/>
                    </a:cubicBezTo>
                    <a:cubicBezTo>
                      <a:pt x="486" y="810"/>
                      <a:pt x="486" y="810"/>
                      <a:pt x="486" y="810"/>
                    </a:cubicBezTo>
                    <a:cubicBezTo>
                      <a:pt x="539" y="810"/>
                      <a:pt x="539" y="810"/>
                      <a:pt x="539" y="810"/>
                    </a:cubicBezTo>
                    <a:cubicBezTo>
                      <a:pt x="516" y="450"/>
                      <a:pt x="516" y="450"/>
                      <a:pt x="516" y="450"/>
                    </a:cubicBezTo>
                    <a:cubicBezTo>
                      <a:pt x="549" y="446"/>
                      <a:pt x="549" y="446"/>
                      <a:pt x="549" y="446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1" name="Group 440">
              <a:extLst>
                <a:ext uri="{FF2B5EF4-FFF2-40B4-BE49-F238E27FC236}">
                  <a16:creationId xmlns:a16="http://schemas.microsoft.com/office/drawing/2014/main" id="{8C87801F-9AC2-6DF9-3499-10E95FB07961}"/>
                </a:ext>
              </a:extLst>
            </p:cNvPr>
            <p:cNvGrpSpPr/>
            <p:nvPr/>
          </p:nvGrpSpPr>
          <p:grpSpPr>
            <a:xfrm>
              <a:off x="6096000" y="3988279"/>
              <a:ext cx="555959" cy="712293"/>
              <a:chOff x="3235816" y="3645711"/>
              <a:chExt cx="659839" cy="845383"/>
            </a:xfrm>
            <a:solidFill>
              <a:schemeClr val="accent2"/>
            </a:solidFill>
          </p:grpSpPr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DA3A6B47-D3A4-02C8-6F63-0410CFDAF3BD}"/>
                  </a:ext>
                </a:extLst>
              </p:cNvPr>
              <p:cNvGrpSpPr/>
              <p:nvPr/>
            </p:nvGrpSpPr>
            <p:grpSpPr>
              <a:xfrm>
                <a:off x="3440551" y="3645711"/>
                <a:ext cx="272283" cy="658845"/>
                <a:chOff x="4391527" y="3832249"/>
                <a:chExt cx="272283" cy="658845"/>
              </a:xfrm>
              <a:grpFill/>
            </p:grpSpPr>
            <p:sp>
              <p:nvSpPr>
                <p:cNvPr id="450" name="Oval 54">
                  <a:extLst>
                    <a:ext uri="{FF2B5EF4-FFF2-40B4-BE49-F238E27FC236}">
                      <a16:creationId xmlns:a16="http://schemas.microsoft.com/office/drawing/2014/main" id="{510B46A6-10AF-4355-135D-7FA09D5E9C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3945" y="3832249"/>
                  <a:ext cx="85461" cy="85461"/>
                </a:xfrm>
                <a:prstGeom prst="ellipse">
                  <a:avLst/>
                </a:pr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Freeform 55">
                  <a:extLst>
                    <a:ext uri="{FF2B5EF4-FFF2-40B4-BE49-F238E27FC236}">
                      <a16:creationId xmlns:a16="http://schemas.microsoft.com/office/drawing/2014/main" id="{005AAD9B-E46A-45F0-EF1E-77E0E3B71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527" y="3943547"/>
                  <a:ext cx="272283" cy="547547"/>
                </a:xfrm>
                <a:custGeom>
                  <a:avLst/>
                  <a:gdLst>
                    <a:gd name="T0" fmla="*/ 631 w 673"/>
                    <a:gd name="T1" fmla="*/ 641 h 1354"/>
                    <a:gd name="T2" fmla="*/ 662 w 673"/>
                    <a:gd name="T3" fmla="*/ 625 h 1354"/>
                    <a:gd name="T4" fmla="*/ 672 w 673"/>
                    <a:gd name="T5" fmla="*/ 593 h 1354"/>
                    <a:gd name="T6" fmla="*/ 550 w 673"/>
                    <a:gd name="T7" fmla="*/ 43 h 1354"/>
                    <a:gd name="T8" fmla="*/ 503 w 673"/>
                    <a:gd name="T9" fmla="*/ 2 h 1354"/>
                    <a:gd name="T10" fmla="*/ 488 w 673"/>
                    <a:gd name="T11" fmla="*/ 3 h 1354"/>
                    <a:gd name="T12" fmla="*/ 487 w 673"/>
                    <a:gd name="T13" fmla="*/ 2 h 1354"/>
                    <a:gd name="T14" fmla="*/ 166 w 673"/>
                    <a:gd name="T15" fmla="*/ 2 h 1354"/>
                    <a:gd name="T16" fmla="*/ 122 w 673"/>
                    <a:gd name="T17" fmla="*/ 43 h 1354"/>
                    <a:gd name="T18" fmla="*/ 122 w 673"/>
                    <a:gd name="T19" fmla="*/ 45 h 1354"/>
                    <a:gd name="T20" fmla="*/ 1 w 673"/>
                    <a:gd name="T21" fmla="*/ 593 h 1354"/>
                    <a:gd name="T22" fmla="*/ 11 w 673"/>
                    <a:gd name="T23" fmla="*/ 625 h 1354"/>
                    <a:gd name="T24" fmla="*/ 42 w 673"/>
                    <a:gd name="T25" fmla="*/ 641 h 1354"/>
                    <a:gd name="T26" fmla="*/ 91 w 673"/>
                    <a:gd name="T27" fmla="*/ 600 h 1354"/>
                    <a:gd name="T28" fmla="*/ 91 w 673"/>
                    <a:gd name="T29" fmla="*/ 598 h 1354"/>
                    <a:gd name="T30" fmla="*/ 113 w 673"/>
                    <a:gd name="T31" fmla="*/ 498 h 1354"/>
                    <a:gd name="T32" fmla="*/ 146 w 673"/>
                    <a:gd name="T33" fmla="*/ 502 h 1354"/>
                    <a:gd name="T34" fmla="*/ 125 w 673"/>
                    <a:gd name="T35" fmla="*/ 810 h 1354"/>
                    <a:gd name="T36" fmla="*/ 182 w 673"/>
                    <a:gd name="T37" fmla="*/ 810 h 1354"/>
                    <a:gd name="T38" fmla="*/ 182 w 673"/>
                    <a:gd name="T39" fmla="*/ 1293 h 1354"/>
                    <a:gd name="T40" fmla="*/ 242 w 673"/>
                    <a:gd name="T41" fmla="*/ 1354 h 1354"/>
                    <a:gd name="T42" fmla="*/ 302 w 673"/>
                    <a:gd name="T43" fmla="*/ 1293 h 1354"/>
                    <a:gd name="T44" fmla="*/ 302 w 673"/>
                    <a:gd name="T45" fmla="*/ 810 h 1354"/>
                    <a:gd name="T46" fmla="*/ 365 w 673"/>
                    <a:gd name="T47" fmla="*/ 810 h 1354"/>
                    <a:gd name="T48" fmla="*/ 365 w 673"/>
                    <a:gd name="T49" fmla="*/ 1293 h 1354"/>
                    <a:gd name="T50" fmla="*/ 425 w 673"/>
                    <a:gd name="T51" fmla="*/ 1354 h 1354"/>
                    <a:gd name="T52" fmla="*/ 485 w 673"/>
                    <a:gd name="T53" fmla="*/ 1293 h 1354"/>
                    <a:gd name="T54" fmla="*/ 485 w 673"/>
                    <a:gd name="T55" fmla="*/ 810 h 1354"/>
                    <a:gd name="T56" fmla="*/ 538 w 673"/>
                    <a:gd name="T57" fmla="*/ 810 h 1354"/>
                    <a:gd name="T58" fmla="*/ 515 w 673"/>
                    <a:gd name="T59" fmla="*/ 450 h 1354"/>
                    <a:gd name="T60" fmla="*/ 548 w 673"/>
                    <a:gd name="T61" fmla="*/ 446 h 1354"/>
                    <a:gd name="T62" fmla="*/ 582 w 673"/>
                    <a:gd name="T63" fmla="*/ 600 h 1354"/>
                    <a:gd name="T64" fmla="*/ 631 w 673"/>
                    <a:gd name="T65" fmla="*/ 641 h 1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73" h="1354">
                      <a:moveTo>
                        <a:pt x="631" y="641"/>
                      </a:moveTo>
                      <a:cubicBezTo>
                        <a:pt x="643" y="640"/>
                        <a:pt x="654" y="635"/>
                        <a:pt x="662" y="625"/>
                      </a:cubicBezTo>
                      <a:cubicBezTo>
                        <a:pt x="669" y="616"/>
                        <a:pt x="673" y="605"/>
                        <a:pt x="672" y="593"/>
                      </a:cubicBezTo>
                      <a:cubicBezTo>
                        <a:pt x="550" y="43"/>
                        <a:pt x="550" y="43"/>
                        <a:pt x="550" y="43"/>
                      </a:cubicBezTo>
                      <a:cubicBezTo>
                        <a:pt x="548" y="19"/>
                        <a:pt x="527" y="0"/>
                        <a:pt x="503" y="2"/>
                      </a:cubicBezTo>
                      <a:cubicBezTo>
                        <a:pt x="488" y="3"/>
                        <a:pt x="488" y="3"/>
                        <a:pt x="488" y="3"/>
                      </a:cubicBezTo>
                      <a:cubicBezTo>
                        <a:pt x="487" y="2"/>
                        <a:pt x="487" y="2"/>
                        <a:pt x="487" y="2"/>
                      </a:cubicBezTo>
                      <a:cubicBezTo>
                        <a:pt x="166" y="2"/>
                        <a:pt x="166" y="2"/>
                        <a:pt x="166" y="2"/>
                      </a:cubicBezTo>
                      <a:cubicBezTo>
                        <a:pt x="143" y="3"/>
                        <a:pt x="124" y="20"/>
                        <a:pt x="122" y="43"/>
                      </a:cubicBezTo>
                      <a:cubicBezTo>
                        <a:pt x="122" y="45"/>
                        <a:pt x="122" y="45"/>
                        <a:pt x="122" y="45"/>
                      </a:cubicBezTo>
                      <a:cubicBezTo>
                        <a:pt x="1" y="593"/>
                        <a:pt x="1" y="593"/>
                        <a:pt x="1" y="593"/>
                      </a:cubicBezTo>
                      <a:cubicBezTo>
                        <a:pt x="0" y="605"/>
                        <a:pt x="3" y="616"/>
                        <a:pt x="11" y="625"/>
                      </a:cubicBezTo>
                      <a:cubicBezTo>
                        <a:pt x="19" y="635"/>
                        <a:pt x="30" y="640"/>
                        <a:pt x="42" y="641"/>
                      </a:cubicBezTo>
                      <a:cubicBezTo>
                        <a:pt x="67" y="643"/>
                        <a:pt x="89" y="625"/>
                        <a:pt x="91" y="600"/>
                      </a:cubicBezTo>
                      <a:cubicBezTo>
                        <a:pt x="91" y="598"/>
                        <a:pt x="91" y="598"/>
                        <a:pt x="91" y="598"/>
                      </a:cubicBezTo>
                      <a:cubicBezTo>
                        <a:pt x="113" y="498"/>
                        <a:pt x="113" y="498"/>
                        <a:pt x="113" y="498"/>
                      </a:cubicBezTo>
                      <a:cubicBezTo>
                        <a:pt x="146" y="502"/>
                        <a:pt x="146" y="502"/>
                        <a:pt x="146" y="502"/>
                      </a:cubicBezTo>
                      <a:cubicBezTo>
                        <a:pt x="125" y="810"/>
                        <a:pt x="125" y="810"/>
                        <a:pt x="125" y="810"/>
                      </a:cubicBezTo>
                      <a:cubicBezTo>
                        <a:pt x="182" y="810"/>
                        <a:pt x="182" y="810"/>
                        <a:pt x="182" y="810"/>
                      </a:cubicBezTo>
                      <a:cubicBezTo>
                        <a:pt x="182" y="1293"/>
                        <a:pt x="182" y="1293"/>
                        <a:pt x="182" y="1293"/>
                      </a:cubicBezTo>
                      <a:cubicBezTo>
                        <a:pt x="182" y="1327"/>
                        <a:pt x="209" y="1354"/>
                        <a:pt x="242" y="1354"/>
                      </a:cubicBezTo>
                      <a:cubicBezTo>
                        <a:pt x="275" y="1354"/>
                        <a:pt x="302" y="1327"/>
                        <a:pt x="302" y="1293"/>
                      </a:cubicBezTo>
                      <a:cubicBezTo>
                        <a:pt x="302" y="810"/>
                        <a:pt x="302" y="810"/>
                        <a:pt x="302" y="810"/>
                      </a:cubicBezTo>
                      <a:cubicBezTo>
                        <a:pt x="365" y="810"/>
                        <a:pt x="365" y="810"/>
                        <a:pt x="365" y="810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5" y="1327"/>
                        <a:pt x="392" y="1354"/>
                        <a:pt x="425" y="1354"/>
                      </a:cubicBezTo>
                      <a:cubicBezTo>
                        <a:pt x="458" y="1354"/>
                        <a:pt x="485" y="1327"/>
                        <a:pt x="485" y="1293"/>
                      </a:cubicBezTo>
                      <a:cubicBezTo>
                        <a:pt x="485" y="810"/>
                        <a:pt x="485" y="810"/>
                        <a:pt x="485" y="810"/>
                      </a:cubicBezTo>
                      <a:cubicBezTo>
                        <a:pt x="538" y="810"/>
                        <a:pt x="538" y="810"/>
                        <a:pt x="538" y="810"/>
                      </a:cubicBezTo>
                      <a:cubicBezTo>
                        <a:pt x="515" y="450"/>
                        <a:pt x="515" y="450"/>
                        <a:pt x="515" y="450"/>
                      </a:cubicBezTo>
                      <a:cubicBezTo>
                        <a:pt x="548" y="446"/>
                        <a:pt x="548" y="446"/>
                        <a:pt x="548" y="446"/>
                      </a:cubicBezTo>
                      <a:cubicBezTo>
                        <a:pt x="582" y="600"/>
                        <a:pt x="582" y="600"/>
                        <a:pt x="582" y="600"/>
                      </a:cubicBezTo>
                      <a:cubicBezTo>
                        <a:pt x="584" y="625"/>
                        <a:pt x="606" y="644"/>
                        <a:pt x="631" y="64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43" name="Freeform 7">
                <a:extLst>
                  <a:ext uri="{FF2B5EF4-FFF2-40B4-BE49-F238E27FC236}">
                    <a16:creationId xmlns:a16="http://schemas.microsoft.com/office/drawing/2014/main" id="{10B51730-E27B-52A3-98AE-A4BEB866D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014" y="3870011"/>
                <a:ext cx="3975" cy="17887"/>
              </a:xfrm>
              <a:custGeom>
                <a:avLst/>
                <a:gdLst>
                  <a:gd name="T0" fmla="*/ 10 w 10"/>
                  <a:gd name="T1" fmla="*/ 0 h 43"/>
                  <a:gd name="T2" fmla="*/ 0 w 10"/>
                  <a:gd name="T3" fmla="*/ 9 h 43"/>
                  <a:gd name="T4" fmla="*/ 7 w 10"/>
                  <a:gd name="T5" fmla="*/ 43 h 43"/>
                  <a:gd name="T6" fmla="*/ 10 w 1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3">
                    <a:moveTo>
                      <a:pt x="10" y="0"/>
                    </a:moveTo>
                    <a:cubicBezTo>
                      <a:pt x="7" y="4"/>
                      <a:pt x="4" y="6"/>
                      <a:pt x="0" y="9"/>
                    </a:cubicBezTo>
                    <a:cubicBezTo>
                      <a:pt x="7" y="43"/>
                      <a:pt x="7" y="43"/>
                      <a:pt x="7" y="43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25">
                <a:extLst>
                  <a:ext uri="{FF2B5EF4-FFF2-40B4-BE49-F238E27FC236}">
                    <a16:creationId xmlns:a16="http://schemas.microsoft.com/office/drawing/2014/main" id="{7585EEEE-E5CA-E646-11CD-6B1B7C544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964" y="3930628"/>
                <a:ext cx="5962" cy="0"/>
              </a:xfrm>
              <a:custGeom>
                <a:avLst/>
                <a:gdLst>
                  <a:gd name="T0" fmla="*/ 0 w 15"/>
                  <a:gd name="T1" fmla="*/ 1 h 1"/>
                  <a:gd name="T2" fmla="*/ 15 w 15"/>
                  <a:gd name="T3" fmla="*/ 1 h 1"/>
                  <a:gd name="T4" fmla="*/ 15 w 15"/>
                  <a:gd name="T5" fmla="*/ 0 h 1"/>
                  <a:gd name="T6" fmla="*/ 0 w 1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">
                    <a:moveTo>
                      <a:pt x="0" y="1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0"/>
                      <a:pt x="5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27">
                <a:extLst>
                  <a:ext uri="{FF2B5EF4-FFF2-40B4-BE49-F238E27FC236}">
                    <a16:creationId xmlns:a16="http://schemas.microsoft.com/office/drawing/2014/main" id="{FFC06F93-16F7-14E5-EA6A-66F308187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493" y="4131362"/>
                <a:ext cx="1987" cy="1490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36 h 36"/>
                  <a:gd name="T4" fmla="*/ 6 w 6"/>
                  <a:gd name="T5" fmla="*/ 28 h 36"/>
                  <a:gd name="T6" fmla="*/ 0 w 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2" y="34"/>
                      <a:pt x="4" y="31"/>
                      <a:pt x="6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Oval 48">
                <a:extLst>
                  <a:ext uri="{FF2B5EF4-FFF2-40B4-BE49-F238E27FC236}">
                    <a16:creationId xmlns:a16="http://schemas.microsoft.com/office/drawing/2014/main" id="{EEFE4A12-C05D-A89E-B6C0-D5325AA96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8233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49">
                <a:extLst>
                  <a:ext uri="{FF2B5EF4-FFF2-40B4-BE49-F238E27FC236}">
                    <a16:creationId xmlns:a16="http://schemas.microsoft.com/office/drawing/2014/main" id="{C00E56AA-C2E5-86D3-20D6-0D706A329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16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1 w 674"/>
                  <a:gd name="T7" fmla="*/ 43 h 1354"/>
                  <a:gd name="T8" fmla="*/ 504 w 674"/>
                  <a:gd name="T9" fmla="*/ 2 h 1354"/>
                  <a:gd name="T10" fmla="*/ 486 w 674"/>
                  <a:gd name="T11" fmla="*/ 3 h 1354"/>
                  <a:gd name="T12" fmla="*/ 486 w 674"/>
                  <a:gd name="T13" fmla="*/ 2 h 1354"/>
                  <a:gd name="T14" fmla="*/ 166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1 w 674"/>
                  <a:gd name="T21" fmla="*/ 593 h 1354"/>
                  <a:gd name="T22" fmla="*/ 12 w 674"/>
                  <a:gd name="T23" fmla="*/ 625 h 1354"/>
                  <a:gd name="T24" fmla="*/ 42 w 674"/>
                  <a:gd name="T25" fmla="*/ 641 h 1354"/>
                  <a:gd name="T26" fmla="*/ 91 w 674"/>
                  <a:gd name="T27" fmla="*/ 600 h 1354"/>
                  <a:gd name="T28" fmla="*/ 92 w 674"/>
                  <a:gd name="T29" fmla="*/ 598 h 1354"/>
                  <a:gd name="T30" fmla="*/ 182 w 674"/>
                  <a:gd name="T31" fmla="*/ 189 h 1354"/>
                  <a:gd name="T32" fmla="*/ 182 w 674"/>
                  <a:gd name="T33" fmla="*/ 1293 h 1354"/>
                  <a:gd name="T34" fmla="*/ 243 w 674"/>
                  <a:gd name="T35" fmla="*/ 1354 h 1354"/>
                  <a:gd name="T36" fmla="*/ 303 w 674"/>
                  <a:gd name="T37" fmla="*/ 1293 h 1354"/>
                  <a:gd name="T38" fmla="*/ 303 w 674"/>
                  <a:gd name="T39" fmla="*/ 635 h 1354"/>
                  <a:gd name="T40" fmla="*/ 366 w 674"/>
                  <a:gd name="T41" fmla="*/ 635 h 1354"/>
                  <a:gd name="T42" fmla="*/ 366 w 674"/>
                  <a:gd name="T43" fmla="*/ 1293 h 1354"/>
                  <a:gd name="T44" fmla="*/ 426 w 674"/>
                  <a:gd name="T45" fmla="*/ 1354 h 1354"/>
                  <a:gd name="T46" fmla="*/ 486 w 674"/>
                  <a:gd name="T47" fmla="*/ 1293 h 1354"/>
                  <a:gd name="T48" fmla="*/ 486 w 674"/>
                  <a:gd name="T49" fmla="*/ 163 h 1354"/>
                  <a:gd name="T50" fmla="*/ 583 w 674"/>
                  <a:gd name="T51" fmla="*/ 600 h 1354"/>
                  <a:gd name="T52" fmla="*/ 632 w 674"/>
                  <a:gd name="T5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1" y="43"/>
                      <a:pt x="551" y="43"/>
                      <a:pt x="551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6" y="3"/>
                      <a:pt x="486" y="3"/>
                      <a:pt x="486" y="3"/>
                    </a:cubicBezTo>
                    <a:cubicBezTo>
                      <a:pt x="486" y="2"/>
                      <a:pt x="486" y="2"/>
                      <a:pt x="486" y="2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1" y="593"/>
                      <a:pt x="1" y="593"/>
                      <a:pt x="1" y="593"/>
                    </a:cubicBezTo>
                    <a:cubicBezTo>
                      <a:pt x="0" y="605"/>
                      <a:pt x="4" y="616"/>
                      <a:pt x="12" y="625"/>
                    </a:cubicBezTo>
                    <a:cubicBezTo>
                      <a:pt x="19" y="635"/>
                      <a:pt x="30" y="640"/>
                      <a:pt x="42" y="641"/>
                    </a:cubicBezTo>
                    <a:cubicBezTo>
                      <a:pt x="67" y="644"/>
                      <a:pt x="89" y="625"/>
                      <a:pt x="91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82" y="189"/>
                      <a:pt x="182" y="189"/>
                      <a:pt x="182" y="189"/>
                    </a:cubicBezTo>
                    <a:cubicBezTo>
                      <a:pt x="182" y="1293"/>
                      <a:pt x="182" y="1293"/>
                      <a:pt x="182" y="1293"/>
                    </a:cubicBezTo>
                    <a:cubicBezTo>
                      <a:pt x="182" y="1327"/>
                      <a:pt x="209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635"/>
                      <a:pt x="303" y="635"/>
                      <a:pt x="303" y="635"/>
                    </a:cubicBezTo>
                    <a:cubicBezTo>
                      <a:pt x="366" y="635"/>
                      <a:pt x="366" y="635"/>
                      <a:pt x="366" y="635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59" y="1354"/>
                      <a:pt x="486" y="1327"/>
                      <a:pt x="486" y="1293"/>
                    </a:cubicBezTo>
                    <a:cubicBezTo>
                      <a:pt x="486" y="163"/>
                      <a:pt x="486" y="163"/>
                      <a:pt x="486" y="163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Oval 50">
                <a:extLst>
                  <a:ext uri="{FF2B5EF4-FFF2-40B4-BE49-F238E27FC236}">
                    <a16:creationId xmlns:a16="http://schemas.microsoft.com/office/drawing/2014/main" id="{E5771B45-F765-8094-67B5-5D4D2AA26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5789" y="3832249"/>
                <a:ext cx="85461" cy="8546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51">
                <a:extLst>
                  <a:ext uri="{FF2B5EF4-FFF2-40B4-BE49-F238E27FC236}">
                    <a16:creationId xmlns:a16="http://schemas.microsoft.com/office/drawing/2014/main" id="{AC9781E6-B6B4-8911-E508-AE4E74583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372" y="3943547"/>
                <a:ext cx="272283" cy="547547"/>
              </a:xfrm>
              <a:custGeom>
                <a:avLst/>
                <a:gdLst>
                  <a:gd name="T0" fmla="*/ 632 w 674"/>
                  <a:gd name="T1" fmla="*/ 641 h 1354"/>
                  <a:gd name="T2" fmla="*/ 663 w 674"/>
                  <a:gd name="T3" fmla="*/ 625 h 1354"/>
                  <a:gd name="T4" fmla="*/ 673 w 674"/>
                  <a:gd name="T5" fmla="*/ 593 h 1354"/>
                  <a:gd name="T6" fmla="*/ 552 w 674"/>
                  <a:gd name="T7" fmla="*/ 43 h 1354"/>
                  <a:gd name="T8" fmla="*/ 504 w 674"/>
                  <a:gd name="T9" fmla="*/ 2 h 1354"/>
                  <a:gd name="T10" fmla="*/ 489 w 674"/>
                  <a:gd name="T11" fmla="*/ 3 h 1354"/>
                  <a:gd name="T12" fmla="*/ 489 w 674"/>
                  <a:gd name="T13" fmla="*/ 2 h 1354"/>
                  <a:gd name="T14" fmla="*/ 167 w 674"/>
                  <a:gd name="T15" fmla="*/ 2 h 1354"/>
                  <a:gd name="T16" fmla="*/ 123 w 674"/>
                  <a:gd name="T17" fmla="*/ 43 h 1354"/>
                  <a:gd name="T18" fmla="*/ 123 w 674"/>
                  <a:gd name="T19" fmla="*/ 45 h 1354"/>
                  <a:gd name="T20" fmla="*/ 2 w 674"/>
                  <a:gd name="T21" fmla="*/ 593 h 1354"/>
                  <a:gd name="T22" fmla="*/ 43 w 674"/>
                  <a:gd name="T23" fmla="*/ 641 h 1354"/>
                  <a:gd name="T24" fmla="*/ 92 w 674"/>
                  <a:gd name="T25" fmla="*/ 600 h 1354"/>
                  <a:gd name="T26" fmla="*/ 92 w 674"/>
                  <a:gd name="T27" fmla="*/ 598 h 1354"/>
                  <a:gd name="T28" fmla="*/ 114 w 674"/>
                  <a:gd name="T29" fmla="*/ 498 h 1354"/>
                  <a:gd name="T30" fmla="*/ 147 w 674"/>
                  <a:gd name="T31" fmla="*/ 502 h 1354"/>
                  <a:gd name="T32" fmla="*/ 126 w 674"/>
                  <a:gd name="T33" fmla="*/ 810 h 1354"/>
                  <a:gd name="T34" fmla="*/ 183 w 674"/>
                  <a:gd name="T35" fmla="*/ 810 h 1354"/>
                  <a:gd name="T36" fmla="*/ 183 w 674"/>
                  <a:gd name="T37" fmla="*/ 1293 h 1354"/>
                  <a:gd name="T38" fmla="*/ 243 w 674"/>
                  <a:gd name="T39" fmla="*/ 1354 h 1354"/>
                  <a:gd name="T40" fmla="*/ 303 w 674"/>
                  <a:gd name="T41" fmla="*/ 1293 h 1354"/>
                  <a:gd name="T42" fmla="*/ 303 w 674"/>
                  <a:gd name="T43" fmla="*/ 810 h 1354"/>
                  <a:gd name="T44" fmla="*/ 366 w 674"/>
                  <a:gd name="T45" fmla="*/ 810 h 1354"/>
                  <a:gd name="T46" fmla="*/ 366 w 674"/>
                  <a:gd name="T47" fmla="*/ 1293 h 1354"/>
                  <a:gd name="T48" fmla="*/ 426 w 674"/>
                  <a:gd name="T49" fmla="*/ 1354 h 1354"/>
                  <a:gd name="T50" fmla="*/ 486 w 674"/>
                  <a:gd name="T51" fmla="*/ 1293 h 1354"/>
                  <a:gd name="T52" fmla="*/ 486 w 674"/>
                  <a:gd name="T53" fmla="*/ 810 h 1354"/>
                  <a:gd name="T54" fmla="*/ 539 w 674"/>
                  <a:gd name="T55" fmla="*/ 810 h 1354"/>
                  <a:gd name="T56" fmla="*/ 516 w 674"/>
                  <a:gd name="T57" fmla="*/ 450 h 1354"/>
                  <a:gd name="T58" fmla="*/ 549 w 674"/>
                  <a:gd name="T59" fmla="*/ 446 h 1354"/>
                  <a:gd name="T60" fmla="*/ 583 w 674"/>
                  <a:gd name="T61" fmla="*/ 600 h 1354"/>
                  <a:gd name="T62" fmla="*/ 632 w 674"/>
                  <a:gd name="T63" fmla="*/ 641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4" h="1354">
                    <a:moveTo>
                      <a:pt x="632" y="641"/>
                    </a:moveTo>
                    <a:cubicBezTo>
                      <a:pt x="644" y="640"/>
                      <a:pt x="655" y="635"/>
                      <a:pt x="663" y="625"/>
                    </a:cubicBezTo>
                    <a:cubicBezTo>
                      <a:pt x="670" y="616"/>
                      <a:pt x="674" y="605"/>
                      <a:pt x="673" y="593"/>
                    </a:cubicBezTo>
                    <a:cubicBezTo>
                      <a:pt x="552" y="43"/>
                      <a:pt x="552" y="43"/>
                      <a:pt x="552" y="43"/>
                    </a:cubicBezTo>
                    <a:cubicBezTo>
                      <a:pt x="549" y="19"/>
                      <a:pt x="528" y="0"/>
                      <a:pt x="504" y="2"/>
                    </a:cubicBezTo>
                    <a:cubicBezTo>
                      <a:pt x="489" y="3"/>
                      <a:pt x="489" y="3"/>
                      <a:pt x="489" y="3"/>
                    </a:cubicBezTo>
                    <a:cubicBezTo>
                      <a:pt x="489" y="2"/>
                      <a:pt x="489" y="2"/>
                      <a:pt x="489" y="2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44" y="3"/>
                      <a:pt x="125" y="20"/>
                      <a:pt x="123" y="43"/>
                    </a:cubicBezTo>
                    <a:cubicBezTo>
                      <a:pt x="123" y="45"/>
                      <a:pt x="123" y="45"/>
                      <a:pt x="123" y="45"/>
                    </a:cubicBezTo>
                    <a:cubicBezTo>
                      <a:pt x="2" y="593"/>
                      <a:pt x="2" y="593"/>
                      <a:pt x="2" y="593"/>
                    </a:cubicBezTo>
                    <a:cubicBezTo>
                      <a:pt x="0" y="618"/>
                      <a:pt x="18" y="639"/>
                      <a:pt x="43" y="641"/>
                    </a:cubicBezTo>
                    <a:cubicBezTo>
                      <a:pt x="68" y="644"/>
                      <a:pt x="90" y="625"/>
                      <a:pt x="92" y="600"/>
                    </a:cubicBezTo>
                    <a:cubicBezTo>
                      <a:pt x="92" y="598"/>
                      <a:pt x="92" y="598"/>
                      <a:pt x="92" y="598"/>
                    </a:cubicBezTo>
                    <a:cubicBezTo>
                      <a:pt x="114" y="498"/>
                      <a:pt x="114" y="498"/>
                      <a:pt x="114" y="498"/>
                    </a:cubicBezTo>
                    <a:cubicBezTo>
                      <a:pt x="147" y="502"/>
                      <a:pt x="147" y="502"/>
                      <a:pt x="147" y="502"/>
                    </a:cubicBezTo>
                    <a:cubicBezTo>
                      <a:pt x="126" y="810"/>
                      <a:pt x="126" y="810"/>
                      <a:pt x="126" y="810"/>
                    </a:cubicBezTo>
                    <a:cubicBezTo>
                      <a:pt x="183" y="810"/>
                      <a:pt x="183" y="810"/>
                      <a:pt x="183" y="810"/>
                    </a:cubicBezTo>
                    <a:cubicBezTo>
                      <a:pt x="183" y="1293"/>
                      <a:pt x="183" y="1293"/>
                      <a:pt x="183" y="1293"/>
                    </a:cubicBezTo>
                    <a:cubicBezTo>
                      <a:pt x="183" y="1327"/>
                      <a:pt x="210" y="1354"/>
                      <a:pt x="243" y="1354"/>
                    </a:cubicBezTo>
                    <a:cubicBezTo>
                      <a:pt x="276" y="1354"/>
                      <a:pt x="303" y="1327"/>
                      <a:pt x="303" y="1293"/>
                    </a:cubicBezTo>
                    <a:cubicBezTo>
                      <a:pt x="303" y="810"/>
                      <a:pt x="303" y="810"/>
                      <a:pt x="303" y="810"/>
                    </a:cubicBezTo>
                    <a:cubicBezTo>
                      <a:pt x="366" y="810"/>
                      <a:pt x="366" y="810"/>
                      <a:pt x="366" y="810"/>
                    </a:cubicBezTo>
                    <a:cubicBezTo>
                      <a:pt x="366" y="1293"/>
                      <a:pt x="366" y="1293"/>
                      <a:pt x="366" y="1293"/>
                    </a:cubicBezTo>
                    <a:cubicBezTo>
                      <a:pt x="366" y="1327"/>
                      <a:pt x="393" y="1354"/>
                      <a:pt x="426" y="1354"/>
                    </a:cubicBezTo>
                    <a:cubicBezTo>
                      <a:pt x="460" y="1354"/>
                      <a:pt x="486" y="1327"/>
                      <a:pt x="486" y="1293"/>
                    </a:cubicBezTo>
                    <a:cubicBezTo>
                      <a:pt x="486" y="810"/>
                      <a:pt x="486" y="810"/>
                      <a:pt x="486" y="810"/>
                    </a:cubicBezTo>
                    <a:cubicBezTo>
                      <a:pt x="539" y="810"/>
                      <a:pt x="539" y="810"/>
                      <a:pt x="539" y="810"/>
                    </a:cubicBezTo>
                    <a:cubicBezTo>
                      <a:pt x="516" y="450"/>
                      <a:pt x="516" y="450"/>
                      <a:pt x="516" y="450"/>
                    </a:cubicBezTo>
                    <a:cubicBezTo>
                      <a:pt x="549" y="446"/>
                      <a:pt x="549" y="446"/>
                      <a:pt x="549" y="446"/>
                    </a:cubicBezTo>
                    <a:cubicBezTo>
                      <a:pt x="583" y="600"/>
                      <a:pt x="583" y="600"/>
                      <a:pt x="583" y="600"/>
                    </a:cubicBezTo>
                    <a:cubicBezTo>
                      <a:pt x="585" y="625"/>
                      <a:pt x="607" y="644"/>
                      <a:pt x="632" y="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E25D109B-9A27-830D-77EA-69C1BDBA3252}"/>
              </a:ext>
            </a:extLst>
          </p:cNvPr>
          <p:cNvGrpSpPr/>
          <p:nvPr/>
        </p:nvGrpSpPr>
        <p:grpSpPr>
          <a:xfrm>
            <a:off x="3239555" y="5259113"/>
            <a:ext cx="342768" cy="826380"/>
            <a:chOff x="4002978" y="3832249"/>
            <a:chExt cx="273277" cy="658845"/>
          </a:xfrm>
          <a:solidFill>
            <a:srgbClr val="3660AC"/>
          </a:solidFill>
        </p:grpSpPr>
        <p:sp>
          <p:nvSpPr>
            <p:cNvPr id="468" name="Oval 52">
              <a:extLst>
                <a:ext uri="{FF2B5EF4-FFF2-40B4-BE49-F238E27FC236}">
                  <a16:creationId xmlns:a16="http://schemas.microsoft.com/office/drawing/2014/main" id="{3DCAAF45-9E0F-3A7B-0B15-CAC971463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6389" y="3832249"/>
              <a:ext cx="84468" cy="85461"/>
            </a:xfrm>
            <a:prstGeom prst="ellips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53">
              <a:extLst>
                <a:ext uri="{FF2B5EF4-FFF2-40B4-BE49-F238E27FC236}">
                  <a16:creationId xmlns:a16="http://schemas.microsoft.com/office/drawing/2014/main" id="{DA25BBE6-5370-699B-8D4C-71B85F3DC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978" y="3943547"/>
              <a:ext cx="273277" cy="547547"/>
            </a:xfrm>
            <a:custGeom>
              <a:avLst/>
              <a:gdLst>
                <a:gd name="T0" fmla="*/ 632 w 674"/>
                <a:gd name="T1" fmla="*/ 641 h 1354"/>
                <a:gd name="T2" fmla="*/ 662 w 674"/>
                <a:gd name="T3" fmla="*/ 625 h 1354"/>
                <a:gd name="T4" fmla="*/ 673 w 674"/>
                <a:gd name="T5" fmla="*/ 593 h 1354"/>
                <a:gd name="T6" fmla="*/ 551 w 674"/>
                <a:gd name="T7" fmla="*/ 43 h 1354"/>
                <a:gd name="T8" fmla="*/ 504 w 674"/>
                <a:gd name="T9" fmla="*/ 2 h 1354"/>
                <a:gd name="T10" fmla="*/ 486 w 674"/>
                <a:gd name="T11" fmla="*/ 3 h 1354"/>
                <a:gd name="T12" fmla="*/ 486 w 674"/>
                <a:gd name="T13" fmla="*/ 2 h 1354"/>
                <a:gd name="T14" fmla="*/ 166 w 674"/>
                <a:gd name="T15" fmla="*/ 2 h 1354"/>
                <a:gd name="T16" fmla="*/ 123 w 674"/>
                <a:gd name="T17" fmla="*/ 43 h 1354"/>
                <a:gd name="T18" fmla="*/ 123 w 674"/>
                <a:gd name="T19" fmla="*/ 45 h 1354"/>
                <a:gd name="T20" fmla="*/ 1 w 674"/>
                <a:gd name="T21" fmla="*/ 593 h 1354"/>
                <a:gd name="T22" fmla="*/ 12 w 674"/>
                <a:gd name="T23" fmla="*/ 625 h 1354"/>
                <a:gd name="T24" fmla="*/ 42 w 674"/>
                <a:gd name="T25" fmla="*/ 641 h 1354"/>
                <a:gd name="T26" fmla="*/ 91 w 674"/>
                <a:gd name="T27" fmla="*/ 600 h 1354"/>
                <a:gd name="T28" fmla="*/ 92 w 674"/>
                <a:gd name="T29" fmla="*/ 598 h 1354"/>
                <a:gd name="T30" fmla="*/ 182 w 674"/>
                <a:gd name="T31" fmla="*/ 189 h 1354"/>
                <a:gd name="T32" fmla="*/ 182 w 674"/>
                <a:gd name="T33" fmla="*/ 1293 h 1354"/>
                <a:gd name="T34" fmla="*/ 242 w 674"/>
                <a:gd name="T35" fmla="*/ 1354 h 1354"/>
                <a:gd name="T36" fmla="*/ 303 w 674"/>
                <a:gd name="T37" fmla="*/ 1293 h 1354"/>
                <a:gd name="T38" fmla="*/ 303 w 674"/>
                <a:gd name="T39" fmla="*/ 635 h 1354"/>
                <a:gd name="T40" fmla="*/ 366 w 674"/>
                <a:gd name="T41" fmla="*/ 635 h 1354"/>
                <a:gd name="T42" fmla="*/ 366 w 674"/>
                <a:gd name="T43" fmla="*/ 1293 h 1354"/>
                <a:gd name="T44" fmla="*/ 426 w 674"/>
                <a:gd name="T45" fmla="*/ 1354 h 1354"/>
                <a:gd name="T46" fmla="*/ 486 w 674"/>
                <a:gd name="T47" fmla="*/ 1293 h 1354"/>
                <a:gd name="T48" fmla="*/ 486 w 674"/>
                <a:gd name="T49" fmla="*/ 163 h 1354"/>
                <a:gd name="T50" fmla="*/ 583 w 674"/>
                <a:gd name="T51" fmla="*/ 600 h 1354"/>
                <a:gd name="T52" fmla="*/ 632 w 674"/>
                <a:gd name="T53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4" h="1354">
                  <a:moveTo>
                    <a:pt x="632" y="641"/>
                  </a:moveTo>
                  <a:cubicBezTo>
                    <a:pt x="644" y="640"/>
                    <a:pt x="655" y="635"/>
                    <a:pt x="662" y="625"/>
                  </a:cubicBezTo>
                  <a:cubicBezTo>
                    <a:pt x="670" y="616"/>
                    <a:pt x="674" y="605"/>
                    <a:pt x="673" y="593"/>
                  </a:cubicBezTo>
                  <a:cubicBezTo>
                    <a:pt x="551" y="43"/>
                    <a:pt x="551" y="43"/>
                    <a:pt x="551" y="43"/>
                  </a:cubicBezTo>
                  <a:cubicBezTo>
                    <a:pt x="549" y="19"/>
                    <a:pt x="528" y="0"/>
                    <a:pt x="504" y="2"/>
                  </a:cubicBezTo>
                  <a:cubicBezTo>
                    <a:pt x="486" y="3"/>
                    <a:pt x="486" y="3"/>
                    <a:pt x="486" y="3"/>
                  </a:cubicBezTo>
                  <a:cubicBezTo>
                    <a:pt x="486" y="2"/>
                    <a:pt x="486" y="2"/>
                    <a:pt x="486" y="2"/>
                  </a:cubicBezTo>
                  <a:cubicBezTo>
                    <a:pt x="166" y="2"/>
                    <a:pt x="166" y="2"/>
                    <a:pt x="166" y="2"/>
                  </a:cubicBezTo>
                  <a:cubicBezTo>
                    <a:pt x="144" y="3"/>
                    <a:pt x="125" y="20"/>
                    <a:pt x="123" y="43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" y="593"/>
                    <a:pt x="1" y="593"/>
                    <a:pt x="1" y="593"/>
                  </a:cubicBezTo>
                  <a:cubicBezTo>
                    <a:pt x="0" y="605"/>
                    <a:pt x="4" y="616"/>
                    <a:pt x="12" y="625"/>
                  </a:cubicBezTo>
                  <a:cubicBezTo>
                    <a:pt x="19" y="635"/>
                    <a:pt x="30" y="640"/>
                    <a:pt x="42" y="641"/>
                  </a:cubicBezTo>
                  <a:cubicBezTo>
                    <a:pt x="67" y="644"/>
                    <a:pt x="89" y="625"/>
                    <a:pt x="91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82" y="189"/>
                    <a:pt x="182" y="189"/>
                    <a:pt x="182" y="189"/>
                  </a:cubicBezTo>
                  <a:cubicBezTo>
                    <a:pt x="182" y="1293"/>
                    <a:pt x="182" y="1293"/>
                    <a:pt x="182" y="1293"/>
                  </a:cubicBezTo>
                  <a:cubicBezTo>
                    <a:pt x="182" y="1327"/>
                    <a:pt x="209" y="1354"/>
                    <a:pt x="242" y="1354"/>
                  </a:cubicBezTo>
                  <a:cubicBezTo>
                    <a:pt x="276" y="1354"/>
                    <a:pt x="303" y="1327"/>
                    <a:pt x="303" y="1293"/>
                  </a:cubicBezTo>
                  <a:cubicBezTo>
                    <a:pt x="303" y="635"/>
                    <a:pt x="303" y="635"/>
                    <a:pt x="303" y="635"/>
                  </a:cubicBezTo>
                  <a:cubicBezTo>
                    <a:pt x="366" y="635"/>
                    <a:pt x="366" y="635"/>
                    <a:pt x="366" y="635"/>
                  </a:cubicBezTo>
                  <a:cubicBezTo>
                    <a:pt x="366" y="1293"/>
                    <a:pt x="366" y="1293"/>
                    <a:pt x="366" y="1293"/>
                  </a:cubicBezTo>
                  <a:cubicBezTo>
                    <a:pt x="366" y="1327"/>
                    <a:pt x="393" y="1354"/>
                    <a:pt x="426" y="1354"/>
                  </a:cubicBezTo>
                  <a:cubicBezTo>
                    <a:pt x="459" y="1354"/>
                    <a:pt x="486" y="1327"/>
                    <a:pt x="486" y="1293"/>
                  </a:cubicBezTo>
                  <a:cubicBezTo>
                    <a:pt x="486" y="163"/>
                    <a:pt x="486" y="163"/>
                    <a:pt x="486" y="163"/>
                  </a:cubicBezTo>
                  <a:cubicBezTo>
                    <a:pt x="583" y="600"/>
                    <a:pt x="583" y="600"/>
                    <a:pt x="583" y="600"/>
                  </a:cubicBezTo>
                  <a:cubicBezTo>
                    <a:pt x="585" y="625"/>
                    <a:pt x="607" y="644"/>
                    <a:pt x="632" y="64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9" name="Freeform 7">
            <a:extLst>
              <a:ext uri="{FF2B5EF4-FFF2-40B4-BE49-F238E27FC236}">
                <a16:creationId xmlns:a16="http://schemas.microsoft.com/office/drawing/2014/main" id="{9469421C-EE40-B09F-2E8D-CF170C465F73}"/>
              </a:ext>
            </a:extLst>
          </p:cNvPr>
          <p:cNvSpPr>
            <a:spLocks/>
          </p:cNvSpPr>
          <p:nvPr/>
        </p:nvSpPr>
        <p:spPr bwMode="auto">
          <a:xfrm>
            <a:off x="3667280" y="5496581"/>
            <a:ext cx="4986" cy="22435"/>
          </a:xfrm>
          <a:custGeom>
            <a:avLst/>
            <a:gdLst>
              <a:gd name="T0" fmla="*/ 10 w 10"/>
              <a:gd name="T1" fmla="*/ 0 h 43"/>
              <a:gd name="T2" fmla="*/ 0 w 10"/>
              <a:gd name="T3" fmla="*/ 9 h 43"/>
              <a:gd name="T4" fmla="*/ 7 w 10"/>
              <a:gd name="T5" fmla="*/ 43 h 43"/>
              <a:gd name="T6" fmla="*/ 10 w 10"/>
              <a:gd name="T7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43">
                <a:moveTo>
                  <a:pt x="10" y="0"/>
                </a:moveTo>
                <a:cubicBezTo>
                  <a:pt x="7" y="4"/>
                  <a:pt x="4" y="6"/>
                  <a:pt x="0" y="9"/>
                </a:cubicBezTo>
                <a:cubicBezTo>
                  <a:pt x="7" y="43"/>
                  <a:pt x="7" y="43"/>
                  <a:pt x="7" y="43"/>
                </a:cubicBezTo>
                <a:lnTo>
                  <a:pt x="10" y="0"/>
                </a:lnTo>
                <a:close/>
              </a:path>
            </a:pathLst>
          </a:custGeom>
          <a:solidFill>
            <a:srgbClr val="3660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Freeform 25">
            <a:extLst>
              <a:ext uri="{FF2B5EF4-FFF2-40B4-BE49-F238E27FC236}">
                <a16:creationId xmlns:a16="http://schemas.microsoft.com/office/drawing/2014/main" id="{6BEC6D63-892F-3029-2B91-30DC27AD4324}"/>
              </a:ext>
            </a:extLst>
          </p:cNvPr>
          <p:cNvSpPr>
            <a:spLocks/>
          </p:cNvSpPr>
          <p:nvPr/>
        </p:nvSpPr>
        <p:spPr bwMode="auto">
          <a:xfrm>
            <a:off x="3279642" y="5572612"/>
            <a:ext cx="7478" cy="0"/>
          </a:xfrm>
          <a:custGeom>
            <a:avLst/>
            <a:gdLst>
              <a:gd name="T0" fmla="*/ 0 w 15"/>
              <a:gd name="T1" fmla="*/ 1 h 1"/>
              <a:gd name="T2" fmla="*/ 15 w 15"/>
              <a:gd name="T3" fmla="*/ 1 h 1"/>
              <a:gd name="T4" fmla="*/ 15 w 15"/>
              <a:gd name="T5" fmla="*/ 0 h 1"/>
              <a:gd name="T6" fmla="*/ 0 w 15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1">
                <a:moveTo>
                  <a:pt x="0" y="1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5" y="0"/>
                </a:cubicBezTo>
                <a:cubicBezTo>
                  <a:pt x="10" y="0"/>
                  <a:pt x="5" y="1"/>
                  <a:pt x="0" y="1"/>
                </a:cubicBezTo>
                <a:close/>
              </a:path>
            </a:pathLst>
          </a:custGeom>
          <a:solidFill>
            <a:srgbClr val="3660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Freeform 27">
            <a:extLst>
              <a:ext uri="{FF2B5EF4-FFF2-40B4-BE49-F238E27FC236}">
                <a16:creationId xmlns:a16="http://schemas.microsoft.com/office/drawing/2014/main" id="{68629566-71D5-CC24-0071-73530D573B4E}"/>
              </a:ext>
            </a:extLst>
          </p:cNvPr>
          <p:cNvSpPr>
            <a:spLocks/>
          </p:cNvSpPr>
          <p:nvPr/>
        </p:nvSpPr>
        <p:spPr bwMode="auto">
          <a:xfrm>
            <a:off x="3373123" y="5824390"/>
            <a:ext cx="2492" cy="18696"/>
          </a:xfrm>
          <a:custGeom>
            <a:avLst/>
            <a:gdLst>
              <a:gd name="T0" fmla="*/ 0 w 6"/>
              <a:gd name="T1" fmla="*/ 0 h 36"/>
              <a:gd name="T2" fmla="*/ 0 w 6"/>
              <a:gd name="T3" fmla="*/ 36 h 36"/>
              <a:gd name="T4" fmla="*/ 6 w 6"/>
              <a:gd name="T5" fmla="*/ 28 h 36"/>
              <a:gd name="T6" fmla="*/ 0 w 6"/>
              <a:gd name="T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36">
                <a:moveTo>
                  <a:pt x="0" y="0"/>
                </a:moveTo>
                <a:cubicBezTo>
                  <a:pt x="0" y="36"/>
                  <a:pt x="0" y="36"/>
                  <a:pt x="0" y="36"/>
                </a:cubicBezTo>
                <a:cubicBezTo>
                  <a:pt x="2" y="34"/>
                  <a:pt x="4" y="31"/>
                  <a:pt x="6" y="28"/>
                </a:cubicBezTo>
                <a:lnTo>
                  <a:pt x="0" y="0"/>
                </a:lnTo>
                <a:close/>
              </a:path>
            </a:pathLst>
          </a:custGeom>
          <a:solidFill>
            <a:srgbClr val="3660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616AD6DB-509A-AE14-2CEA-6CD9B30194BF}"/>
              </a:ext>
            </a:extLst>
          </p:cNvPr>
          <p:cNvCxnSpPr>
            <a:cxnSpLocks/>
          </p:cNvCxnSpPr>
          <p:nvPr/>
        </p:nvCxnSpPr>
        <p:spPr>
          <a:xfrm>
            <a:off x="3686533" y="5701215"/>
            <a:ext cx="3897745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0FDB11A7-0ECB-27A0-DFE8-475DA6A1E905}"/>
              </a:ext>
            </a:extLst>
          </p:cNvPr>
          <p:cNvGrpSpPr/>
          <p:nvPr/>
        </p:nvGrpSpPr>
        <p:grpSpPr>
          <a:xfrm>
            <a:off x="7732060" y="5259113"/>
            <a:ext cx="342768" cy="826380"/>
            <a:chOff x="4002978" y="3832249"/>
            <a:chExt cx="273277" cy="658845"/>
          </a:xfrm>
          <a:solidFill>
            <a:schemeClr val="accent1"/>
          </a:solidFill>
        </p:grpSpPr>
        <p:sp>
          <p:nvSpPr>
            <p:cNvPr id="475" name="Oval 52">
              <a:extLst>
                <a:ext uri="{FF2B5EF4-FFF2-40B4-BE49-F238E27FC236}">
                  <a16:creationId xmlns:a16="http://schemas.microsoft.com/office/drawing/2014/main" id="{3CC3C7DB-23E5-0C61-F884-9FF4B1501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6389" y="3832249"/>
              <a:ext cx="84468" cy="85461"/>
            </a:xfrm>
            <a:prstGeom prst="ellips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53">
              <a:extLst>
                <a:ext uri="{FF2B5EF4-FFF2-40B4-BE49-F238E27FC236}">
                  <a16:creationId xmlns:a16="http://schemas.microsoft.com/office/drawing/2014/main" id="{997DCAD7-D81B-1198-2DE0-95869B254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978" y="3943547"/>
              <a:ext cx="273277" cy="547547"/>
            </a:xfrm>
            <a:custGeom>
              <a:avLst/>
              <a:gdLst>
                <a:gd name="T0" fmla="*/ 632 w 674"/>
                <a:gd name="T1" fmla="*/ 641 h 1354"/>
                <a:gd name="T2" fmla="*/ 662 w 674"/>
                <a:gd name="T3" fmla="*/ 625 h 1354"/>
                <a:gd name="T4" fmla="*/ 673 w 674"/>
                <a:gd name="T5" fmla="*/ 593 h 1354"/>
                <a:gd name="T6" fmla="*/ 551 w 674"/>
                <a:gd name="T7" fmla="*/ 43 h 1354"/>
                <a:gd name="T8" fmla="*/ 504 w 674"/>
                <a:gd name="T9" fmla="*/ 2 h 1354"/>
                <a:gd name="T10" fmla="*/ 486 w 674"/>
                <a:gd name="T11" fmla="*/ 3 h 1354"/>
                <a:gd name="T12" fmla="*/ 486 w 674"/>
                <a:gd name="T13" fmla="*/ 2 h 1354"/>
                <a:gd name="T14" fmla="*/ 166 w 674"/>
                <a:gd name="T15" fmla="*/ 2 h 1354"/>
                <a:gd name="T16" fmla="*/ 123 w 674"/>
                <a:gd name="T17" fmla="*/ 43 h 1354"/>
                <a:gd name="T18" fmla="*/ 123 w 674"/>
                <a:gd name="T19" fmla="*/ 45 h 1354"/>
                <a:gd name="T20" fmla="*/ 1 w 674"/>
                <a:gd name="T21" fmla="*/ 593 h 1354"/>
                <a:gd name="T22" fmla="*/ 12 w 674"/>
                <a:gd name="T23" fmla="*/ 625 h 1354"/>
                <a:gd name="T24" fmla="*/ 42 w 674"/>
                <a:gd name="T25" fmla="*/ 641 h 1354"/>
                <a:gd name="T26" fmla="*/ 91 w 674"/>
                <a:gd name="T27" fmla="*/ 600 h 1354"/>
                <a:gd name="T28" fmla="*/ 92 w 674"/>
                <a:gd name="T29" fmla="*/ 598 h 1354"/>
                <a:gd name="T30" fmla="*/ 182 w 674"/>
                <a:gd name="T31" fmla="*/ 189 h 1354"/>
                <a:gd name="T32" fmla="*/ 182 w 674"/>
                <a:gd name="T33" fmla="*/ 1293 h 1354"/>
                <a:gd name="T34" fmla="*/ 242 w 674"/>
                <a:gd name="T35" fmla="*/ 1354 h 1354"/>
                <a:gd name="T36" fmla="*/ 303 w 674"/>
                <a:gd name="T37" fmla="*/ 1293 h 1354"/>
                <a:gd name="T38" fmla="*/ 303 w 674"/>
                <a:gd name="T39" fmla="*/ 635 h 1354"/>
                <a:gd name="T40" fmla="*/ 366 w 674"/>
                <a:gd name="T41" fmla="*/ 635 h 1354"/>
                <a:gd name="T42" fmla="*/ 366 w 674"/>
                <a:gd name="T43" fmla="*/ 1293 h 1354"/>
                <a:gd name="T44" fmla="*/ 426 w 674"/>
                <a:gd name="T45" fmla="*/ 1354 h 1354"/>
                <a:gd name="T46" fmla="*/ 486 w 674"/>
                <a:gd name="T47" fmla="*/ 1293 h 1354"/>
                <a:gd name="T48" fmla="*/ 486 w 674"/>
                <a:gd name="T49" fmla="*/ 163 h 1354"/>
                <a:gd name="T50" fmla="*/ 583 w 674"/>
                <a:gd name="T51" fmla="*/ 600 h 1354"/>
                <a:gd name="T52" fmla="*/ 632 w 674"/>
                <a:gd name="T53" fmla="*/ 6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4" h="1354">
                  <a:moveTo>
                    <a:pt x="632" y="641"/>
                  </a:moveTo>
                  <a:cubicBezTo>
                    <a:pt x="644" y="640"/>
                    <a:pt x="655" y="635"/>
                    <a:pt x="662" y="625"/>
                  </a:cubicBezTo>
                  <a:cubicBezTo>
                    <a:pt x="670" y="616"/>
                    <a:pt x="674" y="605"/>
                    <a:pt x="673" y="593"/>
                  </a:cubicBezTo>
                  <a:cubicBezTo>
                    <a:pt x="551" y="43"/>
                    <a:pt x="551" y="43"/>
                    <a:pt x="551" y="43"/>
                  </a:cubicBezTo>
                  <a:cubicBezTo>
                    <a:pt x="549" y="19"/>
                    <a:pt x="528" y="0"/>
                    <a:pt x="504" y="2"/>
                  </a:cubicBezTo>
                  <a:cubicBezTo>
                    <a:pt x="486" y="3"/>
                    <a:pt x="486" y="3"/>
                    <a:pt x="486" y="3"/>
                  </a:cubicBezTo>
                  <a:cubicBezTo>
                    <a:pt x="486" y="2"/>
                    <a:pt x="486" y="2"/>
                    <a:pt x="486" y="2"/>
                  </a:cubicBezTo>
                  <a:cubicBezTo>
                    <a:pt x="166" y="2"/>
                    <a:pt x="166" y="2"/>
                    <a:pt x="166" y="2"/>
                  </a:cubicBezTo>
                  <a:cubicBezTo>
                    <a:pt x="144" y="3"/>
                    <a:pt x="125" y="20"/>
                    <a:pt x="123" y="43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" y="593"/>
                    <a:pt x="1" y="593"/>
                    <a:pt x="1" y="593"/>
                  </a:cubicBezTo>
                  <a:cubicBezTo>
                    <a:pt x="0" y="605"/>
                    <a:pt x="4" y="616"/>
                    <a:pt x="12" y="625"/>
                  </a:cubicBezTo>
                  <a:cubicBezTo>
                    <a:pt x="19" y="635"/>
                    <a:pt x="30" y="640"/>
                    <a:pt x="42" y="641"/>
                  </a:cubicBezTo>
                  <a:cubicBezTo>
                    <a:pt x="67" y="644"/>
                    <a:pt x="89" y="625"/>
                    <a:pt x="91" y="600"/>
                  </a:cubicBezTo>
                  <a:cubicBezTo>
                    <a:pt x="92" y="598"/>
                    <a:pt x="92" y="598"/>
                    <a:pt x="92" y="598"/>
                  </a:cubicBezTo>
                  <a:cubicBezTo>
                    <a:pt x="182" y="189"/>
                    <a:pt x="182" y="189"/>
                    <a:pt x="182" y="189"/>
                  </a:cubicBezTo>
                  <a:cubicBezTo>
                    <a:pt x="182" y="1293"/>
                    <a:pt x="182" y="1293"/>
                    <a:pt x="182" y="1293"/>
                  </a:cubicBezTo>
                  <a:cubicBezTo>
                    <a:pt x="182" y="1327"/>
                    <a:pt x="209" y="1354"/>
                    <a:pt x="242" y="1354"/>
                  </a:cubicBezTo>
                  <a:cubicBezTo>
                    <a:pt x="276" y="1354"/>
                    <a:pt x="303" y="1327"/>
                    <a:pt x="303" y="1293"/>
                  </a:cubicBezTo>
                  <a:cubicBezTo>
                    <a:pt x="303" y="635"/>
                    <a:pt x="303" y="635"/>
                    <a:pt x="303" y="635"/>
                  </a:cubicBezTo>
                  <a:cubicBezTo>
                    <a:pt x="366" y="635"/>
                    <a:pt x="366" y="635"/>
                    <a:pt x="366" y="635"/>
                  </a:cubicBezTo>
                  <a:cubicBezTo>
                    <a:pt x="366" y="1293"/>
                    <a:pt x="366" y="1293"/>
                    <a:pt x="366" y="1293"/>
                  </a:cubicBezTo>
                  <a:cubicBezTo>
                    <a:pt x="366" y="1327"/>
                    <a:pt x="393" y="1354"/>
                    <a:pt x="426" y="1354"/>
                  </a:cubicBezTo>
                  <a:cubicBezTo>
                    <a:pt x="459" y="1354"/>
                    <a:pt x="486" y="1327"/>
                    <a:pt x="486" y="1293"/>
                  </a:cubicBezTo>
                  <a:cubicBezTo>
                    <a:pt x="486" y="163"/>
                    <a:pt x="486" y="163"/>
                    <a:pt x="486" y="163"/>
                  </a:cubicBezTo>
                  <a:cubicBezTo>
                    <a:pt x="583" y="600"/>
                    <a:pt x="583" y="600"/>
                    <a:pt x="583" y="600"/>
                  </a:cubicBezTo>
                  <a:cubicBezTo>
                    <a:pt x="585" y="625"/>
                    <a:pt x="607" y="644"/>
                    <a:pt x="632" y="641"/>
                  </a:cubicBez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0884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en-US" dirty="0"/>
              <a:t>How ECHO 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4D6C6E-825B-4EAC-96C0-636E950AF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16002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sessions, designed around case-based learning and mentorship, help local clinicians gain the expertise required to provide needed services.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Learners from participating sites gain skills and confidence; specialists learn new approaches for applying their knowledge across diverse cultural and geographical contexts.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BF3BF-3277-743C-11A2-E4B45C1D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32" y="3316225"/>
            <a:ext cx="7442213" cy="1819036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F393C09-2AA3-584E-2E6D-8405EB7F020D}"/>
              </a:ext>
            </a:extLst>
          </p:cNvPr>
          <p:cNvSpPr txBox="1">
            <a:spLocks/>
          </p:cNvSpPr>
          <p:nvPr/>
        </p:nvSpPr>
        <p:spPr>
          <a:xfrm>
            <a:off x="838200" y="3422904"/>
            <a:ext cx="408736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capacity of the local workforce increases,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lives improve.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7383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4D6C6E-825B-4EAC-96C0-636E950AF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41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 and participating sites knowledge-sharing networks create a learning loop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clinicians learn from specialists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clinicians learn from each other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Specialists learn from community clinicians as best practices emerge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347369-ABC0-6403-61F9-24313EDA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7429" y="1357249"/>
            <a:ext cx="4633595" cy="4633595"/>
          </a:xfrm>
        </p:spPr>
      </p:pic>
    </p:spTree>
    <p:extLst>
      <p:ext uri="{BB962C8B-B14F-4D97-AF65-F5344CB8AC3E}">
        <p14:creationId xmlns:p14="http://schemas.microsoft.com/office/powerpoint/2010/main" val="2073479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en-US" dirty="0"/>
              <a:t>ECHO is “All teach, all learn”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A8534C1D-863B-4274-89FE-82D8701DB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19100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all the principles are applied, a learning community in which “All Teach and All Learn” comes together creating a community of practice.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includes:</a:t>
            </a:r>
          </a:p>
          <a:p>
            <a:pPr marL="685800" lvl="2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Interactive Components</a:t>
            </a:r>
          </a:p>
          <a:p>
            <a:pPr marL="685800" lvl="2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Practice</a:t>
            </a:r>
          </a:p>
          <a:p>
            <a:pPr marL="685800" lvl="2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 Mentorship</a:t>
            </a:r>
          </a:p>
          <a:p>
            <a:pPr marL="685800" lvl="2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Peer-to-Peer Learning</a:t>
            </a:r>
          </a:p>
          <a:p>
            <a:pPr marL="685800" lvl="2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 Problem-Solving</a:t>
            </a:r>
          </a:p>
        </p:txBody>
      </p:sp>
    </p:spTree>
    <p:extLst>
      <p:ext uri="{BB962C8B-B14F-4D97-AF65-F5344CB8AC3E}">
        <p14:creationId xmlns:p14="http://schemas.microsoft.com/office/powerpoint/2010/main" val="2444012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an </a:t>
            </a:r>
            <a:br>
              <a:rPr lang="en-US" dirty="0"/>
            </a:br>
            <a:r>
              <a:rPr lang="en-US" dirty="0"/>
              <a:t>ECHO Session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A8534C1D-863B-4274-89FE-82D8701DB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77256" cy="419417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hours - Plus prep and de-brief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Weekly, twice monthly, monthly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sessions include: </a:t>
            </a:r>
          </a:p>
          <a:p>
            <a:pPr marL="571500" lvl="2" indent="-342900"/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Session Prep:15 minutes immediately before the session</a:t>
            </a:r>
          </a:p>
          <a:p>
            <a:pPr marL="571500" lvl="2" indent="-342900"/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pPr marL="571500" lvl="2" indent="-342900"/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Session De-Brief: 15 minutes immediately after the session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&amp; national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order of the didactic and case presentations can be adjusted to fit needs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CBCB61-3217-1557-F966-2146A314EC96}"/>
              </a:ext>
            </a:extLst>
          </p:cNvPr>
          <p:cNvGrpSpPr/>
          <p:nvPr/>
        </p:nvGrpSpPr>
        <p:grpSpPr>
          <a:xfrm>
            <a:off x="6096000" y="145546"/>
            <a:ext cx="5751183" cy="6350470"/>
            <a:chOff x="5775566" y="310454"/>
            <a:chExt cx="6330497" cy="6990150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A6EF1D7-92CC-2FF5-C230-ED2676C3794A}"/>
                </a:ext>
              </a:extLst>
            </p:cNvPr>
            <p:cNvSpPr/>
            <p:nvPr/>
          </p:nvSpPr>
          <p:spPr>
            <a:xfrm rot="3048511">
              <a:off x="5421180" y="2178080"/>
              <a:ext cx="6990150" cy="3254898"/>
            </a:xfrm>
            <a:prstGeom prst="rightArrow">
              <a:avLst/>
            </a:prstGeom>
            <a:noFill/>
            <a:ln w="76200">
              <a:solidFill>
                <a:schemeClr val="tx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AB93A94-7E61-4D4C-9500-0A4BD34ED6D3}"/>
                </a:ext>
              </a:extLst>
            </p:cNvPr>
            <p:cNvSpPr/>
            <p:nvPr/>
          </p:nvSpPr>
          <p:spPr>
            <a:xfrm>
              <a:off x="6392540" y="1601476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Introductions &amp; Announcements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75A35BD-3872-49EC-9151-E6C6DB03BCEF}"/>
                </a:ext>
              </a:extLst>
            </p:cNvPr>
            <p:cNvSpPr/>
            <p:nvPr/>
          </p:nvSpPr>
          <p:spPr>
            <a:xfrm>
              <a:off x="7009514" y="2366194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Didactic Presentation &amp; Q&amp;A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6B783D6-260B-42E6-9DEF-60AE2DAFC18A}"/>
                </a:ext>
              </a:extLst>
            </p:cNvPr>
            <p:cNvSpPr/>
            <p:nvPr/>
          </p:nvSpPr>
          <p:spPr>
            <a:xfrm>
              <a:off x="7626488" y="3130912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Case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Presentation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D8038BB-88A2-45D5-B902-19BBB50F6CD7}"/>
                </a:ext>
              </a:extLst>
            </p:cNvPr>
            <p:cNvSpPr/>
            <p:nvPr/>
          </p:nvSpPr>
          <p:spPr>
            <a:xfrm>
              <a:off x="8243462" y="3895630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Clarifying Questions /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Case Discussion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D994173-5F55-4DEB-8A0A-3084F6DC9190}"/>
                </a:ext>
              </a:extLst>
            </p:cNvPr>
            <p:cNvSpPr/>
            <p:nvPr/>
          </p:nvSpPr>
          <p:spPr>
            <a:xfrm>
              <a:off x="8860436" y="4660348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Case Recommendations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CBF3B8B-6E10-8598-41ED-443C6BF8B24C}"/>
                </a:ext>
              </a:extLst>
            </p:cNvPr>
            <p:cNvSpPr/>
            <p:nvPr/>
          </p:nvSpPr>
          <p:spPr>
            <a:xfrm>
              <a:off x="9477410" y="5425066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Case Summary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E130CC-2C3A-C162-E9F4-F9FBAAB30E9D}"/>
                </a:ext>
              </a:extLst>
            </p:cNvPr>
            <p:cNvSpPr/>
            <p:nvPr/>
          </p:nvSpPr>
          <p:spPr>
            <a:xfrm>
              <a:off x="5775566" y="836758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Pre-ECHO Countdown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14CD2F7-C9A0-D51C-7F2A-F49EE5A9DFFE}"/>
                </a:ext>
              </a:extLst>
            </p:cNvPr>
            <p:cNvSpPr/>
            <p:nvPr/>
          </p:nvSpPr>
          <p:spPr>
            <a:xfrm>
              <a:off x="10094383" y="6189784"/>
              <a:ext cx="2011680" cy="5486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Debrief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8153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en-US" dirty="0"/>
              <a:t>ECHO Sessions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4D6C6E-825B-4EAC-96C0-636E950AF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333499"/>
            <a:ext cx="10134599" cy="531404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participants to commit to presenting a case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Case Presentation form 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REDCap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/Qualtrics/etc.:  Make sure PHI requirements are followed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 and faculty should review forms to remove PHI and alert presenter if necessary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 or faculty will create case slide(s) and share them with the facilitator and case presenter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Facilitator meets with case presenter to provide coaching and answer questions</a:t>
            </a:r>
          </a:p>
          <a:p>
            <a:pPr marL="3429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Hub facilitator introduces case presenter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 presents their case with summary of case in PowerPoint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 facilitator summarizes case and driving questions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Facilitator first invites participants to ask questions about the case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Facilitator then invites hub faculty to ask questions about the case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Facilitator first asks participants for recommendations</a:t>
            </a:r>
          </a:p>
          <a:p>
            <a:pPr marL="800100" lvl="3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or further screening/testing</a:t>
            </a:r>
          </a:p>
          <a:p>
            <a:pPr marL="800100" lvl="3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Non-pharmacological recommendations</a:t>
            </a:r>
          </a:p>
          <a:p>
            <a:pPr marL="800100" lvl="3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recommendations</a:t>
            </a:r>
          </a:p>
          <a:p>
            <a:pPr marL="800100" lvl="3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Educational approaches</a:t>
            </a:r>
          </a:p>
          <a:p>
            <a:pPr marL="800100" lvl="3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Facilitator then asks hub faculty for recommendations</a:t>
            </a:r>
          </a:p>
          <a:p>
            <a:pPr marL="571500" lvl="2" indent="-3429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 scribe/note-taker provides brief recap of case and major recommendations made </a:t>
            </a:r>
          </a:p>
          <a:p>
            <a:pPr marL="342900" lvl="1" indent="-342900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2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EF21-D99A-48E0-BED9-35C76294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772"/>
            <a:ext cx="10515600" cy="1325563"/>
          </a:xfrm>
        </p:spPr>
        <p:txBody>
          <a:bodyPr/>
          <a:lstStyle/>
          <a:p>
            <a:r>
              <a:rPr lang="en-US" dirty="0"/>
              <a:t>Excellent Faculty are Skilled Facilitators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4D6C6E-825B-4EAC-96C0-636E950AF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0872"/>
            <a:ext cx="10515600" cy="419100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objectives of a good facilitator are to:</a:t>
            </a:r>
          </a:p>
          <a:p>
            <a:pPr marL="914400" lvl="3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the session focused on the subject of discussion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3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a neutral perspective and manage the process</a:t>
            </a:r>
          </a:p>
          <a:p>
            <a:pPr marL="914400" lvl="3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 the session along in an efficient and relaxed manner</a:t>
            </a:r>
          </a:p>
          <a:p>
            <a:pPr marL="914400" lvl="3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the participants achieve useful educational outcomes</a:t>
            </a:r>
          </a:p>
          <a:p>
            <a:pPr marL="914400" lvl="3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the participants a sense of instructive accomplishment, and</a:t>
            </a:r>
          </a:p>
          <a:p>
            <a:pPr marL="914400" lvl="3" indent="-457200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a safe space where every person feels comfortable speaking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Hub team members who prefer to lecture rather than mentor are not ideal candidates and will need lots of coaching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faculty who are highly engaged and love teaching/mentoring</a:t>
            </a:r>
          </a:p>
        </p:txBody>
      </p:sp>
    </p:spTree>
    <p:extLst>
      <p:ext uri="{BB962C8B-B14F-4D97-AF65-F5344CB8AC3E}">
        <p14:creationId xmlns:p14="http://schemas.microsoft.com/office/powerpoint/2010/main" val="286457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EC5CD-53EE-6C4E-B68B-B0BD8E82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EA775E-A6F4-D64E-B532-134E0246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</p:spPr>
        <p:txBody>
          <a:bodyPr/>
          <a:lstStyle/>
          <a:p>
            <a:r>
              <a:rPr lang="en-US" dirty="0"/>
              <a:t>ECHO 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7DD03-F886-9D43-BCDF-B7B9A7975D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2" y="3078840"/>
            <a:ext cx="1886791" cy="2568925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1:00-1:08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1:08-1:11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1:11-1:41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1:41-1:48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1:48- 2:13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2:13- 2:19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2:19-2:26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2:26- 2:51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2:51- 2:57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2:57-3:00 pm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7B4DC7-C50C-9806-D783-A2CDCBAF30E3}"/>
              </a:ext>
            </a:extLst>
          </p:cNvPr>
          <p:cNvSpPr txBox="1">
            <a:spLocks/>
          </p:cNvSpPr>
          <p:nvPr/>
        </p:nvSpPr>
        <p:spPr>
          <a:xfrm>
            <a:off x="1976997" y="3078839"/>
            <a:ext cx="5571285" cy="2568925"/>
          </a:xfrm>
          <a:prstGeom prst="rect">
            <a:avLst/>
          </a:prstGeom>
        </p:spPr>
        <p:txBody>
          <a:bodyPr vert="horz" lIns="0" tIns="9144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Announcements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Didactic Presentation with Q &amp; 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 Presentation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 Discussion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 Summary and Recommendations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 Presentation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 Discussion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 Summary and Recommendations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Closing Announcements &amp; Evaluation of Session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88D0D-E5EF-B68C-5BA5-F89464A5030E}"/>
              </a:ext>
            </a:extLst>
          </p:cNvPr>
          <p:cNvSpPr txBox="1"/>
          <p:nvPr/>
        </p:nvSpPr>
        <p:spPr>
          <a:xfrm>
            <a:off x="3209365" y="548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42072E3A-31F8-ECE8-11B4-78647730A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95" y="5998464"/>
            <a:ext cx="1607305" cy="85953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995258-F559-533D-5D7E-D6677D73C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C3A8543-D618-3A01-2140-E86313513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42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F31FB-01D9-6977-961B-D81E25B09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A595A-9F37-D0DD-8F4D-593B61C36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8" y="15875"/>
            <a:ext cx="8538541" cy="6295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60872-FEB3-4D13-B910-2C4217F75C21}"/>
              </a:ext>
            </a:extLst>
          </p:cNvPr>
          <p:cNvSpPr txBox="1"/>
          <p:nvPr/>
        </p:nvSpPr>
        <p:spPr>
          <a:xfrm>
            <a:off x="2078314" y="6311438"/>
            <a:ext cx="9934782" cy="53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**Miller GE. The assessment of clinical skills/competence/performance.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1990;65(9)(suppl):S63–S67.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10.1097/00001888-199009000-00045	</a:t>
            </a:r>
          </a:p>
          <a:p>
            <a:pPr>
              <a:lnSpc>
                <a:spcPts val="1000"/>
              </a:lnSpc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*Moore DE Jr, Green JS, Gallis HA. Achieving desired results and improved outcomes: integrating planning and assessment throughout learning activities.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Contin Educ Health Prof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2009 Winter;29(1):1-15.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10.1002/chp.20001.	</a:t>
            </a:r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57588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B711-7F4C-BFB3-00DA-2AFB8692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26"/>
            <a:ext cx="10515600" cy="1325563"/>
          </a:xfrm>
        </p:spPr>
        <p:txBody>
          <a:bodyPr/>
          <a:lstStyle/>
          <a:p>
            <a:r>
              <a:rPr lang="en-US" dirty="0"/>
              <a:t>Introductions</a:t>
            </a:r>
          </a:p>
        </p:txBody>
      </p:sp>
      <p:pic>
        <p:nvPicPr>
          <p:cNvPr id="9" name="Content Placeholder 8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0BAABF7-3EC0-B2D3-3F57-D94637DD9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911" y="1258500"/>
            <a:ext cx="2133600" cy="2032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8E626F-BBAF-75DC-6270-6D0BAE32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399" y="1258500"/>
            <a:ext cx="2252229" cy="2222119"/>
          </a:xfrm>
          <a:prstGeom prst="rect">
            <a:avLst/>
          </a:prstGeom>
        </p:spPr>
      </p:pic>
      <p:pic>
        <p:nvPicPr>
          <p:cNvPr id="5" name="Picture 4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D184400B-25A3-2823-4DD1-CC9FD7847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332" y="1272474"/>
            <a:ext cx="2811629" cy="2208145"/>
          </a:xfrm>
          <a:prstGeom prst="rect">
            <a:avLst/>
          </a:prstGeom>
        </p:spPr>
      </p:pic>
      <p:pic>
        <p:nvPicPr>
          <p:cNvPr id="7" name="Picture 6" descr="A person in a white lab coat&#10;&#10;AI-generated content may be incorrect.">
            <a:extLst>
              <a:ext uri="{FF2B5EF4-FFF2-40B4-BE49-F238E27FC236}">
                <a16:creationId xmlns:a16="http://schemas.microsoft.com/office/drawing/2014/main" id="{B52D27F6-699A-E798-ABBC-FD6C36D40A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41" t="5644" r="9500" b="5871"/>
          <a:stretch>
            <a:fillRect/>
          </a:stretch>
        </p:blipFill>
        <p:spPr>
          <a:xfrm>
            <a:off x="3479272" y="4077676"/>
            <a:ext cx="2616728" cy="18319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7EF030-B734-58C5-D977-48E9E9B2E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30" r="1709" b="5471"/>
          <a:stretch>
            <a:fillRect/>
          </a:stretch>
        </p:blipFill>
        <p:spPr bwMode="auto">
          <a:xfrm>
            <a:off x="836638" y="3955424"/>
            <a:ext cx="2289204" cy="20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F49C4-1937-1856-CC73-C86D43A1800A}"/>
              </a:ext>
            </a:extLst>
          </p:cNvPr>
          <p:cNvSpPr txBox="1"/>
          <p:nvPr/>
        </p:nvSpPr>
        <p:spPr>
          <a:xfrm>
            <a:off x="838200" y="3299796"/>
            <a:ext cx="2329023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Christina Buysse, MD</a:t>
            </a:r>
          </a:p>
          <a:p>
            <a:pPr algn="ctr"/>
            <a:r>
              <a:rPr lang="en-US" sz="1200" dirty="0"/>
              <a:t>Stanford University School of Medicine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FDDCF-D920-82EE-4D61-D1139FE29668}"/>
              </a:ext>
            </a:extLst>
          </p:cNvPr>
          <p:cNvSpPr txBox="1"/>
          <p:nvPr/>
        </p:nvSpPr>
        <p:spPr>
          <a:xfrm>
            <a:off x="3402021" y="3480619"/>
            <a:ext cx="241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Barbara Bentley, PsyD, MS Ed, Stanford Children’s Health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D1A79-5443-6B00-29C6-704DD2520AEB}"/>
              </a:ext>
            </a:extLst>
          </p:cNvPr>
          <p:cNvSpPr txBox="1"/>
          <p:nvPr/>
        </p:nvSpPr>
        <p:spPr>
          <a:xfrm>
            <a:off x="658640" y="6164697"/>
            <a:ext cx="264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Ingrid Lin, MD </a:t>
            </a:r>
          </a:p>
          <a:p>
            <a:pPr algn="ctr"/>
            <a:r>
              <a:rPr lang="en-US" sz="1200" dirty="0"/>
              <a:t>Stanford University School of Medicine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3E2375-0773-F57B-66C2-0A184C3E8F98}"/>
              </a:ext>
            </a:extLst>
          </p:cNvPr>
          <p:cNvSpPr txBox="1"/>
          <p:nvPr/>
        </p:nvSpPr>
        <p:spPr>
          <a:xfrm>
            <a:off x="3663299" y="6144606"/>
            <a:ext cx="252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Devon Francis, MD</a:t>
            </a:r>
          </a:p>
          <a:p>
            <a:pPr algn="ctr"/>
            <a:r>
              <a:rPr lang="en-US" sz="1200" dirty="0"/>
              <a:t>Salud Para La </a:t>
            </a:r>
            <a:r>
              <a:rPr lang="en-US" sz="1200" dirty="0" err="1"/>
              <a:t>Gente</a:t>
            </a:r>
            <a:r>
              <a:rPr lang="en-US" sz="12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2C425-CD31-C18B-E8F9-56EF87753E3D}"/>
              </a:ext>
            </a:extLst>
          </p:cNvPr>
          <p:cNvSpPr txBox="1"/>
          <p:nvPr/>
        </p:nvSpPr>
        <p:spPr>
          <a:xfrm>
            <a:off x="6197319" y="3493769"/>
            <a:ext cx="2421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Linda Baer MSPH, CHCP</a:t>
            </a:r>
          </a:p>
          <a:p>
            <a:pPr algn="ctr"/>
            <a:r>
              <a:rPr lang="en-US" sz="1200" dirty="0"/>
              <a:t>Boston University Chobanian &amp; Avedisian School of Medicine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6BD75-C049-50FA-B018-9E2A92008383}"/>
              </a:ext>
            </a:extLst>
          </p:cNvPr>
          <p:cNvSpPr txBox="1"/>
          <p:nvPr/>
        </p:nvSpPr>
        <p:spPr>
          <a:xfrm>
            <a:off x="9371761" y="4782068"/>
            <a:ext cx="2525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Nadine Ciara Tan Macaraeg MPA</a:t>
            </a:r>
          </a:p>
          <a:p>
            <a:pPr algn="ctr"/>
            <a:r>
              <a:rPr lang="en-US" sz="1200" dirty="0"/>
              <a:t>Stanford University</a:t>
            </a:r>
          </a:p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808053-FAF8-4827-8B3C-877B65C460CD}"/>
              </a:ext>
            </a:extLst>
          </p:cNvPr>
          <p:cNvSpPr txBox="1"/>
          <p:nvPr/>
        </p:nvSpPr>
        <p:spPr>
          <a:xfrm>
            <a:off x="6472393" y="6247168"/>
            <a:ext cx="2371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Veda Nair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79E3C-D784-9DB4-8F11-C21EE893BA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2350" b="24893"/>
          <a:stretch>
            <a:fillRect/>
          </a:stretch>
        </p:blipFill>
        <p:spPr>
          <a:xfrm>
            <a:off x="6633551" y="4153250"/>
            <a:ext cx="2049097" cy="1949117"/>
          </a:xfrm>
          <a:prstGeom prst="rect">
            <a:avLst/>
          </a:prstGeom>
        </p:spPr>
      </p:pic>
      <p:pic>
        <p:nvPicPr>
          <p:cNvPr id="16" name="Picture 15" descr="A person smiling in front of a fence&#10;&#10;AI-generated content may be incorrect.">
            <a:extLst>
              <a:ext uri="{FF2B5EF4-FFF2-40B4-BE49-F238E27FC236}">
                <a16:creationId xmlns:a16="http://schemas.microsoft.com/office/drawing/2014/main" id="{7758CC60-BF82-1E99-DAB8-355BF02BD7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415" t="-1" r="14019" b="16069"/>
          <a:stretch>
            <a:fillRect/>
          </a:stretch>
        </p:blipFill>
        <p:spPr>
          <a:xfrm>
            <a:off x="9124050" y="2429457"/>
            <a:ext cx="2951912" cy="2102323"/>
          </a:xfrm>
          <a:prstGeom prst="rect">
            <a:avLst/>
          </a:prstGeom>
        </p:spPr>
      </p:pic>
      <p:pic>
        <p:nvPicPr>
          <p:cNvPr id="17" name="Google Shape;499;p101">
            <a:extLst>
              <a:ext uri="{FF2B5EF4-FFF2-40B4-BE49-F238E27FC236}">
                <a16:creationId xmlns:a16="http://schemas.microsoft.com/office/drawing/2014/main" id="{D1C539D6-03EB-E20C-994B-0AD1588F6A8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00" y="5726468"/>
            <a:ext cx="29718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BB1F0DAD-27E1-2A86-07B9-B73147B99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268" y="1272474"/>
            <a:ext cx="1600910" cy="8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6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C93C-6B30-3C36-6743-A447EF89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might you use an ECHO is your current/future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1BD06-0EFA-8A53-0397-8E95C90A8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 Cloud Generation</a:t>
            </a:r>
          </a:p>
        </p:txBody>
      </p:sp>
    </p:spTree>
    <p:extLst>
      <p:ext uri="{BB962C8B-B14F-4D97-AF65-F5344CB8AC3E}">
        <p14:creationId xmlns:p14="http://schemas.microsoft.com/office/powerpoint/2010/main" val="2714593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00B78-D06C-BDCB-FFF3-6244CEA78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9D2D0-3963-3A86-FF4F-7705E0AD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75924-1B78-43FD-E229-B7DBD5CD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1427163"/>
            <a:ext cx="7421563" cy="2076433"/>
          </a:xfrm>
        </p:spPr>
        <p:txBody>
          <a:bodyPr/>
          <a:lstStyle/>
          <a:p>
            <a:r>
              <a:rPr lang="en-US" dirty="0"/>
              <a:t>Let’s do a live (condensed) ECHO!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2AB52364-B9B8-15DA-3857-784B0BCDA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01" y="6013706"/>
            <a:ext cx="1607305" cy="859536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A4993E2A-51B9-3FA9-445F-49B78D204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76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E065D-E941-ED6C-E710-F951F806C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introduction slides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07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09A050-E0E9-6F73-0D90-B29A74B4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Didactic Presentation:</a:t>
            </a:r>
            <a:br>
              <a:rPr lang="en-US" dirty="0"/>
            </a:br>
            <a:r>
              <a:rPr lang="en-US" dirty="0"/>
              <a:t>“Welcome to the ECHO sessions”</a:t>
            </a:r>
            <a:br>
              <a:rPr lang="en-US" dirty="0"/>
            </a:br>
            <a:r>
              <a:rPr lang="en-US" dirty="0"/>
              <a:t>9/19/2025</a:t>
            </a:r>
          </a:p>
        </p:txBody>
      </p:sp>
    </p:spTree>
    <p:extLst>
      <p:ext uri="{BB962C8B-B14F-4D97-AF65-F5344CB8AC3E}">
        <p14:creationId xmlns:p14="http://schemas.microsoft.com/office/powerpoint/2010/main" val="3821434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EC5CD-53EE-6C4E-B68B-B0BD8E82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EA775E-A6F4-D64E-B532-134E0246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</p:spPr>
        <p:txBody>
          <a:bodyPr/>
          <a:lstStyle/>
          <a:p>
            <a:r>
              <a:rPr lang="en-US" dirty="0"/>
              <a:t>ECHO Etiquette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F1B8FE1-CB82-CF2D-B62A-5448BAB60A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425" y="2803100"/>
            <a:ext cx="8809746" cy="343255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start on time and end on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remain on mute unless you are speaking.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safe space! Use respectful and appropriate language.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Everything said during the sessions is confidential, both patient stories and our personal responses and questions.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participate! We want to hear from everyone. 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Avoid... </a:t>
            </a:r>
          </a:p>
          <a:p>
            <a:pPr marL="342900" lvl="7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Disclosing protected health information.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Criticizing/reprimanding each other’s ideas, even if incorrect.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Talking over other people. </a:t>
            </a: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41E1B0AA-3028-9260-FB54-2DCFB14AA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95" y="6013706"/>
            <a:ext cx="1607305" cy="859536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2CBB0B9F-2CA5-46A9-A039-FB45EDDA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81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7DD03-F886-9D43-BCDF-B7B9A7975D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962" y="3078840"/>
            <a:ext cx="1886791" cy="2568925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1:00-1:08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1:08-1:11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1:11-1:41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1:41-1:48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1:48- 2:13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2:13- 2:19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2:19-2:26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2:26- 2:51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2:51- 2:57 pm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2:57-3:00 pm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EC5CD-53EE-6C4E-B68B-B0BD8E82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EA775E-A6F4-D64E-B532-134E0246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</p:spPr>
        <p:txBody>
          <a:bodyPr/>
          <a:lstStyle/>
          <a:p>
            <a:r>
              <a:rPr lang="en-US" dirty="0"/>
              <a:t>Sample ECHO Agenda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7B4DC7-C50C-9806-D783-A2CDCBAF30E3}"/>
              </a:ext>
            </a:extLst>
          </p:cNvPr>
          <p:cNvSpPr txBox="1">
            <a:spLocks/>
          </p:cNvSpPr>
          <p:nvPr/>
        </p:nvSpPr>
        <p:spPr>
          <a:xfrm>
            <a:off x="1976997" y="3078839"/>
            <a:ext cx="5571285" cy="2568925"/>
          </a:xfrm>
          <a:prstGeom prst="rect">
            <a:avLst/>
          </a:prstGeom>
        </p:spPr>
        <p:txBody>
          <a:bodyPr vert="horz" lIns="0" tIns="9144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Announcements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Didactic Presentation with Q &amp; 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 Presentation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 Discussion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 Summary and Recommendations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 Presentation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 Discussion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2 Summary and Recommendations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Closing Announcements &amp; Evaluation of Session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88D0D-E5EF-B68C-5BA5-F89464A5030E}"/>
              </a:ext>
            </a:extLst>
          </p:cNvPr>
          <p:cNvSpPr txBox="1"/>
          <p:nvPr/>
        </p:nvSpPr>
        <p:spPr>
          <a:xfrm>
            <a:off x="3209365" y="548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42072E3A-31F8-ECE8-11B4-78647730A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95" y="5998464"/>
            <a:ext cx="1607305" cy="85953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C3A8543-D618-3A01-2140-E86313513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46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EC5CD-53EE-6C4E-B68B-B0BD8E82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EA775E-A6F4-D64E-B532-134E0246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</p:spPr>
        <p:txBody>
          <a:bodyPr/>
          <a:lstStyle/>
          <a:p>
            <a:r>
              <a:rPr lang="en-US" dirty="0"/>
              <a:t>What do we ask of you?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7B4DC7-C50C-9806-D783-A2CDCBAF30E3}"/>
              </a:ext>
            </a:extLst>
          </p:cNvPr>
          <p:cNvSpPr txBox="1">
            <a:spLocks/>
          </p:cNvSpPr>
          <p:nvPr/>
        </p:nvSpPr>
        <p:spPr>
          <a:xfrm>
            <a:off x="461962" y="2980240"/>
            <a:ext cx="8484814" cy="3170178"/>
          </a:xfrm>
          <a:prstGeom prst="rect">
            <a:avLst/>
          </a:prstGeom>
        </p:spPr>
        <p:txBody>
          <a:bodyPr vert="horz" lIns="0" tIns="9144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host 24 ECHO sessions over the 2-year program. To be eligible for sub-award funding, participants must attend 10/12 ECHO sessions per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to come on time and ready to participate. We want to hear all of your voices!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Readings, videos, and online content will be curated on your Canvas application to be completed prior to each ECHO session. Learners will self-attest to five hours of monthly preparation in preparation for the ECHO.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ECHO participant will be expected to present 8 de-identified cases to the group over the course of the 2 years.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88D0D-E5EF-B68C-5BA5-F89464A5030E}"/>
              </a:ext>
            </a:extLst>
          </p:cNvPr>
          <p:cNvSpPr txBox="1"/>
          <p:nvPr/>
        </p:nvSpPr>
        <p:spPr>
          <a:xfrm>
            <a:off x="3209365" y="548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6E71E61D-3540-010B-68FF-333F3DC4B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5997068"/>
            <a:ext cx="1607305" cy="85953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BD098-F381-31A7-1D70-1D6C9EA6DB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C51A8D7-1F12-A33D-C2EE-F4D0CDB62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13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EC5CD-53EE-6C4E-B68B-B0BD8E82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EA775E-A6F4-D64E-B532-134E0246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</p:spPr>
        <p:txBody>
          <a:bodyPr/>
          <a:lstStyle/>
          <a:p>
            <a:r>
              <a:rPr lang="en-US" dirty="0"/>
              <a:t>ECHO Case Submission Process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7B4DC7-C50C-9806-D783-A2CDCBAF30E3}"/>
              </a:ext>
            </a:extLst>
          </p:cNvPr>
          <p:cNvSpPr txBox="1">
            <a:spLocks/>
          </p:cNvSpPr>
          <p:nvPr/>
        </p:nvSpPr>
        <p:spPr>
          <a:xfrm>
            <a:off x="461962" y="2980240"/>
            <a:ext cx="8484814" cy="3170178"/>
          </a:xfrm>
          <a:prstGeom prst="rect">
            <a:avLst/>
          </a:prstGeom>
        </p:spPr>
        <p:txBody>
          <a:bodyPr vert="horz" lIns="0" tIns="9144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Cases will be submitted through Qualtrics through this link: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https://tinyurl.com/DBPMini-FellowECHO-Case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(you will find in Canvas too).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refer to Canvas for the list of assigned cases. (You signed up for these at the workshop last week.) If you are unable to attend a date on which you have been assigned to bring a case, please find a colleague to swap your presentation dates.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submissions for the next ECHO are due one week after each ECHO.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88D0D-E5EF-B68C-5BA5-F89464A5030E}"/>
              </a:ext>
            </a:extLst>
          </p:cNvPr>
          <p:cNvSpPr txBox="1"/>
          <p:nvPr/>
        </p:nvSpPr>
        <p:spPr>
          <a:xfrm>
            <a:off x="3209365" y="548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66291CA6-1186-7FFE-70D9-39FA3291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95" y="5998464"/>
            <a:ext cx="1607305" cy="85953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5A437A-725A-FCF2-0904-0BE0FD59E2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DDA4713C-3356-8EC1-FC2F-11E76A052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8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EC5CD-53EE-6C4E-B68B-B0BD8E82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EA775E-A6F4-D64E-B532-134E0246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12750"/>
            <a:ext cx="7421563" cy="2180548"/>
          </a:xfrm>
        </p:spPr>
        <p:txBody>
          <a:bodyPr/>
          <a:lstStyle/>
          <a:p>
            <a:r>
              <a:rPr lang="en-US" dirty="0"/>
              <a:t>More Logistics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A7B4DC7-C50C-9806-D783-A2CDCBAF30E3}"/>
              </a:ext>
            </a:extLst>
          </p:cNvPr>
          <p:cNvSpPr txBox="1">
            <a:spLocks/>
          </p:cNvSpPr>
          <p:nvPr/>
        </p:nvSpPr>
        <p:spPr>
          <a:xfrm>
            <a:off x="364993" y="2808650"/>
            <a:ext cx="8713694" cy="3170178"/>
          </a:xfrm>
          <a:prstGeom prst="rect">
            <a:avLst/>
          </a:prstGeom>
        </p:spPr>
        <p:txBody>
          <a:bodyPr vert="horz" lIns="0" tIns="9144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let us know if you are having trouble finding the Zoom links through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the items that you will be able to find in Canvas:</a:t>
            </a:r>
          </a:p>
          <a:p>
            <a:pPr marL="685800" lvl="2" indent="-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Self-learning assignments</a:t>
            </a:r>
          </a:p>
          <a:p>
            <a:pPr marL="685800" lvl="2" indent="-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presentation assignments</a:t>
            </a:r>
          </a:p>
          <a:p>
            <a:pPr marL="685800" lvl="2" indent="-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case submission link</a:t>
            </a:r>
          </a:p>
          <a:p>
            <a:pPr marL="685800" lvl="2" indent="-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didactics and recordings</a:t>
            </a:r>
          </a:p>
          <a:p>
            <a:pPr marL="685800" lvl="2" indent="-4572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recommendations from the ECHOs</a:t>
            </a:r>
          </a:p>
          <a:p>
            <a:pPr lvl="1" algn="ctr"/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administration questions, please contact:</a:t>
            </a:r>
            <a:b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Nadine Macaraeg: </a:t>
            </a:r>
            <a:r>
              <a:rPr lang="en-US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ncmac@stanford.edu</a:t>
            </a:r>
            <a:endParaRPr 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88D0D-E5EF-B68C-5BA5-F89464A5030E}"/>
              </a:ext>
            </a:extLst>
          </p:cNvPr>
          <p:cNvSpPr txBox="1"/>
          <p:nvPr/>
        </p:nvSpPr>
        <p:spPr>
          <a:xfrm>
            <a:off x="3209365" y="54864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CD8FCD51-EF22-C872-1827-B09DA96C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6116820"/>
            <a:ext cx="1311729" cy="701471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E70AD4-E8BF-CB43-2D12-D1F90CC9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DE6155AE-03AF-CC58-631E-54C345808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18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16427D-D1A9-5234-383F-4D3D4852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Presentation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9/19/2025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12E9C-8336-9B9A-0D40-768EE2EFA2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2821693"/>
            <a:ext cx="3846512" cy="1382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Devon Francis, MD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Salud Para 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413" y="5936525"/>
            <a:ext cx="1809115" cy="5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8679" y="5936525"/>
            <a:ext cx="29718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01"/>
          <p:cNvSpPr txBox="1"/>
          <p:nvPr/>
        </p:nvSpPr>
        <p:spPr>
          <a:xfrm>
            <a:off x="881006" y="107074"/>
            <a:ext cx="10155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dirty="0">
                <a:solidFill>
                  <a:srgbClr val="2E69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 Acknowledgement</a:t>
            </a:r>
            <a:endParaRPr sz="3900" b="1" dirty="0">
              <a:solidFill>
                <a:srgbClr val="2E69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1" name="Google Shape;501;p101"/>
          <p:cNvSpPr txBox="1"/>
          <p:nvPr/>
        </p:nvSpPr>
        <p:spPr>
          <a:xfrm>
            <a:off x="2978725" y="1794800"/>
            <a:ext cx="641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01"/>
          <p:cNvSpPr txBox="1"/>
          <p:nvPr/>
        </p:nvSpPr>
        <p:spPr>
          <a:xfrm>
            <a:off x="262890" y="1145292"/>
            <a:ext cx="6349428" cy="493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>
              <a:spcBef>
                <a:spcPts val="1600"/>
              </a:spcBef>
            </a:pPr>
            <a:r>
              <a:rPr lang="en-US" sz="2400" i="1" dirty="0">
                <a:latin typeface="Al Tarikh" pitchFamily="2" charset="-78"/>
                <a:cs typeface="Al Tarikh" pitchFamily="2" charset="-78"/>
              </a:rPr>
              <a:t>Our presenters represent institutions that sit on the ancestral lands of the </a:t>
            </a:r>
            <a:r>
              <a:rPr lang="en-US" sz="2400" i="1" dirty="0" err="1">
                <a:latin typeface="Al Tarikh" pitchFamily="2" charset="-78"/>
                <a:cs typeface="Al Tarikh" pitchFamily="2" charset="-78"/>
              </a:rPr>
              <a:t>Muwekma</a:t>
            </a:r>
            <a:r>
              <a:rPr lang="en-US" sz="2400" i="1" dirty="0">
                <a:latin typeface="Al Tarikh" pitchFamily="2" charset="-78"/>
                <a:cs typeface="Al Tarikh" pitchFamily="2" charset="-78"/>
              </a:rPr>
              <a:t> Ohlone, Naumkeag, </a:t>
            </a:r>
            <a:r>
              <a:rPr lang="en-US" sz="2400" i="1" dirty="0" err="1">
                <a:latin typeface="Al Tarikh" pitchFamily="2" charset="-78"/>
                <a:cs typeface="Al Tarikh" pitchFamily="2" charset="-78"/>
              </a:rPr>
              <a:t>Massachusett</a:t>
            </a:r>
            <a:r>
              <a:rPr lang="en-US" sz="2400" i="1" dirty="0">
                <a:latin typeface="Al Tarikh" pitchFamily="2" charset="-78"/>
                <a:cs typeface="Al Tarikh" pitchFamily="2" charset="-78"/>
              </a:rPr>
              <a:t>,  and Pawtucket people.</a:t>
            </a:r>
          </a:p>
          <a:p>
            <a:pPr marL="457200" lvl="0">
              <a:spcBef>
                <a:spcPts val="1600"/>
              </a:spcBef>
            </a:pPr>
            <a:r>
              <a:rPr lang="en-US" sz="2400" i="1" dirty="0">
                <a:latin typeface="Al Tarikh" pitchFamily="2" charset="-78"/>
                <a:cs typeface="Al Tarikh" pitchFamily="2" charset="-78"/>
              </a:rPr>
              <a:t> These land were and continue to be of great importance to the indigenous people of these regions. Consistent with our values of community and inclusion, we have a responsibility to acknowledge, honor and make visible our institutions’ relationships to Native peoples.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B92BC-5A22-9741-9601-6F844A39B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479" y="754424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05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EB90-011D-A342-89E4-AA0FD962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53568"/>
            <a:ext cx="5486399" cy="375940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Presenter: Devon Francis, MD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Salud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1C601-563B-0C49-BB6B-E8345E01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3A442B-D24E-94D7-6291-A8B0EB2C4F18}"/>
              </a:ext>
            </a:extLst>
          </p:cNvPr>
          <p:cNvSpPr txBox="1">
            <a:spLocks/>
          </p:cNvSpPr>
          <p:nvPr/>
        </p:nvSpPr>
        <p:spPr>
          <a:xfrm>
            <a:off x="4974460" y="653568"/>
            <a:ext cx="7217540" cy="40189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Summary: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ADHD in the context of other complex medical conditions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identification: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year 8-month-old female previously diagnosed with ADHD rising to the 8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for the case: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should a provider discontinue ADHD meds due to other medical issues?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should providers support patients with behavior modifications if the patient is unable or unwilling to take medication?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25DBB-5018-AA21-126E-7673E6D99E11}"/>
              </a:ext>
            </a:extLst>
          </p:cNvPr>
          <p:cNvSpPr txBox="1"/>
          <p:nvPr/>
        </p:nvSpPr>
        <p:spPr>
          <a:xfrm>
            <a:off x="6615953" y="15777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BFAF8-F963-1606-4CB6-3A32BB87CAE1}"/>
              </a:ext>
            </a:extLst>
          </p:cNvPr>
          <p:cNvSpPr txBox="1"/>
          <p:nvPr/>
        </p:nvSpPr>
        <p:spPr>
          <a:xfrm>
            <a:off x="8982635" y="15957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60F502CC-57DE-7AB6-F89E-AEB908304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27" y="6001884"/>
            <a:ext cx="1600910" cy="85611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205DD692-95B1-76C0-54AA-539B0A694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17" y="6139015"/>
            <a:ext cx="2215618" cy="60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6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BF118CD-9F09-864B-9E84-A9150A3D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Birth, Medical, and Social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5EC4B-D9DE-BA46-A43D-6F15DDD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C8620-8648-8F4A-92D0-4D64F79128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53000" y="856339"/>
            <a:ext cx="7315199" cy="3353863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Birth history is non-contributory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significant medical issues until symptoms of ADHD presented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ardiac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endocrine concerns emerged with the symptoms of ADHD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100" b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are no significant family history or social stressors contributing to the case presentation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7E75E3E1-2240-1DF4-3298-72393FCBB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27" y="6001884"/>
            <a:ext cx="1600910" cy="856116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6225A791-B7ED-2288-8DBA-AD35CE4FB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9" y="6125483"/>
            <a:ext cx="2215618" cy="60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4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21D42C-A65B-ADD0-C8C3-E6F0734A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present concerns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03A02-FEC6-8E65-FD1A-893CBCCA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56FA7-231D-84FB-365C-DB62E64541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70438" y="925513"/>
            <a:ext cx="7421562" cy="4370387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patient was in 6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 (11 years old) she presented with concerns for attention problems at school and at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Vanderbilts completed confirming clinically significant symptoms of combined-type ADHD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started methylphenidate 5 mg daily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2 weeks, improved focus for homework and chores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that visit, noted elevated blood pressure (110/69) and murmur (HR 123), 1 pound weight loss, also UTI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Ambulatory BP high at home-referred to Cardiology-confirmed OK to continue methylphenidate until 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Cardiology evaluation was normal</a:t>
            </a:r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A6006572-D052-5A92-4A64-065F709D1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17" y="6139015"/>
            <a:ext cx="2215618" cy="608918"/>
          </a:xfrm>
          <a:prstGeom prst="rect">
            <a:avLst/>
          </a:prstGeom>
        </p:spPr>
      </p:pic>
      <p:pic>
        <p:nvPicPr>
          <p:cNvPr id="9" name="Picture 8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1E58F38B-84EE-9DD4-D45C-09B3F367E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27" y="6001884"/>
            <a:ext cx="1600910" cy="8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25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9810A-8BB1-D0C1-391C-0ECDCAF3E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5D024B-4CDE-A5AF-F5F8-CA4AEF97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 up Information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8FB286-A1CE-73D3-CF3B-381A81A6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E3D22-2671-8277-A246-83597517DD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70438" y="925513"/>
            <a:ext cx="7421562" cy="4370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child check 1.5 months later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Persistent elevated BP and 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pounds weight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Labs revealed hyperthyroidism-referred to Endocrine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 well in school, ADHD medication was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Endocrine recommended discontinuation of medication until thyroid was under control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5914DA4A-FB5E-286E-0058-C41CFE305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17" y="6139015"/>
            <a:ext cx="2215618" cy="608918"/>
          </a:xfrm>
          <a:prstGeom prst="rect">
            <a:avLst/>
          </a:prstGeom>
        </p:spPr>
      </p:pic>
      <p:pic>
        <p:nvPicPr>
          <p:cNvPr id="9" name="Picture 8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4766749F-6685-EC2A-4753-161F55677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27" y="6001884"/>
            <a:ext cx="1600910" cy="8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00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68C74-092C-D0E3-2094-B51753A3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 up information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2E0E8-2F52-8959-D068-31DE821441F6}"/>
              </a:ext>
            </a:extLst>
          </p:cNvPr>
          <p:cNvSpPr txBox="1"/>
          <p:nvPr/>
        </p:nvSpPr>
        <p:spPr>
          <a:xfrm>
            <a:off x="4938765" y="1153273"/>
            <a:ext cx="650630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 stimulant meds, patient struggled in school even with a 504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atient finally had thyroidectomy this summer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629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73B8D26-9814-B446-8015-1C2EBB79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strengths and challenges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B001F-D4EF-4D4F-851F-F3C2649B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D61D13-C1E4-D646-8E2C-A31601AF1A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80790" y="77137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Strengths: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is very consistent in their attendance to medical appointments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recommendations 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and mother struggled the entire school year when she was not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to take ADHD medication</a:t>
            </a:r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4662A178-FBA2-17F6-597D-13A7B086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27" y="6001884"/>
            <a:ext cx="1600910" cy="85611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C770D4E6-EB2A-D93F-E454-11E0B6F1C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9" y="6125483"/>
            <a:ext cx="2215618" cy="60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88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9D57-D99D-CD4E-7CE4-DF3655D0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for ECHO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55D26-7E12-CEDE-7599-A3E85E83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11E96-5633-FD6B-FD29-73E5292EBC0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70438" y="1418572"/>
            <a:ext cx="7421562" cy="43703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common are comorbid ADHD and hyperthyroidism? Should we be testing all kids with ADHD for hyperthyroidism?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alternative management strategies when a child is not able to take medication to address symptoms of ADHD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continues to struggle at home and at school?</a:t>
            </a:r>
          </a:p>
          <a:p>
            <a:pPr marL="457200" indent="-45720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Thoughts about assessment for symptoms of ADHD at the beginning of the new school year?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A2AC2-B593-3949-C040-DECD1DCFB9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70438" y="800100"/>
            <a:ext cx="7421562" cy="10255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She is scheduled for WCC next week</a:t>
            </a:r>
          </a:p>
        </p:txBody>
      </p:sp>
    </p:spTree>
    <p:extLst>
      <p:ext uri="{BB962C8B-B14F-4D97-AF65-F5344CB8AC3E}">
        <p14:creationId xmlns:p14="http://schemas.microsoft.com/office/powerpoint/2010/main" val="3536649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FBB1D-3935-DC1B-F4EE-3849A50B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A25AB-BBBA-ACA7-26DD-003C4171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D00BE3-BB82-00E7-5EC6-1F70F5565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50DDDC-220B-4E7A-841A-432E46EB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879B29-141C-5150-1B84-C56335578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0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22062-5BEF-5D63-01BB-589B0A170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C0001-AED6-7D39-0329-33381380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C09364-8A68-5D37-61E4-1F2FAC978C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99C27-A81E-3D60-F49F-740FA64D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1427163"/>
            <a:ext cx="7421563" cy="207643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plan your ECHO: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group breakout session</a:t>
            </a:r>
            <a:br>
              <a:rPr lang="en-US" dirty="0"/>
            </a:b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E365B6-1630-DFA4-843F-676B439D2A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9E9A470D-3237-CB1D-74FD-52CB46D84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01" y="6013706"/>
            <a:ext cx="1607305" cy="859536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49EA6CCF-E021-763C-E1D8-E86376BB1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8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B001F-D4EF-4D4F-851F-F3C2649B14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D61D13-C1E4-D646-8E2C-A31601AF1A7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962" y="1427163"/>
            <a:ext cx="11268073" cy="4370387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American Academy of Child and Adolescent Psychiatry (AACAP) Committee on Collaborative and Integrated Care and AACAP Committee on Quality Issues, Clinical Update: Collaborative Mental Health Care for Children and Adolescents in Pediatric Primary Care. J Am </a:t>
            </a:r>
            <a:r>
              <a:rPr lang="en-US" dirty="0" err="1"/>
              <a:t>Acad</a:t>
            </a:r>
            <a:r>
              <a:rPr lang="en-US" dirty="0"/>
              <a:t> Child </a:t>
            </a:r>
            <a:r>
              <a:rPr lang="en-US" dirty="0" err="1"/>
              <a:t>Adolesc</a:t>
            </a:r>
            <a:r>
              <a:rPr lang="en-US" dirty="0"/>
              <a:t> Psychiatry. 2023;62(2):91-119.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American Academy of Pediatrics. Policy Statement: Patient- and family-centered care coordination: a framework for integrating care for children and youth across multiple systems. </a:t>
            </a:r>
            <a:r>
              <a:rPr lang="en-US" i="1" dirty="0"/>
              <a:t>Pediatrics</a:t>
            </a:r>
            <a:r>
              <a:rPr lang="en-US" dirty="0"/>
              <a:t>. 2014;133(5):e1451-e1460.</a:t>
            </a:r>
            <a:endParaRPr lang="en-US" sz="2400" dirty="0"/>
          </a:p>
          <a:p>
            <a:r>
              <a:rPr lang="en-US" dirty="0"/>
              <a:t>Baum RA, Berman BD, Fussell J, et. al., Child Health Needs and the Developmental-Behavioral Pediatrics Workforce Supply: 2020-2040. </a:t>
            </a:r>
            <a:r>
              <a:rPr lang="en-US" i="1" dirty="0"/>
              <a:t>Pediatrics</a:t>
            </a:r>
            <a:r>
              <a:rPr lang="en-US" dirty="0"/>
              <a:t>. 2024; 153, (S2):e2023063678H 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Catenaccio E, Rochlin JM, Weitzman C, Augustyn M, Simon HK. Life-time earning potential and workforce distribution in developmental and behavioral pediatrics.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Pediatr</a:t>
            </a:r>
            <a:r>
              <a:rPr lang="en-US" dirty="0"/>
              <a:t>. 2023;23(3):579–586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Foy JM, Green CM, Earls MF, et al. American Academy of Pediatrics policy statement. Mental health competencies for pediatric practice. Pediatrics. 2019;144(5):e20192757.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Froehlich TE, Spinks-Franklin A, Christakis DA. Ending Developmental-Behavioral Pediatrics Faculty Requirement for Pediatric Residency Programs—Desperate Times Do Not Justify Desperate Actions. </a:t>
            </a:r>
            <a:r>
              <a:rPr lang="en-US" i="1" dirty="0"/>
              <a:t>JAMA </a:t>
            </a:r>
            <a:r>
              <a:rPr lang="en-US" i="1" dirty="0" err="1"/>
              <a:t>Pediatr</a:t>
            </a:r>
            <a:r>
              <a:rPr lang="en-US" dirty="0"/>
              <a:t>. 2023;177(10):999. doi:10.1001/jamapediatrics.2023.2829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Jimenez ME, Martinez Alcaraz E, Williams J, Strom BL. Access to developmental pediatrics evaluations for at-risk children. J Dev </a:t>
            </a:r>
            <a:r>
              <a:rPr lang="en-US" dirty="0" err="1"/>
              <a:t>Behav</a:t>
            </a:r>
            <a:r>
              <a:rPr lang="en-US" dirty="0"/>
              <a:t> </a:t>
            </a:r>
            <a:r>
              <a:rPr lang="en-US" dirty="0" err="1"/>
              <a:t>Pediatr</a:t>
            </a:r>
            <a:r>
              <a:rPr lang="en-US" dirty="0"/>
              <a:t>. 2017;38(3):228–232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Lee CM, Congdon J, Joy C, </a:t>
            </a:r>
            <a:r>
              <a:rPr lang="en-US" dirty="0" err="1"/>
              <a:t>Sarvet</a:t>
            </a:r>
            <a:r>
              <a:rPr lang="en-US" dirty="0"/>
              <a:t> B. Practice-Based Models of Pediatric Mental Health Care. </a:t>
            </a:r>
            <a:r>
              <a:rPr lang="en-US" i="1" dirty="0"/>
              <a:t>Pediatric Clinics of North America</a:t>
            </a:r>
            <a:r>
              <a:rPr lang="en-US" dirty="0"/>
              <a:t>. 2024;71(6):1059-1071. doi:10.1016/j.pcl.2024.07.013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Levy SL, Hill E, Mattern K et. al., </a:t>
            </a:r>
            <a:r>
              <a:rPr lang="en-US" dirty="0" err="1"/>
              <a:t>Colocated</a:t>
            </a:r>
            <a:r>
              <a:rPr lang="en-US" dirty="0"/>
              <a:t> Mental Health/Developmental Care </a:t>
            </a:r>
            <a:r>
              <a:rPr lang="en-US" i="1" dirty="0"/>
              <a:t>Clinical Pediatrics</a:t>
            </a:r>
            <a:r>
              <a:rPr lang="en-US" dirty="0"/>
              <a:t> 2017; 56 (11) 1023-1031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Martin-Herz SP, Buysse CA, DeBattista A, Feldman </a:t>
            </a:r>
            <a:r>
              <a:rPr lang="en-US" dirty="0" err="1"/>
              <a:t>HM.</a:t>
            </a:r>
            <a:r>
              <a:rPr lang="en-US" dirty="0" err="1">
                <a:hlinkClick r:id="rId2"/>
              </a:rPr>
              <a:t>Colocated</a:t>
            </a:r>
            <a:r>
              <a:rPr lang="en-US" dirty="0">
                <a:hlinkClick r:id="rId2"/>
              </a:rPr>
              <a:t> Developmental-Behavioral Pediatrics in Primary Care: Improved Outcome Across Settings.</a:t>
            </a:r>
            <a:r>
              <a:rPr lang="en-US" i="1" dirty="0"/>
              <a:t> J Dev </a:t>
            </a:r>
            <a:r>
              <a:rPr lang="en-US" i="1" dirty="0" err="1"/>
              <a:t>Behav</a:t>
            </a:r>
            <a:r>
              <a:rPr lang="en-US" i="1" dirty="0"/>
              <a:t> </a:t>
            </a:r>
            <a:r>
              <a:rPr lang="en-US" i="1" dirty="0" err="1"/>
              <a:t>Pediatr</a:t>
            </a:r>
            <a:r>
              <a:rPr lang="en-US" i="1" dirty="0"/>
              <a:t>. 2020 Jun/Jul;41(5):340-348.</a:t>
            </a:r>
          </a:p>
          <a:p>
            <a:r>
              <a:rPr lang="en-US" sz="2400" i="1" dirty="0"/>
              <a:t>Project ECHO: https://</a:t>
            </a:r>
            <a:r>
              <a:rPr lang="en-US" sz="2400" i="1" dirty="0" err="1"/>
              <a:t>projectecho.unm.edu</a:t>
            </a:r>
            <a:r>
              <a:rPr lang="en-US" sz="2400" i="1" dirty="0"/>
              <a:t>/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Roberts MD, Christiansen A, O’Hagan B, Jansen E, Augustyn M. Developmentally-Trained Primary Care Clinicians: A Pipeline to Improved Access? </a:t>
            </a:r>
            <a:r>
              <a:rPr lang="en-US" i="1" dirty="0"/>
              <a:t>J Dev </a:t>
            </a:r>
            <a:r>
              <a:rPr lang="en-US" i="1" dirty="0" err="1"/>
              <a:t>Behav</a:t>
            </a:r>
            <a:r>
              <a:rPr lang="en-US" i="1" dirty="0"/>
              <a:t> </a:t>
            </a:r>
            <a:r>
              <a:rPr lang="en-US" i="1" dirty="0" err="1"/>
              <a:t>Pediatr</a:t>
            </a:r>
            <a:r>
              <a:rPr lang="en-US" dirty="0"/>
              <a:t>. 2023;44(5):e350-e357. doi:10.1097/DBP.0000000000001178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Roizen, NJ, Ruch-Ross, HS, Bauer, NS, et. al., Developmental-Behavioral Pediatrics 13 Years After the First Board Certification: Evolving Subspecialty.</a:t>
            </a:r>
            <a:r>
              <a:rPr lang="en-US" i="1" dirty="0"/>
              <a:t> J Dev </a:t>
            </a:r>
            <a:r>
              <a:rPr lang="en-US" i="1" dirty="0" err="1"/>
              <a:t>Behav</a:t>
            </a:r>
            <a:r>
              <a:rPr lang="en-US" i="1" dirty="0"/>
              <a:t> </a:t>
            </a:r>
            <a:r>
              <a:rPr lang="en-US" i="1" dirty="0" err="1"/>
              <a:t>Pediatr</a:t>
            </a:r>
            <a:r>
              <a:rPr lang="en-US" dirty="0"/>
              <a:t>. 2021;42: 83-90.</a:t>
            </a:r>
            <a:endParaRPr lang="en-US" sz="2400" dirty="0"/>
          </a:p>
          <a:p>
            <a:br>
              <a:rPr lang="en-US" sz="2400" dirty="0"/>
            </a:br>
            <a:r>
              <a:rPr lang="en-US" dirty="0"/>
              <a:t>Sohl K, Levinstein L, Greer J, et. al. (ECHO </a:t>
            </a:r>
            <a:r>
              <a:rPr lang="en-US" dirty="0">
                <a:hlinkClick r:id="rId3"/>
              </a:rPr>
              <a:t>Extension for Community Healthcare Outcomes) Autism STAT: A Diagnostic Accuracy Study of Community-Based Primary Care Diagnosis of Autism Spectrum Disorder.</a:t>
            </a:r>
            <a:r>
              <a:rPr lang="en-US" i="1" dirty="0"/>
              <a:t> J Dev </a:t>
            </a:r>
            <a:r>
              <a:rPr lang="en-US" i="1" dirty="0" err="1"/>
              <a:t>Behav</a:t>
            </a:r>
            <a:r>
              <a:rPr lang="en-US" i="1" dirty="0"/>
              <a:t> </a:t>
            </a:r>
            <a:r>
              <a:rPr lang="en-US" i="1" dirty="0" err="1"/>
              <a:t>Pediatr</a:t>
            </a:r>
            <a:r>
              <a:rPr lang="en-US" i="1" dirty="0"/>
              <a:t>. 2023 04 01;44(3):e177-e184</a:t>
            </a:r>
            <a:endParaRPr lang="en-US" sz="2400" dirty="0"/>
          </a:p>
          <a:p>
            <a:r>
              <a:rPr lang="en-US" dirty="0"/>
              <a:t>Weitzman CC, Baum RA, Fussell J, et al. Defining developmental behavioral pediatrics. </a:t>
            </a:r>
            <a:r>
              <a:rPr lang="en-US" i="1" dirty="0"/>
              <a:t>Pediatrics</a:t>
            </a:r>
            <a:r>
              <a:rPr lang="en-US" dirty="0"/>
              <a:t>. 2022;149 (4):e2021054771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3B8D26-9814-B446-8015-1C2EBB79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4" y="412749"/>
            <a:ext cx="11268074" cy="1014414"/>
          </a:xfrm>
        </p:spPr>
        <p:txBody>
          <a:bodyPr/>
          <a:lstStyle/>
          <a:p>
            <a:r>
              <a:rPr lang="en-US" sz="3600" dirty="0"/>
              <a:t>References</a:t>
            </a:r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74B4ACEB-6F65-5A77-43B8-9E084CD36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5997933"/>
            <a:ext cx="1607305" cy="85953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B73BAB7B-5B14-644F-BF94-E23F139DB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0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BC2D-1813-7B6F-0A34-DB4E3737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494B-5ED6-A624-3770-D4C0142B5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 an innovative multiformat curriculum designed to prepare primary care pediatrics clinicians to manage developmental and behavioral conditions in the medical home</a:t>
            </a:r>
          </a:p>
          <a:p>
            <a:r>
              <a:rPr lang="en-US" dirty="0"/>
              <a:t>Assemble a toolkit to create a Project ECHO® program and use an outcomes framework developed by Moore et. Al. to plan and assess the program</a:t>
            </a:r>
          </a:p>
          <a:p>
            <a:r>
              <a:rPr lang="en-US" dirty="0"/>
              <a:t>Design a unique curriculum that incorporates Project ECHO® to mentor learners in your unique training topic of interest</a:t>
            </a:r>
          </a:p>
        </p:txBody>
      </p:sp>
    </p:spTree>
    <p:extLst>
      <p:ext uri="{BB962C8B-B14F-4D97-AF65-F5344CB8AC3E}">
        <p14:creationId xmlns:p14="http://schemas.microsoft.com/office/powerpoint/2010/main" val="1603278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E3487E8-81B1-9741-BA8A-01DFE78E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D8FF8A2C-D021-E078-ED88-14DC4B202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5998464"/>
            <a:ext cx="1607305" cy="859536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84360C8-7BBF-73A1-4B1D-9A0B851F1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058B-3606-4E44-AC9C-DB47FE1A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353" y="1720851"/>
            <a:ext cx="5486399" cy="172547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Stanford DBP Mini-Fellowship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09EB5-47E2-D94C-9808-4117EBB479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45353" y="4960353"/>
            <a:ext cx="3846511" cy="117251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FA93BF-0F0A-2923-DBD6-EE2A6D5A8F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5353" y="3722774"/>
            <a:ext cx="5484685" cy="15140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A20BB211-C9F1-80D9-0819-F7045DE0C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38" y="5831309"/>
            <a:ext cx="1600910" cy="856116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E98C448-F552-8496-06EB-39A49415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5920154"/>
            <a:ext cx="2544991" cy="6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EB90-011D-A342-89E4-AA0FD962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653568"/>
            <a:ext cx="5486399" cy="375940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create a Mini-Fellowship?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1C601-563B-0C49-BB6B-E8345E01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3A442B-D24E-94D7-6291-A8B0EB2C4F18}"/>
              </a:ext>
            </a:extLst>
          </p:cNvPr>
          <p:cNvSpPr txBox="1">
            <a:spLocks/>
          </p:cNvSpPr>
          <p:nvPr/>
        </p:nvSpPr>
        <p:spPr>
          <a:xfrm>
            <a:off x="5028249" y="653568"/>
            <a:ext cx="6912740" cy="4144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Developmental and behavioral (DB), learning, and mental health (MH) problems are common, affecting approximately 25-40% of children, adolescents, and young adults.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care pediatrics clinicians report high moral distress when they feel that they cannot provide the care their patients need to address mental health and DB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specialty clinician workforce supporting the care of children with these conditions is scattered across disciplines and in short supply.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25DBB-5018-AA21-126E-7673E6D99E11}"/>
              </a:ext>
            </a:extLst>
          </p:cNvPr>
          <p:cNvSpPr txBox="1"/>
          <p:nvPr/>
        </p:nvSpPr>
        <p:spPr>
          <a:xfrm>
            <a:off x="6615953" y="15777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BFAF8-F963-1606-4CB6-3A32BB87CAE1}"/>
              </a:ext>
            </a:extLst>
          </p:cNvPr>
          <p:cNvSpPr txBox="1"/>
          <p:nvPr/>
        </p:nvSpPr>
        <p:spPr>
          <a:xfrm>
            <a:off x="8982635" y="15957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A005AF50-4D46-8448-E67E-A8C25CA49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6013706"/>
            <a:ext cx="1607305" cy="85953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31A76AAA-C2D6-F30B-2069-07628BF26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EB90-011D-A342-89E4-AA0FD962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70" y="647917"/>
            <a:ext cx="5486399" cy="375940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DBP Workforce Shortage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1C601-563B-0C49-BB6B-E8345E01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3A442B-D24E-94D7-6291-A8B0EB2C4F18}"/>
              </a:ext>
            </a:extLst>
          </p:cNvPr>
          <p:cNvSpPr txBox="1">
            <a:spLocks/>
          </p:cNvSpPr>
          <p:nvPr/>
        </p:nvSpPr>
        <p:spPr>
          <a:xfrm>
            <a:off x="5028249" y="653568"/>
            <a:ext cx="6912740" cy="4144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200" b="1" i="0" kern="1200" cap="none" baseline="0">
                <a:solidFill>
                  <a:schemeClr val="accent3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–"/>
              <a:tabLst/>
              <a:defRPr sz="16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29260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None/>
              <a:tabLst>
                <a:tab pos="292608" algn="l"/>
                <a:tab pos="585216" algn="l"/>
              </a:tabLst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Tx/>
              <a:buNone/>
              <a:tabLst/>
              <a:defRPr sz="1400" b="0" i="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Developmental-Behavioral Pediatrics (DBP) clinicians cares for children with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and severe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DBP problems.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fewer than 800 DB pediatricians in the country, with a ratio of 1 DBP/100,000 children requiring their care.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American Board of Pediatrics workforce modeling suggests that even in best case training scenarios, this ratio will not improve by 2040.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2023, the Maternal Child Health Bureau has required a training of 5 DBP “Mini-Fellowships” as part of the Fellowship T77 grant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25DBB-5018-AA21-126E-7673E6D99E11}"/>
              </a:ext>
            </a:extLst>
          </p:cNvPr>
          <p:cNvSpPr txBox="1"/>
          <p:nvPr/>
        </p:nvSpPr>
        <p:spPr>
          <a:xfrm>
            <a:off x="6615953" y="15777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BFAF8-F963-1606-4CB6-3A32BB87CAE1}"/>
              </a:ext>
            </a:extLst>
          </p:cNvPr>
          <p:cNvSpPr txBox="1"/>
          <p:nvPr/>
        </p:nvSpPr>
        <p:spPr>
          <a:xfrm>
            <a:off x="8982635" y="15957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tabLst/>
            </a:pPr>
            <a:endParaRPr lang="en-US" sz="1600" b="0" i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F83E7222-8D33-5DF0-9153-204CEF6C1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6013706"/>
            <a:ext cx="1607305" cy="85953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E2074AFC-FBB6-75DF-0F1A-547785109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92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5EC4B-D9DE-BA46-A43D-6F15DDDA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fld id="{63DCA5C9-2E11-4C67-86EB-AE1DE127DC6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BF118CD-9F09-864B-9E84-A9150A3D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Primary Care Clinicians (PCCs) are the front line for DB care!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C8620-8648-8F4A-92D0-4D64F7912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687513"/>
            <a:ext cx="11268075" cy="4370387"/>
          </a:xfrm>
        </p:spPr>
        <p:txBody>
          <a:bodyPr/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every developmental or behavioral condition is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and severe.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literature shows that early intervention (for conditions such as speech and language delay, autism spectrum disorder, behavioral dysregulation) leads to better long-term outcomes for children and less struggle and frustration for their families.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PCCs can identify clear signs and symptoms to facilitate referrals for services.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PCCs regularly manage ongoing care for children with DB conditions. </a:t>
            </a:r>
          </a:p>
        </p:txBody>
      </p:sp>
      <p:pic>
        <p:nvPicPr>
          <p:cNvPr id="3" name="Picture 2" descr="A red and black sign with black text&#10;&#10;Description automatically generated">
            <a:extLst>
              <a:ext uri="{FF2B5EF4-FFF2-40B4-BE49-F238E27FC236}">
                <a16:creationId xmlns:a16="http://schemas.microsoft.com/office/drawing/2014/main" id="{BFA7747C-B776-A34D-23D1-7518F964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6013706"/>
            <a:ext cx="1607305" cy="859536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752046B2-6364-082E-99EF-15074BE7E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62" y="6132761"/>
            <a:ext cx="2297723" cy="6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5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4061</Words>
  <Application>Microsoft Macintosh PowerPoint</Application>
  <PresentationFormat>Widescreen</PresentationFormat>
  <Paragraphs>419</Paragraphs>
  <Slides>50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Al Tarikh</vt:lpstr>
      <vt:lpstr>Aptos</vt:lpstr>
      <vt:lpstr>Aptos Display</vt:lpstr>
      <vt:lpstr>Arial</vt:lpstr>
      <vt:lpstr>Calibri</vt:lpstr>
      <vt:lpstr>Century Gothic</vt:lpstr>
      <vt:lpstr>Lato</vt:lpstr>
      <vt:lpstr>Lato Bold</vt:lpstr>
      <vt:lpstr>Poppins Bold</vt:lpstr>
      <vt:lpstr>System Font Regular</vt:lpstr>
      <vt:lpstr>Times New Roman</vt:lpstr>
      <vt:lpstr>Office Theme</vt:lpstr>
      <vt:lpstr>Mentoring Community Pediatric Clinicians to Manage Developmental and Behavioral Conditions: A Multiformat Curriculum Using Project ECHO® to Deliver Best Practices in the Primary Care Setting</vt:lpstr>
      <vt:lpstr>Disclosures</vt:lpstr>
      <vt:lpstr>Introductions</vt:lpstr>
      <vt:lpstr>PowerPoint Presentation</vt:lpstr>
      <vt:lpstr>Learning Objectives</vt:lpstr>
      <vt:lpstr>Stanford DBP Mini-Fellowship</vt:lpstr>
      <vt:lpstr>Why create a Mini-Fellowship?</vt:lpstr>
      <vt:lpstr>DBP Workforce Shortage</vt:lpstr>
      <vt:lpstr>Primary Care Clinicians (PCCs) are the front line for DB care!</vt:lpstr>
      <vt:lpstr>Stanford DBP Mini-Fellowship Goals</vt:lpstr>
      <vt:lpstr>Target Audience: Primary Care Pediatric Clinicians  Goal: Empower PCCs to care for patients with DB concerns in their own clinics  Learning Strategies: Live interactive workshops, asynchronous self-directed learning modules, live virtual “ECHO” sessions, and in-clinic coaching  Timing: Longitudinal program from July 1, 2024-June 30, 2026  Hours: 300+ cumulative hours per participant</vt:lpstr>
      <vt:lpstr>Stanford DBP Mini-Fellowship Community</vt:lpstr>
      <vt:lpstr>PowerPoint Presentation</vt:lpstr>
      <vt:lpstr>PowerPoint Presentation</vt:lpstr>
      <vt:lpstr>What is Project ECHO® and How Do You Measure Its Outcomes?</vt:lpstr>
      <vt:lpstr>What is Project ECHO®? (Extension for Community Healthcare Outcomes)</vt:lpstr>
      <vt:lpstr>How ECHO Works</vt:lpstr>
      <vt:lpstr>ECHO Terminology</vt:lpstr>
      <vt:lpstr>ECHO Learning Loops</vt:lpstr>
      <vt:lpstr>Project ECHO is Global</vt:lpstr>
      <vt:lpstr>ECHO® vs. Telemedicine</vt:lpstr>
      <vt:lpstr>How ECHO Works</vt:lpstr>
      <vt:lpstr>Structure</vt:lpstr>
      <vt:lpstr>ECHO is “All teach, all learn”</vt:lpstr>
      <vt:lpstr>Anatomy of an  ECHO Session</vt:lpstr>
      <vt:lpstr>ECHO Sessions</vt:lpstr>
      <vt:lpstr>Excellent Faculty are Skilled Facilitators</vt:lpstr>
      <vt:lpstr>ECHO Agenda</vt:lpstr>
      <vt:lpstr>PowerPoint Presentation</vt:lpstr>
      <vt:lpstr>How might you use an ECHO is your current/future work?</vt:lpstr>
      <vt:lpstr>Let’s do a live (condensed) ECHO! </vt:lpstr>
      <vt:lpstr>Rolling introduction slides </vt:lpstr>
      <vt:lpstr>Didactic Presentation: “Welcome to the ECHO sessions” 9/19/2025</vt:lpstr>
      <vt:lpstr>ECHO Etiquette</vt:lpstr>
      <vt:lpstr>Sample ECHO Agenda</vt:lpstr>
      <vt:lpstr>What do we ask of you?</vt:lpstr>
      <vt:lpstr>ECHO Case Submission Process</vt:lpstr>
      <vt:lpstr>More Logistics</vt:lpstr>
      <vt:lpstr>Case Presentation 9/19/2025</vt:lpstr>
      <vt:lpstr>Case Presenter: Devon Francis, MD Salud Para La Gente</vt:lpstr>
      <vt:lpstr>Past Birth, Medical, and Social History</vt:lpstr>
      <vt:lpstr>History of present concerns</vt:lpstr>
      <vt:lpstr>Follow up Information 6th grade</vt:lpstr>
      <vt:lpstr>Follow up information 7th grade</vt:lpstr>
      <vt:lpstr>Family strengths and challenges</vt:lpstr>
      <vt:lpstr>Questions for ECHO</vt:lpstr>
      <vt:lpstr>Thank you!</vt:lpstr>
      <vt:lpstr>Let’s plan your ECHO: Small group breakout session 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Christina Ann Buysse</dc:creator>
  <cp:lastModifiedBy>Christina Ann Buysse</cp:lastModifiedBy>
  <cp:revision>11</cp:revision>
  <dcterms:created xsi:type="dcterms:W3CDTF">2025-06-11T14:51:05Z</dcterms:created>
  <dcterms:modified xsi:type="dcterms:W3CDTF">2025-07-29T19:21:43Z</dcterms:modified>
</cp:coreProperties>
</file>