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19_D27220EF.xml" ContentType="application/vnd.ms-powerpoint.comments+xml"/>
  <Override PartName="/ppt/comments/modernComment_115_120D203E.xml" ContentType="application/vnd.ms-powerpoint.comments+xml"/>
  <Override PartName="/ppt/comments/modernComment_114_B086DA3B.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75"/>
  </p:notesMasterIdLst>
  <p:handoutMasterIdLst>
    <p:handoutMasterId r:id="rId76"/>
  </p:handoutMasterIdLst>
  <p:sldIdLst>
    <p:sldId id="256" r:id="rId5"/>
    <p:sldId id="259" r:id="rId6"/>
    <p:sldId id="260" r:id="rId7"/>
    <p:sldId id="261" r:id="rId8"/>
    <p:sldId id="266" r:id="rId9"/>
    <p:sldId id="263" r:id="rId10"/>
    <p:sldId id="264" r:id="rId11"/>
    <p:sldId id="267" r:id="rId12"/>
    <p:sldId id="268" r:id="rId13"/>
    <p:sldId id="270" r:id="rId14"/>
    <p:sldId id="273" r:id="rId15"/>
    <p:sldId id="274" r:id="rId16"/>
    <p:sldId id="272" r:id="rId17"/>
    <p:sldId id="275" r:id="rId18"/>
    <p:sldId id="276" r:id="rId19"/>
    <p:sldId id="277" r:id="rId20"/>
    <p:sldId id="278" r:id="rId21"/>
    <p:sldId id="279" r:id="rId22"/>
    <p:sldId id="280" r:id="rId23"/>
    <p:sldId id="281" r:id="rId24"/>
    <p:sldId id="282" r:id="rId25"/>
    <p:sldId id="283" r:id="rId26"/>
    <p:sldId id="284" r:id="rId27"/>
    <p:sldId id="285" r:id="rId28"/>
    <p:sldId id="287" r:id="rId29"/>
    <p:sldId id="288" r:id="rId30"/>
    <p:sldId id="286" r:id="rId31"/>
    <p:sldId id="32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27" r:id="rId49"/>
    <p:sldId id="330"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31" r:id="rId73"/>
    <p:sldId id="258" r:id="rId74"/>
  </p:sldIdLst>
  <p:sldSz cx="9144000" cy="6858000" type="screen4x3"/>
  <p:notesSz cx="6858000" cy="9144000"/>
  <p:embeddedFontLst>
    <p:embeddedFont>
      <p:font typeface="MS PGothic" panose="020B0600070205080204" pitchFamily="34" charset="-128"/>
      <p:regular r:id="rId77"/>
    </p:embeddedFont>
    <p:embeddedFont>
      <p:font typeface="Calibri" panose="020F0502020204030204" pitchFamily="34" charset="0"/>
      <p:regular r:id="rId78"/>
      <p:bold r:id="rId79"/>
      <p:italic r:id="rId80"/>
      <p:boldItalic r:id="rId81"/>
    </p:embeddedFont>
    <p:embeddedFont>
      <p:font typeface="EB Garamond" panose="020B0604020202020204" charset="0"/>
      <p:regular r:id="rId82"/>
      <p:bold r:id="rId83"/>
      <p:italic r:id="rId84"/>
      <p:boldItalic r:id="rId85"/>
    </p:embeddedFont>
    <p:embeddedFont>
      <p:font typeface="Kalinga" panose="020B0604020202020204" charset="0"/>
      <p:regular r:id="rId86"/>
      <p:bold r:id="rId87"/>
    </p:embeddedFont>
    <p:embeddedFont>
      <p:font typeface="Noto Sans" panose="020B0604020202020204" charset="0"/>
      <p:regular r:id="rId88"/>
      <p:bold r:id="rId89"/>
      <p:italic r:id="rId90"/>
      <p:boldItalic r:id="rId91"/>
    </p:embeddedFont>
  </p:embeddedFontLst>
  <p:custDataLst>
    <p:tags r:id="rId9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B5FEA9-FB94-4F61-9E2E-6EDE06110B61}">
          <p14:sldIdLst>
            <p14:sldId id="256"/>
            <p14:sldId id="259"/>
            <p14:sldId id="260"/>
            <p14:sldId id="261"/>
            <p14:sldId id="266"/>
            <p14:sldId id="263"/>
            <p14:sldId id="264"/>
            <p14:sldId id="267"/>
            <p14:sldId id="268"/>
            <p14:sldId id="270"/>
            <p14:sldId id="273"/>
            <p14:sldId id="274"/>
            <p14:sldId id="272"/>
            <p14:sldId id="275"/>
            <p14:sldId id="276"/>
            <p14:sldId id="277"/>
            <p14:sldId id="278"/>
            <p14:sldId id="279"/>
            <p14:sldId id="280"/>
            <p14:sldId id="281"/>
            <p14:sldId id="282"/>
            <p14:sldId id="283"/>
            <p14:sldId id="284"/>
            <p14:sldId id="285"/>
            <p14:sldId id="287"/>
            <p14:sldId id="288"/>
            <p14:sldId id="286"/>
            <p14:sldId id="328"/>
            <p14:sldId id="289"/>
            <p14:sldId id="290"/>
            <p14:sldId id="291"/>
            <p14:sldId id="292"/>
            <p14:sldId id="293"/>
            <p14:sldId id="294"/>
            <p14:sldId id="295"/>
            <p14:sldId id="296"/>
            <p14:sldId id="297"/>
            <p14:sldId id="298"/>
            <p14:sldId id="299"/>
            <p14:sldId id="300"/>
            <p14:sldId id="301"/>
            <p14:sldId id="302"/>
            <p14:sldId id="303"/>
            <p14:sldId id="304"/>
            <p14:sldId id="327"/>
            <p14:sldId id="330"/>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31"/>
            <p14:sldId id="258"/>
          </p14:sldIdLst>
        </p14:section>
        <p14:section name="Alternative Slides" id="{E943CCC1-553D-41B4-9EA8-F4161ACC806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0B90E-0A3D-FA6E-61C5-DBCA007255EF}" name="24slides16" initials="21" userId="S::24slides16@pahlawandesign.onmicrosoft.com::ebcc57e5-6028-4317-948a-08d2a8986d13" providerId="AD"/>
  <p188:author id="{B4616453-798A-186A-4D08-D028CC1E3DE0}" name="24slides 25" initials="22" userId="S::24slides25@pahlawandesign.onmicrosoft.com::1cb4bf68-a913-477e-ad90-70968dea8c1c" providerId="AD"/>
  <p188:author id="{8B286E7C-C2CB-7D08-4D74-A2E648009D75}" name="it 24slides11" initials="i2" userId="S::24slides11@pahlawandesign.onmicrosoft.com::815a8db7-e062-4895-9980-69996332c3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00"/>
    <a:srgbClr val="61E5CF"/>
    <a:srgbClr val="003399"/>
    <a:srgbClr val="00205B"/>
    <a:srgbClr val="E6E7E8"/>
    <a:srgbClr val="A7A9AC"/>
    <a:srgbClr val="58595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039" autoAdjust="0"/>
  </p:normalViewPr>
  <p:slideViewPr>
    <p:cSldViewPr snapToGrid="0" showGuides="1">
      <p:cViewPr varScale="1">
        <p:scale>
          <a:sx n="106" d="100"/>
          <a:sy n="106" d="100"/>
        </p:scale>
        <p:origin x="1746" y="96"/>
      </p:cViewPr>
      <p:guideLst>
        <p:guide orient="horz" pos="2160"/>
        <p:guide pos="2880"/>
      </p:guideLst>
    </p:cSldViewPr>
  </p:slideViewPr>
  <p:notesTextViewPr>
    <p:cViewPr>
      <p:scale>
        <a:sx n="1" d="1"/>
        <a:sy n="1" d="1"/>
      </p:scale>
      <p:origin x="0" y="0"/>
    </p:cViewPr>
  </p:notesTextViewPr>
  <p:notesViewPr>
    <p:cSldViewPr snapToGrid="0" showGuides="1">
      <p:cViewPr varScale="1">
        <p:scale>
          <a:sx n="60" d="100"/>
          <a:sy n="60" d="100"/>
        </p:scale>
        <p:origin x="3187"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font" Target="fonts/font13.fntdata"/><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14_B086DA3B.xml><?xml version="1.0" encoding="utf-8"?>
<p188:cmLst xmlns:a="http://schemas.openxmlformats.org/drawingml/2006/main" xmlns:r="http://schemas.openxmlformats.org/officeDocument/2006/relationships" xmlns:p188="http://schemas.microsoft.com/office/powerpoint/2018/8/main">
  <p188:cm id="{A07BFFA2-4F24-4FEE-9C74-AEE0A76EC290}" authorId="{DAE0F6D6-9531-7303-F6C7-4EABD14DA462}" created="2025-07-18T18:28:45.067">
    <pc:sldMkLst xmlns:pc="http://schemas.microsoft.com/office/powerpoint/2013/main/command">
      <pc:docMk/>
      <pc:sldMk cId="2961627707" sldId="276"/>
    </pc:sldMkLst>
    <p188:replyLst>
      <p188:reply id="{AA9230A2-6B03-47A9-A463-6C93340EF824}" authorId="{1F2D39EE-4DFF-9101-F4E5-D74E57723D62}" created="2025-07-21T01:03:13.568">
        <p188:txBody>
          <a:bodyPr/>
          <a:lstStyle/>
          <a:p>
            <a:r>
              <a:rPr lang="en-US"/>
              <a:t>I'm not sure I love it, but here is one iteration</a:t>
            </a:r>
          </a:p>
        </p188:txBody>
      </p188:reply>
    </p188:replyLst>
    <p188:txBody>
      <a:bodyPr/>
      <a:lstStyle/>
      <a:p>
        <a:r>
          <a:rPr lang="en-US"/>
          <a:t>This slide is laying out the risks so it is all summarized/combined on one slide and then the following slides will go into more detail for the bottom 4 items</a:t>
        </a:r>
      </a:p>
    </p188:txBody>
  </p188:cm>
</p188:cmLst>
</file>

<file path=ppt/comments/modernComment_115_120D203E.xml><?xml version="1.0" encoding="utf-8"?>
<p188:cmLst xmlns:a="http://schemas.openxmlformats.org/drawingml/2006/main" xmlns:r="http://schemas.openxmlformats.org/officeDocument/2006/relationships" xmlns:p188="http://schemas.microsoft.com/office/powerpoint/2018/8/main">
  <p188:cm id="{E9FBD141-4F03-47F1-B8BA-3965E1F5639D}" authorId="{1F2D39EE-4DFF-9101-F4E5-D74E57723D62}" created="2025-07-21T01:14:41.764">
    <pc:sldMkLst xmlns:pc="http://schemas.microsoft.com/office/powerpoint/2013/main/command">
      <pc:docMk/>
      <pc:sldMk cId="302850110" sldId="277"/>
    </pc:sldMkLst>
    <p188:replyLst>
      <p188:reply id="{0F86A79A-A30A-4B87-A8A0-19C1D0A5B199}" authorId="{DAE0F6D6-9531-7303-F6C7-4EABD14DA462}" created="2025-07-21T02:11:17.214">
        <p188:txBody>
          <a:bodyPr/>
          <a:lstStyle/>
          <a:p>
            <a:r>
              <a:rPr lang="en-US"/>
              <a:t>I cut out the original slide and filled in the Notes section, so this slide is done</a:t>
            </a:r>
          </a:p>
        </p188:txBody>
      </p188:reply>
    </p188:replyLst>
    <p188:txBody>
      <a:bodyPr/>
      <a:lstStyle/>
      <a:p>
        <a:r>
          <a:rPr lang="en-US"/>
          <a:t>i wasn't sure if I was supposed to make this one pretty. here's an option. i left the original in though, above and transferred all the notes to here</a:t>
        </a:r>
      </a:p>
    </p188:txBody>
  </p188:cm>
</p188:cmLst>
</file>

<file path=ppt/comments/modernComment_119_D27220EF.xml><?xml version="1.0" encoding="utf-8"?>
<p188:cmLst xmlns:a="http://schemas.openxmlformats.org/drawingml/2006/main" xmlns:r="http://schemas.openxmlformats.org/officeDocument/2006/relationships" xmlns:p188="http://schemas.microsoft.com/office/powerpoint/2018/8/main">
  <p188:cm id="{BEB20513-FCCC-43EB-BEEC-4C523ACA9227}" authorId="{4D26EB12-9157-809C-AF6B-73DE5B501FAA}" created="2025-07-21T03:04:45.339">
    <pc:sldMkLst xmlns:pc="http://schemas.microsoft.com/office/powerpoint/2013/main/command">
      <pc:docMk/>
      <pc:sldMk cId="3530694895" sldId="281"/>
    </pc:sldMkLst>
    <p188:replyLst>
      <p188:reply id="{A10D7319-1F7B-4590-BE1D-A8EAD7291016}" authorId="{DAE0F6D6-9531-7303-F6C7-4EABD14DA462}" created="2025-07-23T14:51:41.285">
        <p188:txBody>
          <a:bodyPr/>
          <a:lstStyle/>
          <a:p>
            <a:r>
              <a:rPr lang="en-US"/>
              <a:t>I like this!  I added costs to the insurance line since to me they are not necessarily the same (a family may have insurance covering but the co-pay is too much for them compared to a family with same insurance and co-pay) 
Feel free to remove the costs if that doesn't make sense</a:t>
            </a:r>
          </a:p>
        </p188:txBody>
      </p188:reply>
    </p188:replyLst>
    <p188:txBody>
      <a:bodyPr/>
      <a:lstStyle/>
      <a:p>
        <a:r>
          <a:rPr lang="en-US"/>
          <a:t>[@Hudspeth, Stacey J.] what do you think? feel free to adjust/ignore</a:t>
        </a:r>
      </a:p>
    </p188:txBody>
  </p188:cm>
  <p188:cm id="{C739AA64-049A-4D6E-9F34-8ADFEEF9881E}" authorId="{DAE0F6D6-9531-7303-F6C7-4EABD14DA462}" created="2025-07-23T14:51:50.613">
    <pc:sldMkLst xmlns:pc="http://schemas.microsoft.com/office/powerpoint/2013/main/command">
      <pc:docMk/>
      <pc:sldMk cId="3530694895" sldId="281"/>
    </pc:sldMkLst>
    <p188:txBody>
      <a:bodyPr/>
      <a:lstStyle/>
      <a:p>
        <a:r>
          <a:rPr lang="en-US"/>
          <a:t>Does this slide need a title?</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svg"/><Relationship Id="rId1" Type="http://schemas.openxmlformats.org/officeDocument/2006/relationships/image" Target="../media/image21.png"/><Relationship Id="rId6" Type="http://schemas.openxmlformats.org/officeDocument/2006/relationships/image" Target="../media/image23.svg"/><Relationship Id="rId5" Type="http://schemas.openxmlformats.org/officeDocument/2006/relationships/image" Target="../media/image23.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svg"/><Relationship Id="rId1" Type="http://schemas.openxmlformats.org/officeDocument/2006/relationships/image" Target="../media/image21.png"/><Relationship Id="rId6" Type="http://schemas.openxmlformats.org/officeDocument/2006/relationships/image" Target="../media/image23.svg"/><Relationship Id="rId5" Type="http://schemas.openxmlformats.org/officeDocument/2006/relationships/image" Target="../media/image23.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A65A1-84E8-4858-9F67-0203E8224A19}"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15ED2B2F-A913-4235-9158-B93A5F588013}">
      <dgm:prSet/>
      <dgm:spPr/>
      <dgm:t>
        <a:bodyPr/>
        <a:lstStyle/>
        <a:p>
          <a:r>
            <a:rPr lang="en-US"/>
            <a:t>Neurodevelopmental Disorders are collectively common</a:t>
          </a:r>
        </a:p>
      </dgm:t>
    </dgm:pt>
    <dgm:pt modelId="{B74BAB86-27CA-4601-A16D-CF4E8935F75C}" type="parTrans" cxnId="{A66BE339-F38B-46B2-AD2C-136AD2DC150E}">
      <dgm:prSet/>
      <dgm:spPr/>
      <dgm:t>
        <a:bodyPr/>
        <a:lstStyle/>
        <a:p>
          <a:endParaRPr lang="en-US"/>
        </a:p>
      </dgm:t>
    </dgm:pt>
    <dgm:pt modelId="{6C8EFBD7-37C1-46CD-974D-A6EC066D26F6}" type="sibTrans" cxnId="{A66BE339-F38B-46B2-AD2C-136AD2DC150E}">
      <dgm:prSet/>
      <dgm:spPr/>
      <dgm:t>
        <a:bodyPr/>
        <a:lstStyle/>
        <a:p>
          <a:endParaRPr lang="en-US"/>
        </a:p>
      </dgm:t>
    </dgm:pt>
    <dgm:pt modelId="{C9E77C7F-2AD0-4BE9-BEE2-73C2887B7509}">
      <dgm:prSet/>
      <dgm:spPr/>
      <dgm:t>
        <a:bodyPr/>
        <a:lstStyle/>
        <a:p>
          <a:r>
            <a:rPr lang="en-US"/>
            <a:t>&gt;30% can be determined to have a genetic etiology or association</a:t>
          </a:r>
        </a:p>
      </dgm:t>
    </dgm:pt>
    <dgm:pt modelId="{81E53039-3342-4204-9AF2-A6B1DAA1A0B2}" type="parTrans" cxnId="{4E066ED7-297B-470C-903C-0630EFD216B4}">
      <dgm:prSet/>
      <dgm:spPr/>
      <dgm:t>
        <a:bodyPr/>
        <a:lstStyle/>
        <a:p>
          <a:endParaRPr lang="en-US"/>
        </a:p>
      </dgm:t>
    </dgm:pt>
    <dgm:pt modelId="{CF2935BE-58F3-4B78-ACD5-DC48361B6A02}" type="sibTrans" cxnId="{4E066ED7-297B-470C-903C-0630EFD216B4}">
      <dgm:prSet/>
      <dgm:spPr/>
      <dgm:t>
        <a:bodyPr/>
        <a:lstStyle/>
        <a:p>
          <a:endParaRPr lang="en-US"/>
        </a:p>
      </dgm:t>
    </dgm:pt>
    <dgm:pt modelId="{9805BDA6-B919-441A-BE72-3C1417824E9C}">
      <dgm:prSet/>
      <dgm:spPr/>
      <dgm:t>
        <a:bodyPr/>
        <a:lstStyle/>
        <a:p>
          <a:r>
            <a:rPr lang="en-US" dirty="0"/>
            <a:t>Rate of genetic diagnoses and association is exponentially increasing</a:t>
          </a:r>
        </a:p>
      </dgm:t>
    </dgm:pt>
    <dgm:pt modelId="{57B8AC03-20A0-4D67-9334-B078DC18997A}" type="parTrans" cxnId="{7EC02E17-388C-40A3-A686-8851B42918A1}">
      <dgm:prSet/>
      <dgm:spPr/>
      <dgm:t>
        <a:bodyPr/>
        <a:lstStyle/>
        <a:p>
          <a:endParaRPr lang="en-US"/>
        </a:p>
      </dgm:t>
    </dgm:pt>
    <dgm:pt modelId="{9A64FA20-4C1B-42C2-9F21-4BB680259B41}" type="sibTrans" cxnId="{7EC02E17-388C-40A3-A686-8851B42918A1}">
      <dgm:prSet/>
      <dgm:spPr/>
      <dgm:t>
        <a:bodyPr/>
        <a:lstStyle/>
        <a:p>
          <a:endParaRPr lang="en-US"/>
        </a:p>
      </dgm:t>
    </dgm:pt>
    <dgm:pt modelId="{BAFD2495-E201-42E1-871A-9C6C05F558F8}">
      <dgm:prSet/>
      <dgm:spPr/>
      <dgm:t>
        <a:bodyPr/>
        <a:lstStyle/>
        <a:p>
          <a:r>
            <a:rPr lang="en-US" dirty="0">
              <a:solidFill>
                <a:schemeClr val="bg2"/>
              </a:solidFill>
            </a:rPr>
            <a:t>Appropriate Genetic Testing is Underutilized</a:t>
          </a:r>
        </a:p>
      </dgm:t>
    </dgm:pt>
    <dgm:pt modelId="{83BD229B-B7C5-410F-B324-34CF59F42C10}" type="parTrans" cxnId="{33B38AD2-CF73-411D-86B2-04FFCDADCFFB}">
      <dgm:prSet/>
      <dgm:spPr/>
      <dgm:t>
        <a:bodyPr/>
        <a:lstStyle/>
        <a:p>
          <a:endParaRPr lang="en-US"/>
        </a:p>
      </dgm:t>
    </dgm:pt>
    <dgm:pt modelId="{9B4C2ED6-611B-4FF1-90DF-C82970DBF5B1}" type="sibTrans" cxnId="{33B38AD2-CF73-411D-86B2-04FFCDADCFFB}">
      <dgm:prSet/>
      <dgm:spPr/>
      <dgm:t>
        <a:bodyPr/>
        <a:lstStyle/>
        <a:p>
          <a:endParaRPr lang="en-US"/>
        </a:p>
      </dgm:t>
    </dgm:pt>
    <dgm:pt modelId="{87579F39-EB4B-7B43-A7BC-52045191AB74}" type="pres">
      <dgm:prSet presAssocID="{448A65A1-84E8-4858-9F67-0203E8224A19}" presName="outerComposite" presStyleCnt="0">
        <dgm:presLayoutVars>
          <dgm:chMax val="5"/>
          <dgm:dir/>
          <dgm:resizeHandles val="exact"/>
        </dgm:presLayoutVars>
      </dgm:prSet>
      <dgm:spPr/>
      <dgm:t>
        <a:bodyPr/>
        <a:lstStyle/>
        <a:p>
          <a:endParaRPr lang="en-US"/>
        </a:p>
      </dgm:t>
    </dgm:pt>
    <dgm:pt modelId="{FFAEEE02-CE99-E64E-B407-876318208846}" type="pres">
      <dgm:prSet presAssocID="{448A65A1-84E8-4858-9F67-0203E8224A19}" presName="dummyMaxCanvas" presStyleCnt="0">
        <dgm:presLayoutVars/>
      </dgm:prSet>
      <dgm:spPr/>
    </dgm:pt>
    <dgm:pt modelId="{147BAB2D-8713-2B46-AE50-14032D6601A9}" type="pres">
      <dgm:prSet presAssocID="{448A65A1-84E8-4858-9F67-0203E8224A19}" presName="FourNodes_1" presStyleLbl="node1" presStyleIdx="0" presStyleCnt="4">
        <dgm:presLayoutVars>
          <dgm:bulletEnabled val="1"/>
        </dgm:presLayoutVars>
      </dgm:prSet>
      <dgm:spPr/>
      <dgm:t>
        <a:bodyPr/>
        <a:lstStyle/>
        <a:p>
          <a:endParaRPr lang="en-US"/>
        </a:p>
      </dgm:t>
    </dgm:pt>
    <dgm:pt modelId="{EEB84D4E-AEA2-3A4F-B3B8-249BB7CC25F5}" type="pres">
      <dgm:prSet presAssocID="{448A65A1-84E8-4858-9F67-0203E8224A19}" presName="FourNodes_2" presStyleLbl="node1" presStyleIdx="1" presStyleCnt="4">
        <dgm:presLayoutVars>
          <dgm:bulletEnabled val="1"/>
        </dgm:presLayoutVars>
      </dgm:prSet>
      <dgm:spPr/>
      <dgm:t>
        <a:bodyPr/>
        <a:lstStyle/>
        <a:p>
          <a:endParaRPr lang="en-US"/>
        </a:p>
      </dgm:t>
    </dgm:pt>
    <dgm:pt modelId="{1DE9DD50-E656-9D47-A6B3-3FBE8468537E}" type="pres">
      <dgm:prSet presAssocID="{448A65A1-84E8-4858-9F67-0203E8224A19}" presName="FourNodes_3" presStyleLbl="node1" presStyleIdx="2" presStyleCnt="4">
        <dgm:presLayoutVars>
          <dgm:bulletEnabled val="1"/>
        </dgm:presLayoutVars>
      </dgm:prSet>
      <dgm:spPr/>
      <dgm:t>
        <a:bodyPr/>
        <a:lstStyle/>
        <a:p>
          <a:endParaRPr lang="en-US"/>
        </a:p>
      </dgm:t>
    </dgm:pt>
    <dgm:pt modelId="{6DCD233D-BC21-DD4A-8743-597433AB666B}" type="pres">
      <dgm:prSet presAssocID="{448A65A1-84E8-4858-9F67-0203E8224A19}" presName="FourNodes_4" presStyleLbl="node1" presStyleIdx="3" presStyleCnt="4">
        <dgm:presLayoutVars>
          <dgm:bulletEnabled val="1"/>
        </dgm:presLayoutVars>
      </dgm:prSet>
      <dgm:spPr/>
      <dgm:t>
        <a:bodyPr/>
        <a:lstStyle/>
        <a:p>
          <a:endParaRPr lang="en-US"/>
        </a:p>
      </dgm:t>
    </dgm:pt>
    <dgm:pt modelId="{1E84380B-B88F-FE41-80D3-887D10C2AA95}" type="pres">
      <dgm:prSet presAssocID="{448A65A1-84E8-4858-9F67-0203E8224A19}" presName="FourConn_1-2" presStyleLbl="fgAccFollowNode1" presStyleIdx="0" presStyleCnt="3">
        <dgm:presLayoutVars>
          <dgm:bulletEnabled val="1"/>
        </dgm:presLayoutVars>
      </dgm:prSet>
      <dgm:spPr/>
      <dgm:t>
        <a:bodyPr/>
        <a:lstStyle/>
        <a:p>
          <a:endParaRPr lang="en-US"/>
        </a:p>
      </dgm:t>
    </dgm:pt>
    <dgm:pt modelId="{104350A2-631A-BE49-9D84-2B6C894359CF}" type="pres">
      <dgm:prSet presAssocID="{448A65A1-84E8-4858-9F67-0203E8224A19}" presName="FourConn_2-3" presStyleLbl="fgAccFollowNode1" presStyleIdx="1" presStyleCnt="3">
        <dgm:presLayoutVars>
          <dgm:bulletEnabled val="1"/>
        </dgm:presLayoutVars>
      </dgm:prSet>
      <dgm:spPr/>
      <dgm:t>
        <a:bodyPr/>
        <a:lstStyle/>
        <a:p>
          <a:endParaRPr lang="en-US"/>
        </a:p>
      </dgm:t>
    </dgm:pt>
    <dgm:pt modelId="{B9EE8423-4EED-8643-8FE1-9215E28502A5}" type="pres">
      <dgm:prSet presAssocID="{448A65A1-84E8-4858-9F67-0203E8224A19}" presName="FourConn_3-4" presStyleLbl="fgAccFollowNode1" presStyleIdx="2" presStyleCnt="3">
        <dgm:presLayoutVars>
          <dgm:bulletEnabled val="1"/>
        </dgm:presLayoutVars>
      </dgm:prSet>
      <dgm:spPr/>
      <dgm:t>
        <a:bodyPr/>
        <a:lstStyle/>
        <a:p>
          <a:endParaRPr lang="en-US"/>
        </a:p>
      </dgm:t>
    </dgm:pt>
    <dgm:pt modelId="{75E10DD0-6B28-BD4B-882B-4981E0A90513}" type="pres">
      <dgm:prSet presAssocID="{448A65A1-84E8-4858-9F67-0203E8224A19}" presName="FourNodes_1_text" presStyleLbl="node1" presStyleIdx="3" presStyleCnt="4">
        <dgm:presLayoutVars>
          <dgm:bulletEnabled val="1"/>
        </dgm:presLayoutVars>
      </dgm:prSet>
      <dgm:spPr/>
      <dgm:t>
        <a:bodyPr/>
        <a:lstStyle/>
        <a:p>
          <a:endParaRPr lang="en-US"/>
        </a:p>
      </dgm:t>
    </dgm:pt>
    <dgm:pt modelId="{6A9CE088-2BA4-9A42-9C85-90498EC334B6}" type="pres">
      <dgm:prSet presAssocID="{448A65A1-84E8-4858-9F67-0203E8224A19}" presName="FourNodes_2_text" presStyleLbl="node1" presStyleIdx="3" presStyleCnt="4">
        <dgm:presLayoutVars>
          <dgm:bulletEnabled val="1"/>
        </dgm:presLayoutVars>
      </dgm:prSet>
      <dgm:spPr/>
      <dgm:t>
        <a:bodyPr/>
        <a:lstStyle/>
        <a:p>
          <a:endParaRPr lang="en-US"/>
        </a:p>
      </dgm:t>
    </dgm:pt>
    <dgm:pt modelId="{A4435F50-51D2-2C4C-8CAB-53F89E451D6D}" type="pres">
      <dgm:prSet presAssocID="{448A65A1-84E8-4858-9F67-0203E8224A19}" presName="FourNodes_3_text" presStyleLbl="node1" presStyleIdx="3" presStyleCnt="4">
        <dgm:presLayoutVars>
          <dgm:bulletEnabled val="1"/>
        </dgm:presLayoutVars>
      </dgm:prSet>
      <dgm:spPr/>
      <dgm:t>
        <a:bodyPr/>
        <a:lstStyle/>
        <a:p>
          <a:endParaRPr lang="en-US"/>
        </a:p>
      </dgm:t>
    </dgm:pt>
    <dgm:pt modelId="{95464792-B100-3E40-B342-CB3C6D040515}" type="pres">
      <dgm:prSet presAssocID="{448A65A1-84E8-4858-9F67-0203E8224A19}" presName="FourNodes_4_text" presStyleLbl="node1" presStyleIdx="3" presStyleCnt="4">
        <dgm:presLayoutVars>
          <dgm:bulletEnabled val="1"/>
        </dgm:presLayoutVars>
      </dgm:prSet>
      <dgm:spPr/>
      <dgm:t>
        <a:bodyPr/>
        <a:lstStyle/>
        <a:p>
          <a:endParaRPr lang="en-US"/>
        </a:p>
      </dgm:t>
    </dgm:pt>
  </dgm:ptLst>
  <dgm:cxnLst>
    <dgm:cxn modelId="{42F4E0AD-E603-1044-B215-B4C83E6C503E}" type="presOf" srcId="{9A64FA20-4C1B-42C2-9F21-4BB680259B41}" destId="{B9EE8423-4EED-8643-8FE1-9215E28502A5}" srcOrd="0" destOrd="0" presId="urn:microsoft.com/office/officeart/2005/8/layout/vProcess5"/>
    <dgm:cxn modelId="{A1F4FDE5-4848-7B42-9560-42A71EED13B1}" type="presOf" srcId="{15ED2B2F-A913-4235-9158-B93A5F588013}" destId="{75E10DD0-6B28-BD4B-882B-4981E0A90513}" srcOrd="1" destOrd="0" presId="urn:microsoft.com/office/officeart/2005/8/layout/vProcess5"/>
    <dgm:cxn modelId="{D6EFCA37-7579-5B4F-A946-1A3C144A3F01}" type="presOf" srcId="{6C8EFBD7-37C1-46CD-974D-A6EC066D26F6}" destId="{1E84380B-B88F-FE41-80D3-887D10C2AA95}" srcOrd="0" destOrd="0" presId="urn:microsoft.com/office/officeart/2005/8/layout/vProcess5"/>
    <dgm:cxn modelId="{BE42DFD3-640B-E641-A5A2-020219276874}" type="presOf" srcId="{448A65A1-84E8-4858-9F67-0203E8224A19}" destId="{87579F39-EB4B-7B43-A7BC-52045191AB74}" srcOrd="0" destOrd="0" presId="urn:microsoft.com/office/officeart/2005/8/layout/vProcess5"/>
    <dgm:cxn modelId="{6EAC271C-32E4-A64A-886E-DB7AD95D2D28}" type="presOf" srcId="{C9E77C7F-2AD0-4BE9-BEE2-73C2887B7509}" destId="{6A9CE088-2BA4-9A42-9C85-90498EC334B6}" srcOrd="1" destOrd="0" presId="urn:microsoft.com/office/officeart/2005/8/layout/vProcess5"/>
    <dgm:cxn modelId="{EADE81C1-8D8E-284E-9DEE-9814D465B9E2}" type="presOf" srcId="{BAFD2495-E201-42E1-871A-9C6C05F558F8}" destId="{95464792-B100-3E40-B342-CB3C6D040515}" srcOrd="1" destOrd="0" presId="urn:microsoft.com/office/officeart/2005/8/layout/vProcess5"/>
    <dgm:cxn modelId="{4F7DAE77-FF7B-544B-B12A-6312AA9E0F43}" type="presOf" srcId="{9805BDA6-B919-441A-BE72-3C1417824E9C}" destId="{1DE9DD50-E656-9D47-A6B3-3FBE8468537E}" srcOrd="0" destOrd="0" presId="urn:microsoft.com/office/officeart/2005/8/layout/vProcess5"/>
    <dgm:cxn modelId="{33B38AD2-CF73-411D-86B2-04FFCDADCFFB}" srcId="{448A65A1-84E8-4858-9F67-0203E8224A19}" destId="{BAFD2495-E201-42E1-871A-9C6C05F558F8}" srcOrd="3" destOrd="0" parTransId="{83BD229B-B7C5-410F-B324-34CF59F42C10}" sibTransId="{9B4C2ED6-611B-4FF1-90DF-C82970DBF5B1}"/>
    <dgm:cxn modelId="{05DF5652-C27C-F047-BBA2-B6854613E6A8}" type="presOf" srcId="{BAFD2495-E201-42E1-871A-9C6C05F558F8}" destId="{6DCD233D-BC21-DD4A-8743-597433AB666B}" srcOrd="0" destOrd="0" presId="urn:microsoft.com/office/officeart/2005/8/layout/vProcess5"/>
    <dgm:cxn modelId="{289677A2-69F2-8240-A383-7C13BB9C7C0E}" type="presOf" srcId="{CF2935BE-58F3-4B78-ACD5-DC48361B6A02}" destId="{104350A2-631A-BE49-9D84-2B6C894359CF}" srcOrd="0" destOrd="0" presId="urn:microsoft.com/office/officeart/2005/8/layout/vProcess5"/>
    <dgm:cxn modelId="{7EC02E17-388C-40A3-A686-8851B42918A1}" srcId="{448A65A1-84E8-4858-9F67-0203E8224A19}" destId="{9805BDA6-B919-441A-BE72-3C1417824E9C}" srcOrd="2" destOrd="0" parTransId="{57B8AC03-20A0-4D67-9334-B078DC18997A}" sibTransId="{9A64FA20-4C1B-42C2-9F21-4BB680259B41}"/>
    <dgm:cxn modelId="{5C63380E-5C57-E345-BEAC-41BB7F313EC4}" type="presOf" srcId="{9805BDA6-B919-441A-BE72-3C1417824E9C}" destId="{A4435F50-51D2-2C4C-8CAB-53F89E451D6D}" srcOrd="1" destOrd="0" presId="urn:microsoft.com/office/officeart/2005/8/layout/vProcess5"/>
    <dgm:cxn modelId="{A66BE339-F38B-46B2-AD2C-136AD2DC150E}" srcId="{448A65A1-84E8-4858-9F67-0203E8224A19}" destId="{15ED2B2F-A913-4235-9158-B93A5F588013}" srcOrd="0" destOrd="0" parTransId="{B74BAB86-27CA-4601-A16D-CF4E8935F75C}" sibTransId="{6C8EFBD7-37C1-46CD-974D-A6EC066D26F6}"/>
    <dgm:cxn modelId="{D60017A4-D658-C84F-A60B-226057881F81}" type="presOf" srcId="{15ED2B2F-A913-4235-9158-B93A5F588013}" destId="{147BAB2D-8713-2B46-AE50-14032D6601A9}" srcOrd="0" destOrd="0" presId="urn:microsoft.com/office/officeart/2005/8/layout/vProcess5"/>
    <dgm:cxn modelId="{4E066ED7-297B-470C-903C-0630EFD216B4}" srcId="{448A65A1-84E8-4858-9F67-0203E8224A19}" destId="{C9E77C7F-2AD0-4BE9-BEE2-73C2887B7509}" srcOrd="1" destOrd="0" parTransId="{81E53039-3342-4204-9AF2-A6B1DAA1A0B2}" sibTransId="{CF2935BE-58F3-4B78-ACD5-DC48361B6A02}"/>
    <dgm:cxn modelId="{0B7F0695-361B-4F4F-983F-9C0D92F6DF36}" type="presOf" srcId="{C9E77C7F-2AD0-4BE9-BEE2-73C2887B7509}" destId="{EEB84D4E-AEA2-3A4F-B3B8-249BB7CC25F5}" srcOrd="0" destOrd="0" presId="urn:microsoft.com/office/officeart/2005/8/layout/vProcess5"/>
    <dgm:cxn modelId="{BE2E8DC0-17C6-7043-AA1B-FAC5EBA84226}" type="presParOf" srcId="{87579F39-EB4B-7B43-A7BC-52045191AB74}" destId="{FFAEEE02-CE99-E64E-B407-876318208846}" srcOrd="0" destOrd="0" presId="urn:microsoft.com/office/officeart/2005/8/layout/vProcess5"/>
    <dgm:cxn modelId="{ABEF2663-938D-484D-944A-A759E20ED5BE}" type="presParOf" srcId="{87579F39-EB4B-7B43-A7BC-52045191AB74}" destId="{147BAB2D-8713-2B46-AE50-14032D6601A9}" srcOrd="1" destOrd="0" presId="urn:microsoft.com/office/officeart/2005/8/layout/vProcess5"/>
    <dgm:cxn modelId="{7FED6D0E-DFF2-6D41-AB08-4BC3DEE56A11}" type="presParOf" srcId="{87579F39-EB4B-7B43-A7BC-52045191AB74}" destId="{EEB84D4E-AEA2-3A4F-B3B8-249BB7CC25F5}" srcOrd="2" destOrd="0" presId="urn:microsoft.com/office/officeart/2005/8/layout/vProcess5"/>
    <dgm:cxn modelId="{50DF918A-91FE-C644-8642-1F5DE27E95EB}" type="presParOf" srcId="{87579F39-EB4B-7B43-A7BC-52045191AB74}" destId="{1DE9DD50-E656-9D47-A6B3-3FBE8468537E}" srcOrd="3" destOrd="0" presId="urn:microsoft.com/office/officeart/2005/8/layout/vProcess5"/>
    <dgm:cxn modelId="{34BCBF47-DAAA-C143-879F-AA01627F54B8}" type="presParOf" srcId="{87579F39-EB4B-7B43-A7BC-52045191AB74}" destId="{6DCD233D-BC21-DD4A-8743-597433AB666B}" srcOrd="4" destOrd="0" presId="urn:microsoft.com/office/officeart/2005/8/layout/vProcess5"/>
    <dgm:cxn modelId="{EA4D3086-BB43-5F43-9CD2-0D74807C3F73}" type="presParOf" srcId="{87579F39-EB4B-7B43-A7BC-52045191AB74}" destId="{1E84380B-B88F-FE41-80D3-887D10C2AA95}" srcOrd="5" destOrd="0" presId="urn:microsoft.com/office/officeart/2005/8/layout/vProcess5"/>
    <dgm:cxn modelId="{B34D4F11-9DAA-F441-9F94-B37111B2A424}" type="presParOf" srcId="{87579F39-EB4B-7B43-A7BC-52045191AB74}" destId="{104350A2-631A-BE49-9D84-2B6C894359CF}" srcOrd="6" destOrd="0" presId="urn:microsoft.com/office/officeart/2005/8/layout/vProcess5"/>
    <dgm:cxn modelId="{16372078-4AA0-D446-870F-73061D38F640}" type="presParOf" srcId="{87579F39-EB4B-7B43-A7BC-52045191AB74}" destId="{B9EE8423-4EED-8643-8FE1-9215E28502A5}" srcOrd="7" destOrd="0" presId="urn:microsoft.com/office/officeart/2005/8/layout/vProcess5"/>
    <dgm:cxn modelId="{7C2B8A2D-3312-2F4F-877D-6B12AE8009A0}" type="presParOf" srcId="{87579F39-EB4B-7B43-A7BC-52045191AB74}" destId="{75E10DD0-6B28-BD4B-882B-4981E0A90513}" srcOrd="8" destOrd="0" presId="urn:microsoft.com/office/officeart/2005/8/layout/vProcess5"/>
    <dgm:cxn modelId="{8AE15AB7-9EEB-0340-A84E-2D5CD350344B}" type="presParOf" srcId="{87579F39-EB4B-7B43-A7BC-52045191AB74}" destId="{6A9CE088-2BA4-9A42-9C85-90498EC334B6}" srcOrd="9" destOrd="0" presId="urn:microsoft.com/office/officeart/2005/8/layout/vProcess5"/>
    <dgm:cxn modelId="{1D2CB1F2-B0DE-1443-8B1E-58F712179B65}" type="presParOf" srcId="{87579F39-EB4B-7B43-A7BC-52045191AB74}" destId="{A4435F50-51D2-2C4C-8CAB-53F89E451D6D}" srcOrd="10" destOrd="0" presId="urn:microsoft.com/office/officeart/2005/8/layout/vProcess5"/>
    <dgm:cxn modelId="{2A4EBC74-8E8E-4C49-AD6C-E8EE44C4D968}" type="presParOf" srcId="{87579F39-EB4B-7B43-A7BC-52045191AB74}" destId="{95464792-B100-3E40-B342-CB3C6D04051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D9E4BB-0CF5-4E93-A927-2EEE0BEAFF93}" type="doc">
      <dgm:prSet loTypeId="urn:microsoft.com/office/officeart/2005/8/layout/hProcess11" loCatId="process" qsTypeId="urn:microsoft.com/office/officeart/2005/8/quickstyle/simple1" qsCatId="simple" csTypeId="urn:microsoft.com/office/officeart/2005/8/colors/accent1_2" csCatId="accent1" phldr="1"/>
      <dgm:spPr/>
    </dgm:pt>
    <dgm:pt modelId="{2D14FC21-D3B8-4AEF-9A40-0C997B9AA2F6}">
      <dgm:prSet phldrT="[Text]" phldr="0"/>
      <dgm:spPr/>
      <dgm:t>
        <a:bodyPr/>
        <a:lstStyle/>
        <a:p>
          <a:pPr rtl="0"/>
          <a:r>
            <a:rPr lang="en-US" dirty="0">
              <a:latin typeface="Aptos Display" panose="02110004020202020204"/>
            </a:rPr>
            <a:t>Access disparities</a:t>
          </a:r>
          <a:endParaRPr lang="en-US" dirty="0"/>
        </a:p>
      </dgm:t>
    </dgm:pt>
    <dgm:pt modelId="{3FC3F71F-A606-418C-857C-BB37923EC4C0}" type="parTrans" cxnId="{61F60B94-B728-4769-AEC7-5CFF8963BB35}">
      <dgm:prSet/>
      <dgm:spPr/>
    </dgm:pt>
    <dgm:pt modelId="{E516F4F8-345C-4FEC-8A1E-A06B28F2B8FA}" type="sibTrans" cxnId="{61F60B94-B728-4769-AEC7-5CFF8963BB35}">
      <dgm:prSet/>
      <dgm:spPr/>
    </dgm:pt>
    <dgm:pt modelId="{746AE4C9-495B-4B1B-A2A4-FC660D30F7BB}">
      <dgm:prSet phldrT="[Text]" phldr="0"/>
      <dgm:spPr/>
      <dgm:t>
        <a:bodyPr/>
        <a:lstStyle/>
        <a:p>
          <a:pPr rtl="0"/>
          <a:r>
            <a:rPr lang="en-US" dirty="0">
              <a:latin typeface="Aptos Display" panose="02110004020202020204"/>
            </a:rPr>
            <a:t>Ordering test</a:t>
          </a:r>
          <a:endParaRPr lang="en-US" dirty="0"/>
        </a:p>
      </dgm:t>
    </dgm:pt>
    <dgm:pt modelId="{125B1DC6-2CFD-40B3-BA72-C244798B1A00}" type="parTrans" cxnId="{CFE4ED0B-59FE-40A0-BE7A-64D1751A92FD}">
      <dgm:prSet/>
      <dgm:spPr/>
    </dgm:pt>
    <dgm:pt modelId="{64A96562-FEC9-46C2-AA0A-3314C574A91B}" type="sibTrans" cxnId="{CFE4ED0B-59FE-40A0-BE7A-64D1751A92FD}">
      <dgm:prSet/>
      <dgm:spPr/>
    </dgm:pt>
    <dgm:pt modelId="{15A549DB-F7AE-4EE7-B813-EE3C50DFD42F}">
      <dgm:prSet phldr="0"/>
      <dgm:spPr/>
      <dgm:t>
        <a:bodyPr/>
        <a:lstStyle/>
        <a:p>
          <a:pPr rtl="0"/>
          <a:r>
            <a:rPr lang="en-US">
              <a:latin typeface="Aptos Display" panose="02110004020202020204"/>
            </a:rPr>
            <a:t>Follow through</a:t>
          </a:r>
        </a:p>
      </dgm:t>
    </dgm:pt>
    <dgm:pt modelId="{EC995653-D84D-477F-89D3-3C7CC8AB618D}" type="parTrans" cxnId="{19CABB82-1ADE-4B4F-8FD5-6D5A85646F3A}">
      <dgm:prSet/>
      <dgm:spPr/>
    </dgm:pt>
    <dgm:pt modelId="{1BB75383-D501-44BA-A3C0-EC27DCFBB8E4}" type="sibTrans" cxnId="{19CABB82-1ADE-4B4F-8FD5-6D5A85646F3A}">
      <dgm:prSet/>
      <dgm:spPr/>
    </dgm:pt>
    <dgm:pt modelId="{6A84D20D-D393-4904-B9DB-6FAB7E072AA9}">
      <dgm:prSet phldr="0"/>
      <dgm:spPr/>
      <dgm:t>
        <a:bodyPr/>
        <a:lstStyle/>
        <a:p>
          <a:r>
            <a:rPr lang="en-US" dirty="0">
              <a:latin typeface="Aptos Display" panose="02110004020202020204"/>
            </a:rPr>
            <a:t>Documentation</a:t>
          </a:r>
        </a:p>
      </dgm:t>
    </dgm:pt>
    <dgm:pt modelId="{0C18D66B-4B97-4029-8A59-BB6A5BF8D414}" type="parTrans" cxnId="{2C15C22A-FF51-45D9-AA01-42A3BD89D070}">
      <dgm:prSet/>
      <dgm:spPr/>
    </dgm:pt>
    <dgm:pt modelId="{A518A75B-4259-4947-B371-835CB8891CC4}" type="sibTrans" cxnId="{2C15C22A-FF51-45D9-AA01-42A3BD89D070}">
      <dgm:prSet/>
      <dgm:spPr/>
    </dgm:pt>
    <dgm:pt modelId="{72D89D9F-4E2F-4B54-892D-C060AA1C4086}">
      <dgm:prSet phldr="0"/>
      <dgm:spPr/>
      <dgm:t>
        <a:bodyPr/>
        <a:lstStyle/>
        <a:p>
          <a:pPr rtl="0"/>
          <a:r>
            <a:rPr lang="en-US" sz="1400" dirty="0">
              <a:latin typeface="Aptos Display" panose="02110004020202020204"/>
            </a:rPr>
            <a:t>Insurance &amp; Costs</a:t>
          </a:r>
        </a:p>
      </dgm:t>
    </dgm:pt>
    <dgm:pt modelId="{40983896-AEA9-4D95-A455-5719EFC7A661}" type="parTrans" cxnId="{17FC14A1-C3F8-45A5-B882-7E2E8BF89E9A}">
      <dgm:prSet/>
      <dgm:spPr/>
    </dgm:pt>
    <dgm:pt modelId="{A9DE3485-1D98-4338-AE4D-C2C02F227E4F}" type="sibTrans" cxnId="{17FC14A1-C3F8-45A5-B882-7E2E8BF89E9A}">
      <dgm:prSet/>
      <dgm:spPr/>
    </dgm:pt>
    <dgm:pt modelId="{DEA9DF10-E490-4F82-B1E4-6A0F375E4FB5}">
      <dgm:prSet phldr="0"/>
      <dgm:spPr/>
      <dgm:t>
        <a:bodyPr/>
        <a:lstStyle/>
        <a:p>
          <a:r>
            <a:rPr lang="en-US" sz="1400" dirty="0">
              <a:latin typeface="Aptos Display" panose="02110004020202020204"/>
            </a:rPr>
            <a:t>Pre-authorization</a:t>
          </a:r>
        </a:p>
      </dgm:t>
    </dgm:pt>
    <dgm:pt modelId="{57C263E1-A934-4F5C-9AB1-1680CC718337}" type="parTrans" cxnId="{452711B1-8E3D-4A23-83C0-8172AE549CF1}">
      <dgm:prSet/>
      <dgm:spPr/>
    </dgm:pt>
    <dgm:pt modelId="{0921B07B-D8E7-484D-AD1A-38D41F89C48F}" type="sibTrans" cxnId="{452711B1-8E3D-4A23-83C0-8172AE549CF1}">
      <dgm:prSet/>
      <dgm:spPr/>
    </dgm:pt>
    <dgm:pt modelId="{27708EBC-8778-4002-B8D3-908C12F7B681}">
      <dgm:prSet phldr="0"/>
      <dgm:spPr/>
      <dgm:t>
        <a:bodyPr/>
        <a:lstStyle/>
        <a:p>
          <a:pPr rtl="0"/>
          <a:r>
            <a:rPr lang="en-US" sz="1400" dirty="0">
              <a:latin typeface="Aptos Display" panose="02110004020202020204"/>
            </a:rPr>
            <a:t>Increasing odds of test completion</a:t>
          </a:r>
        </a:p>
      </dgm:t>
    </dgm:pt>
    <dgm:pt modelId="{449D4B53-7137-4BB0-862C-1B049167EE77}" type="parTrans" cxnId="{41767D42-4EAC-43FB-93B1-CCA43E65D7E3}">
      <dgm:prSet/>
      <dgm:spPr/>
    </dgm:pt>
    <dgm:pt modelId="{D72A5D82-2A76-41FA-8754-79D0C56AF901}" type="sibTrans" cxnId="{41767D42-4EAC-43FB-93B1-CCA43E65D7E3}">
      <dgm:prSet/>
      <dgm:spPr/>
    </dgm:pt>
    <dgm:pt modelId="{8A9DD7FC-0739-44ED-905A-BE82BD3FD55A}">
      <dgm:prSet phldr="0"/>
      <dgm:spPr/>
      <dgm:t>
        <a:bodyPr/>
        <a:lstStyle/>
        <a:p>
          <a:pPr rtl="0"/>
          <a:r>
            <a:rPr lang="en-US" sz="1400" dirty="0">
              <a:latin typeface="Aptos Display" panose="02110004020202020204"/>
            </a:rPr>
            <a:t>Fears and Cultural considerations</a:t>
          </a:r>
        </a:p>
      </dgm:t>
    </dgm:pt>
    <dgm:pt modelId="{B6ADA0DA-51B9-441E-9BD3-AA5D8E7C8627}" type="parTrans" cxnId="{21346EA7-7ED6-4A71-B400-2575046D3F25}">
      <dgm:prSet/>
      <dgm:spPr/>
    </dgm:pt>
    <dgm:pt modelId="{F150FC70-399C-43A7-AB04-B407E950B868}" type="sibTrans" cxnId="{21346EA7-7ED6-4A71-B400-2575046D3F25}">
      <dgm:prSet/>
      <dgm:spPr/>
    </dgm:pt>
    <dgm:pt modelId="{F9310E1E-BBED-422A-9A18-AF499A6D6955}">
      <dgm:prSet phldr="0"/>
      <dgm:spPr/>
      <dgm:t>
        <a:bodyPr/>
        <a:lstStyle/>
        <a:p>
          <a:pPr rtl="0"/>
          <a:r>
            <a:rPr lang="en-US" sz="1400" dirty="0">
              <a:latin typeface="Aptos Display" panose="02110004020202020204"/>
            </a:rPr>
            <a:t>Education and health literacy</a:t>
          </a:r>
        </a:p>
      </dgm:t>
    </dgm:pt>
    <dgm:pt modelId="{34327133-8C94-418A-8F1E-A738B5B1DB3A}" type="parTrans" cxnId="{12B1AA37-CFE5-4055-80FD-3D3FDDC624A6}">
      <dgm:prSet/>
      <dgm:spPr/>
    </dgm:pt>
    <dgm:pt modelId="{CB4CD86F-E260-4602-A595-28850B1BD38A}" type="sibTrans" cxnId="{12B1AA37-CFE5-4055-80FD-3D3FDDC624A6}">
      <dgm:prSet/>
      <dgm:spPr/>
    </dgm:pt>
    <dgm:pt modelId="{669D16C2-923F-4B90-A682-C8A3DE804120}">
      <dgm:prSet phldr="0"/>
      <dgm:spPr/>
      <dgm:t>
        <a:bodyPr/>
        <a:lstStyle/>
        <a:p>
          <a:pPr rtl="0"/>
          <a:r>
            <a:rPr lang="en-US" sz="1400" dirty="0">
              <a:latin typeface="Aptos Display" panose="02110004020202020204"/>
            </a:rPr>
            <a:t>Medical Neccesity </a:t>
          </a:r>
        </a:p>
      </dgm:t>
    </dgm:pt>
    <dgm:pt modelId="{2FE9A408-AF79-4C4B-BB3E-32518F305992}" type="parTrans" cxnId="{190B08F5-32BB-47D8-980C-0AF6F8CF1D86}">
      <dgm:prSet/>
      <dgm:spPr/>
    </dgm:pt>
    <dgm:pt modelId="{A08FE87B-F059-4B4A-9180-1F1DF9053772}" type="sibTrans" cxnId="{190B08F5-32BB-47D8-980C-0AF6F8CF1D86}">
      <dgm:prSet/>
      <dgm:spPr/>
    </dgm:pt>
    <dgm:pt modelId="{A06A1BAD-389B-4F2A-8B8C-F367E58773B2}" type="pres">
      <dgm:prSet presAssocID="{21D9E4BB-0CF5-4E93-A927-2EEE0BEAFF93}" presName="Name0" presStyleCnt="0">
        <dgm:presLayoutVars>
          <dgm:dir/>
          <dgm:resizeHandles val="exact"/>
        </dgm:presLayoutVars>
      </dgm:prSet>
      <dgm:spPr/>
    </dgm:pt>
    <dgm:pt modelId="{A30A1706-04FB-4FEF-8511-F197A5FE81A6}" type="pres">
      <dgm:prSet presAssocID="{21D9E4BB-0CF5-4E93-A927-2EEE0BEAFF93}" presName="arrow" presStyleLbl="bgShp" presStyleIdx="0" presStyleCnt="1"/>
      <dgm:spPr/>
    </dgm:pt>
    <dgm:pt modelId="{546B1F98-BBE1-4D7E-9DD4-0A011BE8BC00}" type="pres">
      <dgm:prSet presAssocID="{21D9E4BB-0CF5-4E93-A927-2EEE0BEAFF93}" presName="points" presStyleCnt="0"/>
      <dgm:spPr/>
    </dgm:pt>
    <dgm:pt modelId="{EC985A4C-54D0-4F84-AC38-0855A01E7E23}" type="pres">
      <dgm:prSet presAssocID="{2D14FC21-D3B8-4AEF-9A40-0C997B9AA2F6}" presName="compositeA" presStyleCnt="0"/>
      <dgm:spPr/>
    </dgm:pt>
    <dgm:pt modelId="{3BA05ED5-BC7D-4A09-BD6D-8CF543DFCCF6}" type="pres">
      <dgm:prSet presAssocID="{2D14FC21-D3B8-4AEF-9A40-0C997B9AA2F6}" presName="textA" presStyleLbl="revTx" presStyleIdx="0" presStyleCnt="4">
        <dgm:presLayoutVars>
          <dgm:bulletEnabled val="1"/>
        </dgm:presLayoutVars>
      </dgm:prSet>
      <dgm:spPr/>
      <dgm:t>
        <a:bodyPr/>
        <a:lstStyle/>
        <a:p>
          <a:endParaRPr lang="en-US"/>
        </a:p>
      </dgm:t>
    </dgm:pt>
    <dgm:pt modelId="{37509618-3AB2-4634-B38D-FC57E8C2A864}" type="pres">
      <dgm:prSet presAssocID="{2D14FC21-D3B8-4AEF-9A40-0C997B9AA2F6}" presName="circleA" presStyleLbl="node1" presStyleIdx="0" presStyleCnt="4"/>
      <dgm:spPr/>
    </dgm:pt>
    <dgm:pt modelId="{70016649-72ED-4C10-B75C-41EB254910F1}" type="pres">
      <dgm:prSet presAssocID="{2D14FC21-D3B8-4AEF-9A40-0C997B9AA2F6}" presName="spaceA" presStyleCnt="0"/>
      <dgm:spPr/>
    </dgm:pt>
    <dgm:pt modelId="{AACAEB04-9B47-4A06-A782-DD8B94AFB068}" type="pres">
      <dgm:prSet presAssocID="{E516F4F8-345C-4FEC-8A1E-A06B28F2B8FA}" presName="space" presStyleCnt="0"/>
      <dgm:spPr/>
    </dgm:pt>
    <dgm:pt modelId="{A1F3245A-8C39-4125-AAA9-C0C565FE076C}" type="pres">
      <dgm:prSet presAssocID="{746AE4C9-495B-4B1B-A2A4-FC660D30F7BB}" presName="compositeB" presStyleCnt="0"/>
      <dgm:spPr/>
    </dgm:pt>
    <dgm:pt modelId="{861C42F2-AC44-4200-96D5-2264D9DB41DC}" type="pres">
      <dgm:prSet presAssocID="{746AE4C9-495B-4B1B-A2A4-FC660D30F7BB}" presName="textB" presStyleLbl="revTx" presStyleIdx="1" presStyleCnt="4">
        <dgm:presLayoutVars>
          <dgm:bulletEnabled val="1"/>
        </dgm:presLayoutVars>
      </dgm:prSet>
      <dgm:spPr/>
      <dgm:t>
        <a:bodyPr/>
        <a:lstStyle/>
        <a:p>
          <a:endParaRPr lang="en-US"/>
        </a:p>
      </dgm:t>
    </dgm:pt>
    <dgm:pt modelId="{AD67CBC6-CAA9-4B3F-B530-A3B43D160070}" type="pres">
      <dgm:prSet presAssocID="{746AE4C9-495B-4B1B-A2A4-FC660D30F7BB}" presName="circleB" presStyleLbl="node1" presStyleIdx="1" presStyleCnt="4"/>
      <dgm:spPr/>
    </dgm:pt>
    <dgm:pt modelId="{8D9B1D3F-B846-4235-A21F-64B9B6FF17F1}" type="pres">
      <dgm:prSet presAssocID="{746AE4C9-495B-4B1B-A2A4-FC660D30F7BB}" presName="spaceB" presStyleCnt="0"/>
      <dgm:spPr/>
    </dgm:pt>
    <dgm:pt modelId="{E0EC244F-C307-432A-ADAF-93D3A8FF842A}" type="pres">
      <dgm:prSet presAssocID="{64A96562-FEC9-46C2-AA0A-3314C574A91B}" presName="space" presStyleCnt="0"/>
      <dgm:spPr/>
    </dgm:pt>
    <dgm:pt modelId="{69973C06-5F83-4967-9BF5-C8911499B5C7}" type="pres">
      <dgm:prSet presAssocID="{6A84D20D-D393-4904-B9DB-6FAB7E072AA9}" presName="compositeA" presStyleCnt="0"/>
      <dgm:spPr/>
    </dgm:pt>
    <dgm:pt modelId="{1A1541A8-7FA3-42F4-AE95-A6BAE58E59E2}" type="pres">
      <dgm:prSet presAssocID="{6A84D20D-D393-4904-B9DB-6FAB7E072AA9}" presName="textA" presStyleLbl="revTx" presStyleIdx="2" presStyleCnt="4">
        <dgm:presLayoutVars>
          <dgm:bulletEnabled val="1"/>
        </dgm:presLayoutVars>
      </dgm:prSet>
      <dgm:spPr/>
      <dgm:t>
        <a:bodyPr/>
        <a:lstStyle/>
        <a:p>
          <a:endParaRPr lang="en-US"/>
        </a:p>
      </dgm:t>
    </dgm:pt>
    <dgm:pt modelId="{0027F9A8-54C8-48EE-B985-424D83417D2A}" type="pres">
      <dgm:prSet presAssocID="{6A84D20D-D393-4904-B9DB-6FAB7E072AA9}" presName="circleA" presStyleLbl="node1" presStyleIdx="2" presStyleCnt="4"/>
      <dgm:spPr/>
    </dgm:pt>
    <dgm:pt modelId="{9F498E66-6B4D-4596-83F6-274F59F95D27}" type="pres">
      <dgm:prSet presAssocID="{6A84D20D-D393-4904-B9DB-6FAB7E072AA9}" presName="spaceA" presStyleCnt="0"/>
      <dgm:spPr/>
    </dgm:pt>
    <dgm:pt modelId="{D755CCF3-6435-4ADD-808A-D20D04F5CBC6}" type="pres">
      <dgm:prSet presAssocID="{A518A75B-4259-4947-B371-835CB8891CC4}" presName="space" presStyleCnt="0"/>
      <dgm:spPr/>
    </dgm:pt>
    <dgm:pt modelId="{A6B4816A-60A4-4D1C-AAA9-96B0E6FA824C}" type="pres">
      <dgm:prSet presAssocID="{15A549DB-F7AE-4EE7-B813-EE3C50DFD42F}" presName="compositeB" presStyleCnt="0"/>
      <dgm:spPr/>
    </dgm:pt>
    <dgm:pt modelId="{12EDFF90-3C7B-4C34-8902-01EC51C8983F}" type="pres">
      <dgm:prSet presAssocID="{15A549DB-F7AE-4EE7-B813-EE3C50DFD42F}" presName="textB" presStyleLbl="revTx" presStyleIdx="3" presStyleCnt="4">
        <dgm:presLayoutVars>
          <dgm:bulletEnabled val="1"/>
        </dgm:presLayoutVars>
      </dgm:prSet>
      <dgm:spPr/>
      <dgm:t>
        <a:bodyPr/>
        <a:lstStyle/>
        <a:p>
          <a:endParaRPr lang="en-US"/>
        </a:p>
      </dgm:t>
    </dgm:pt>
    <dgm:pt modelId="{A5025B00-7818-4111-A125-C21525768EBD}" type="pres">
      <dgm:prSet presAssocID="{15A549DB-F7AE-4EE7-B813-EE3C50DFD42F}" presName="circleB" presStyleLbl="node1" presStyleIdx="3" presStyleCnt="4"/>
      <dgm:spPr/>
    </dgm:pt>
    <dgm:pt modelId="{2ED5DF87-0854-4596-920D-9378959F0F34}" type="pres">
      <dgm:prSet presAssocID="{15A549DB-F7AE-4EE7-B813-EE3C50DFD42F}" presName="spaceB" presStyleCnt="0"/>
      <dgm:spPr/>
    </dgm:pt>
  </dgm:ptLst>
  <dgm:cxnLst>
    <dgm:cxn modelId="{35C58F80-9824-4C52-AC4B-D39C0725A8F9}" type="presOf" srcId="{669D16C2-923F-4B90-A682-C8A3DE804120}" destId="{1A1541A8-7FA3-42F4-AE95-A6BAE58E59E2}" srcOrd="0" destOrd="1" presId="urn:microsoft.com/office/officeart/2005/8/layout/hProcess11"/>
    <dgm:cxn modelId="{19CABB82-1ADE-4B4F-8FD5-6D5A85646F3A}" srcId="{21D9E4BB-0CF5-4E93-A927-2EEE0BEAFF93}" destId="{15A549DB-F7AE-4EE7-B813-EE3C50DFD42F}" srcOrd="3" destOrd="0" parTransId="{EC995653-D84D-477F-89D3-3C7CC8AB618D}" sibTransId="{1BB75383-D501-44BA-A3C0-EC27DCFBB8E4}"/>
    <dgm:cxn modelId="{21346EA7-7ED6-4A71-B400-2575046D3F25}" srcId="{15A549DB-F7AE-4EE7-B813-EE3C50DFD42F}" destId="{8A9DD7FC-0739-44ED-905A-BE82BD3FD55A}" srcOrd="1" destOrd="0" parTransId="{B6ADA0DA-51B9-441E-9BD3-AA5D8E7C8627}" sibTransId="{F150FC70-399C-43A7-AB04-B407E950B868}"/>
    <dgm:cxn modelId="{190B08F5-32BB-47D8-980C-0AF6F8CF1D86}" srcId="{6A84D20D-D393-4904-B9DB-6FAB7E072AA9}" destId="{669D16C2-923F-4B90-A682-C8A3DE804120}" srcOrd="0" destOrd="0" parTransId="{2FE9A408-AF79-4C4B-BB3E-32518F305992}" sibTransId="{A08FE87B-F059-4B4A-9180-1F1DF9053772}"/>
    <dgm:cxn modelId="{61F60B94-B728-4769-AEC7-5CFF8963BB35}" srcId="{21D9E4BB-0CF5-4E93-A927-2EEE0BEAFF93}" destId="{2D14FC21-D3B8-4AEF-9A40-0C997B9AA2F6}" srcOrd="0" destOrd="0" parTransId="{3FC3F71F-A606-418C-857C-BB37923EC4C0}" sibTransId="{E516F4F8-345C-4FEC-8A1E-A06B28F2B8FA}"/>
    <dgm:cxn modelId="{CFE4ED0B-59FE-40A0-BE7A-64D1751A92FD}" srcId="{21D9E4BB-0CF5-4E93-A927-2EEE0BEAFF93}" destId="{746AE4C9-495B-4B1B-A2A4-FC660D30F7BB}" srcOrd="1" destOrd="0" parTransId="{125B1DC6-2CFD-40B3-BA72-C244798B1A00}" sibTransId="{64A96562-FEC9-46C2-AA0A-3314C574A91B}"/>
    <dgm:cxn modelId="{2EA546B2-D966-4AC5-BBAA-BA3AA8E0AD17}" type="presOf" srcId="{27708EBC-8778-4002-B8D3-908C12F7B681}" destId="{12EDFF90-3C7B-4C34-8902-01EC51C8983F}" srcOrd="0" destOrd="1" presId="urn:microsoft.com/office/officeart/2005/8/layout/hProcess11"/>
    <dgm:cxn modelId="{4AC480EA-2E83-4299-9C3D-48C0BF4D2436}" type="presOf" srcId="{6A84D20D-D393-4904-B9DB-6FAB7E072AA9}" destId="{1A1541A8-7FA3-42F4-AE95-A6BAE58E59E2}" srcOrd="0" destOrd="0" presId="urn:microsoft.com/office/officeart/2005/8/layout/hProcess11"/>
    <dgm:cxn modelId="{04EE425B-2C4C-4D8E-A8FA-EF08E5BC98A7}" type="presOf" srcId="{21D9E4BB-0CF5-4E93-A927-2EEE0BEAFF93}" destId="{A06A1BAD-389B-4F2A-8B8C-F367E58773B2}" srcOrd="0" destOrd="0" presId="urn:microsoft.com/office/officeart/2005/8/layout/hProcess11"/>
    <dgm:cxn modelId="{3951AB96-DEAF-4B04-96FC-E8CE32EBEEE1}" type="presOf" srcId="{8A9DD7FC-0739-44ED-905A-BE82BD3FD55A}" destId="{12EDFF90-3C7B-4C34-8902-01EC51C8983F}" srcOrd="0" destOrd="2" presId="urn:microsoft.com/office/officeart/2005/8/layout/hProcess11"/>
    <dgm:cxn modelId="{0AED8D09-3C63-449F-95EA-600CAF74E0C5}" type="presOf" srcId="{2D14FC21-D3B8-4AEF-9A40-0C997B9AA2F6}" destId="{3BA05ED5-BC7D-4A09-BD6D-8CF543DFCCF6}" srcOrd="0" destOrd="0" presId="urn:microsoft.com/office/officeart/2005/8/layout/hProcess11"/>
    <dgm:cxn modelId="{41767D42-4EAC-43FB-93B1-CCA43E65D7E3}" srcId="{15A549DB-F7AE-4EE7-B813-EE3C50DFD42F}" destId="{27708EBC-8778-4002-B8D3-908C12F7B681}" srcOrd="0" destOrd="0" parTransId="{449D4B53-7137-4BB0-862C-1B049167EE77}" sibTransId="{D72A5D82-2A76-41FA-8754-79D0C56AF901}"/>
    <dgm:cxn modelId="{B0380C60-55B8-4CC0-8266-729F02943CFD}" type="presOf" srcId="{F9310E1E-BBED-422A-9A18-AF499A6D6955}" destId="{12EDFF90-3C7B-4C34-8902-01EC51C8983F}" srcOrd="0" destOrd="3" presId="urn:microsoft.com/office/officeart/2005/8/layout/hProcess11"/>
    <dgm:cxn modelId="{452711B1-8E3D-4A23-83C0-8172AE549CF1}" srcId="{746AE4C9-495B-4B1B-A2A4-FC660D30F7BB}" destId="{DEA9DF10-E490-4F82-B1E4-6A0F375E4FB5}" srcOrd="0" destOrd="0" parTransId="{57C263E1-A934-4F5C-9AB1-1680CC718337}" sibTransId="{0921B07B-D8E7-484D-AD1A-38D41F89C48F}"/>
    <dgm:cxn modelId="{17FC14A1-C3F8-45A5-B882-7E2E8BF89E9A}" srcId="{2D14FC21-D3B8-4AEF-9A40-0C997B9AA2F6}" destId="{72D89D9F-4E2F-4B54-892D-C060AA1C4086}" srcOrd="0" destOrd="0" parTransId="{40983896-AEA9-4D95-A455-5719EFC7A661}" sibTransId="{A9DE3485-1D98-4338-AE4D-C2C02F227E4F}"/>
    <dgm:cxn modelId="{DE77F8E9-038A-4883-9FED-5A79B0F63814}" type="presOf" srcId="{72D89D9F-4E2F-4B54-892D-C060AA1C4086}" destId="{3BA05ED5-BC7D-4A09-BD6D-8CF543DFCCF6}" srcOrd="0" destOrd="1" presId="urn:microsoft.com/office/officeart/2005/8/layout/hProcess11"/>
    <dgm:cxn modelId="{299B71AB-9EAE-4707-AC1A-56FEAC5016AB}" type="presOf" srcId="{15A549DB-F7AE-4EE7-B813-EE3C50DFD42F}" destId="{12EDFF90-3C7B-4C34-8902-01EC51C8983F}" srcOrd="0" destOrd="0" presId="urn:microsoft.com/office/officeart/2005/8/layout/hProcess11"/>
    <dgm:cxn modelId="{12B1AA37-CFE5-4055-80FD-3D3FDDC624A6}" srcId="{15A549DB-F7AE-4EE7-B813-EE3C50DFD42F}" destId="{F9310E1E-BBED-422A-9A18-AF499A6D6955}" srcOrd="2" destOrd="0" parTransId="{34327133-8C94-418A-8F1E-A738B5B1DB3A}" sibTransId="{CB4CD86F-E260-4602-A595-28850B1BD38A}"/>
    <dgm:cxn modelId="{2C15C22A-FF51-45D9-AA01-42A3BD89D070}" srcId="{21D9E4BB-0CF5-4E93-A927-2EEE0BEAFF93}" destId="{6A84D20D-D393-4904-B9DB-6FAB7E072AA9}" srcOrd="2" destOrd="0" parTransId="{0C18D66B-4B97-4029-8A59-BB6A5BF8D414}" sibTransId="{A518A75B-4259-4947-B371-835CB8891CC4}"/>
    <dgm:cxn modelId="{A968ACEE-2364-4FF6-9DB3-FEC7F93E7CD2}" type="presOf" srcId="{746AE4C9-495B-4B1B-A2A4-FC660D30F7BB}" destId="{861C42F2-AC44-4200-96D5-2264D9DB41DC}" srcOrd="0" destOrd="0" presId="urn:microsoft.com/office/officeart/2005/8/layout/hProcess11"/>
    <dgm:cxn modelId="{319F4DB9-568F-46D3-9FD9-FF3945365B42}" type="presOf" srcId="{DEA9DF10-E490-4F82-B1E4-6A0F375E4FB5}" destId="{861C42F2-AC44-4200-96D5-2264D9DB41DC}" srcOrd="0" destOrd="1" presId="urn:microsoft.com/office/officeart/2005/8/layout/hProcess11"/>
    <dgm:cxn modelId="{F47A3FB0-4CE6-42DC-9730-9D2AF25933B7}" type="presParOf" srcId="{A06A1BAD-389B-4F2A-8B8C-F367E58773B2}" destId="{A30A1706-04FB-4FEF-8511-F197A5FE81A6}" srcOrd="0" destOrd="0" presId="urn:microsoft.com/office/officeart/2005/8/layout/hProcess11"/>
    <dgm:cxn modelId="{FC0B0FF6-58F6-4391-B43C-74CFA234F1E1}" type="presParOf" srcId="{A06A1BAD-389B-4F2A-8B8C-F367E58773B2}" destId="{546B1F98-BBE1-4D7E-9DD4-0A011BE8BC00}" srcOrd="1" destOrd="0" presId="urn:microsoft.com/office/officeart/2005/8/layout/hProcess11"/>
    <dgm:cxn modelId="{246D7F76-2282-4046-A56C-5C5820AEFB34}" type="presParOf" srcId="{546B1F98-BBE1-4D7E-9DD4-0A011BE8BC00}" destId="{EC985A4C-54D0-4F84-AC38-0855A01E7E23}" srcOrd="0" destOrd="0" presId="urn:microsoft.com/office/officeart/2005/8/layout/hProcess11"/>
    <dgm:cxn modelId="{EF8F3339-D133-4F12-B934-1648762401D7}" type="presParOf" srcId="{EC985A4C-54D0-4F84-AC38-0855A01E7E23}" destId="{3BA05ED5-BC7D-4A09-BD6D-8CF543DFCCF6}" srcOrd="0" destOrd="0" presId="urn:microsoft.com/office/officeart/2005/8/layout/hProcess11"/>
    <dgm:cxn modelId="{42ADD07E-2DCA-44B3-96EB-B467548B192D}" type="presParOf" srcId="{EC985A4C-54D0-4F84-AC38-0855A01E7E23}" destId="{37509618-3AB2-4634-B38D-FC57E8C2A864}" srcOrd="1" destOrd="0" presId="urn:microsoft.com/office/officeart/2005/8/layout/hProcess11"/>
    <dgm:cxn modelId="{C05FBE81-2420-4F50-84CA-0AA03FC2E980}" type="presParOf" srcId="{EC985A4C-54D0-4F84-AC38-0855A01E7E23}" destId="{70016649-72ED-4C10-B75C-41EB254910F1}" srcOrd="2" destOrd="0" presId="urn:microsoft.com/office/officeart/2005/8/layout/hProcess11"/>
    <dgm:cxn modelId="{4640A4B4-0E55-4BB2-A9FE-062E9F17CCDB}" type="presParOf" srcId="{546B1F98-BBE1-4D7E-9DD4-0A011BE8BC00}" destId="{AACAEB04-9B47-4A06-A782-DD8B94AFB068}" srcOrd="1" destOrd="0" presId="urn:microsoft.com/office/officeart/2005/8/layout/hProcess11"/>
    <dgm:cxn modelId="{E9B0B2FC-BB00-47E0-AB1D-F707C834CA85}" type="presParOf" srcId="{546B1F98-BBE1-4D7E-9DD4-0A011BE8BC00}" destId="{A1F3245A-8C39-4125-AAA9-C0C565FE076C}" srcOrd="2" destOrd="0" presId="urn:microsoft.com/office/officeart/2005/8/layout/hProcess11"/>
    <dgm:cxn modelId="{878FB7CD-4E41-4A41-87D6-339AA8EECD19}" type="presParOf" srcId="{A1F3245A-8C39-4125-AAA9-C0C565FE076C}" destId="{861C42F2-AC44-4200-96D5-2264D9DB41DC}" srcOrd="0" destOrd="0" presId="urn:microsoft.com/office/officeart/2005/8/layout/hProcess11"/>
    <dgm:cxn modelId="{C5001BC9-D672-4CB8-9762-747672EB617C}" type="presParOf" srcId="{A1F3245A-8C39-4125-AAA9-C0C565FE076C}" destId="{AD67CBC6-CAA9-4B3F-B530-A3B43D160070}" srcOrd="1" destOrd="0" presId="urn:microsoft.com/office/officeart/2005/8/layout/hProcess11"/>
    <dgm:cxn modelId="{6ABDE7A4-2708-40D3-BAEB-31F9CD0D3CD0}" type="presParOf" srcId="{A1F3245A-8C39-4125-AAA9-C0C565FE076C}" destId="{8D9B1D3F-B846-4235-A21F-64B9B6FF17F1}" srcOrd="2" destOrd="0" presId="urn:microsoft.com/office/officeart/2005/8/layout/hProcess11"/>
    <dgm:cxn modelId="{5D98E78B-D7C2-4966-AD8C-BFF6CDA8D191}" type="presParOf" srcId="{546B1F98-BBE1-4D7E-9DD4-0A011BE8BC00}" destId="{E0EC244F-C307-432A-ADAF-93D3A8FF842A}" srcOrd="3" destOrd="0" presId="urn:microsoft.com/office/officeart/2005/8/layout/hProcess11"/>
    <dgm:cxn modelId="{9385FBC1-C978-442C-9727-4CAEB2109CD7}" type="presParOf" srcId="{546B1F98-BBE1-4D7E-9DD4-0A011BE8BC00}" destId="{69973C06-5F83-4967-9BF5-C8911499B5C7}" srcOrd="4" destOrd="0" presId="urn:microsoft.com/office/officeart/2005/8/layout/hProcess11"/>
    <dgm:cxn modelId="{EF521518-C725-4DA4-A723-104071BCFAE0}" type="presParOf" srcId="{69973C06-5F83-4967-9BF5-C8911499B5C7}" destId="{1A1541A8-7FA3-42F4-AE95-A6BAE58E59E2}" srcOrd="0" destOrd="0" presId="urn:microsoft.com/office/officeart/2005/8/layout/hProcess11"/>
    <dgm:cxn modelId="{5638535B-50A3-4AA8-8ED9-BF192D209CBA}" type="presParOf" srcId="{69973C06-5F83-4967-9BF5-C8911499B5C7}" destId="{0027F9A8-54C8-48EE-B985-424D83417D2A}" srcOrd="1" destOrd="0" presId="urn:microsoft.com/office/officeart/2005/8/layout/hProcess11"/>
    <dgm:cxn modelId="{7827727F-228D-482E-8D9E-069E90825C42}" type="presParOf" srcId="{69973C06-5F83-4967-9BF5-C8911499B5C7}" destId="{9F498E66-6B4D-4596-83F6-274F59F95D27}" srcOrd="2" destOrd="0" presId="urn:microsoft.com/office/officeart/2005/8/layout/hProcess11"/>
    <dgm:cxn modelId="{5345C00A-7068-4BED-B3DA-4C99AFD2E9DC}" type="presParOf" srcId="{546B1F98-BBE1-4D7E-9DD4-0A011BE8BC00}" destId="{D755CCF3-6435-4ADD-808A-D20D04F5CBC6}" srcOrd="5" destOrd="0" presId="urn:microsoft.com/office/officeart/2005/8/layout/hProcess11"/>
    <dgm:cxn modelId="{1F3ECFC8-E362-4AED-9434-F8A187DF62FA}" type="presParOf" srcId="{546B1F98-BBE1-4D7E-9DD4-0A011BE8BC00}" destId="{A6B4816A-60A4-4D1C-AAA9-96B0E6FA824C}" srcOrd="6" destOrd="0" presId="urn:microsoft.com/office/officeart/2005/8/layout/hProcess11"/>
    <dgm:cxn modelId="{5E3D025E-6FF4-4D52-970F-1BF1D0B5680A}" type="presParOf" srcId="{A6B4816A-60A4-4D1C-AAA9-96B0E6FA824C}" destId="{12EDFF90-3C7B-4C34-8902-01EC51C8983F}" srcOrd="0" destOrd="0" presId="urn:microsoft.com/office/officeart/2005/8/layout/hProcess11"/>
    <dgm:cxn modelId="{ACE2575F-19C9-4665-B3F7-3C7ED6D6C824}" type="presParOf" srcId="{A6B4816A-60A4-4D1C-AAA9-96B0E6FA824C}" destId="{A5025B00-7818-4111-A125-C21525768EBD}" srcOrd="1" destOrd="0" presId="urn:microsoft.com/office/officeart/2005/8/layout/hProcess11"/>
    <dgm:cxn modelId="{8FA234B0-43FD-4C43-A4CC-86BE42146EFB}" type="presParOf" srcId="{A6B4816A-60A4-4D1C-AAA9-96B0E6FA824C}" destId="{2ED5DF87-0854-4596-920D-9378959F0F3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1AE263-8232-4C87-AF80-2110431DC7CF}"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F84990C-2CC2-4829-B1DB-495BEB70A70E}">
      <dgm:prSet phldrT="[Text]" phldr="0"/>
      <dgm:spPr/>
      <dgm:t>
        <a:bodyPr/>
        <a:lstStyle/>
        <a:p>
          <a:pPr algn="l">
            <a:lnSpc>
              <a:spcPct val="90000"/>
            </a:lnSpc>
          </a:pPr>
          <a:r>
            <a:rPr lang="en-US" sz="1700" dirty="0">
              <a:latin typeface="Aptos"/>
            </a:rPr>
            <a:t>Equity and Cultural Sensitivity</a:t>
          </a:r>
          <a:endParaRPr lang="en-US" dirty="0"/>
        </a:p>
      </dgm:t>
    </dgm:pt>
    <dgm:pt modelId="{019C4405-59C2-4795-89A0-6E4D3F802C89}" type="parTrans" cxnId="{7270A310-17D9-43E7-A56C-82D8BEDDC914}">
      <dgm:prSet/>
      <dgm:spPr/>
      <dgm:t>
        <a:bodyPr/>
        <a:lstStyle/>
        <a:p>
          <a:endParaRPr lang="en-US"/>
        </a:p>
      </dgm:t>
    </dgm:pt>
    <dgm:pt modelId="{02736061-8A6E-4943-8663-F0899D6517A4}" type="sibTrans" cxnId="{7270A310-17D9-43E7-A56C-82D8BEDDC914}">
      <dgm:prSet/>
      <dgm:spPr/>
      <dgm:t>
        <a:bodyPr/>
        <a:lstStyle/>
        <a:p>
          <a:endParaRPr lang="en-US"/>
        </a:p>
      </dgm:t>
    </dgm:pt>
    <dgm:pt modelId="{77EBF4E8-CD26-43B1-B94A-AF577A7976FE}">
      <dgm:prSet phldr="0"/>
      <dgm:spPr/>
      <dgm:t>
        <a:bodyPr/>
        <a:lstStyle/>
        <a:p>
          <a:pPr algn="l" rtl="0">
            <a:lnSpc>
              <a:spcPct val="90000"/>
            </a:lnSpc>
          </a:pPr>
          <a:r>
            <a:rPr lang="en-US" sz="1700">
              <a:latin typeface="Aptos"/>
            </a:rPr>
            <a:t>Disclosure of unexpected relationships </a:t>
          </a:r>
        </a:p>
      </dgm:t>
    </dgm:pt>
    <dgm:pt modelId="{A98CBB55-B8CF-4033-9ABE-ED8116D5BA5E}" type="parTrans" cxnId="{8E5FFEA7-AA87-4451-B00E-D8A55522F142}">
      <dgm:prSet/>
      <dgm:spPr/>
    </dgm:pt>
    <dgm:pt modelId="{2765C7F1-1805-449A-98BE-D7BED4FD6877}" type="sibTrans" cxnId="{8E5FFEA7-AA87-4451-B00E-D8A55522F142}">
      <dgm:prSet/>
      <dgm:spPr/>
    </dgm:pt>
    <dgm:pt modelId="{7B263281-349E-4E3B-BF25-557E5834F7EE}">
      <dgm:prSet phldr="0"/>
      <dgm:spPr/>
      <dgm:t>
        <a:bodyPr/>
        <a:lstStyle/>
        <a:p>
          <a:pPr algn="l">
            <a:lnSpc>
              <a:spcPct val="90000"/>
            </a:lnSpc>
          </a:pPr>
          <a:r>
            <a:rPr lang="en-US" sz="1700">
              <a:latin typeface="Aptos"/>
            </a:rPr>
            <a:t>Informed Consent and Pre-Test Counseling </a:t>
          </a:r>
        </a:p>
      </dgm:t>
    </dgm:pt>
    <dgm:pt modelId="{27931A95-1DB6-4F4F-992F-A61AE769A62E}" type="parTrans" cxnId="{F3E42A31-7116-4176-9F75-CD63F0CD0974}">
      <dgm:prSet/>
      <dgm:spPr/>
    </dgm:pt>
    <dgm:pt modelId="{7D18285E-3B7D-4772-A779-2C946B03AD26}" type="sibTrans" cxnId="{F3E42A31-7116-4176-9F75-CD63F0CD0974}">
      <dgm:prSet/>
      <dgm:spPr/>
    </dgm:pt>
    <dgm:pt modelId="{CC487761-CC7B-42E8-A6D0-1DC1A96FA77B}">
      <dgm:prSet phldr="0"/>
      <dgm:spPr/>
      <dgm:t>
        <a:bodyPr/>
        <a:lstStyle/>
        <a:p>
          <a:pPr algn="l">
            <a:lnSpc>
              <a:spcPct val="90000"/>
            </a:lnSpc>
          </a:pPr>
          <a:r>
            <a:rPr lang="en-US" sz="1700">
              <a:latin typeface="Aptos"/>
            </a:rPr>
            <a:t>Privacy and Confidentiality </a:t>
          </a:r>
        </a:p>
      </dgm:t>
    </dgm:pt>
    <dgm:pt modelId="{28F9CD56-141E-4244-8DC4-7E1377CBCDAB}" type="parTrans" cxnId="{9F5E686E-C16F-4DCC-98A9-85C317198D6A}">
      <dgm:prSet/>
      <dgm:spPr/>
    </dgm:pt>
    <dgm:pt modelId="{187E48D5-9892-407C-94C1-FB5F3BE24705}" type="sibTrans" cxnId="{9F5E686E-C16F-4DCC-98A9-85C317198D6A}">
      <dgm:prSet/>
      <dgm:spPr/>
    </dgm:pt>
    <dgm:pt modelId="{60A81B0D-2883-4138-A1D0-587FF0E3F43C}">
      <dgm:prSet phldr="0"/>
      <dgm:spPr/>
      <dgm:t>
        <a:bodyPr/>
        <a:lstStyle/>
        <a:p>
          <a:pPr algn="l">
            <a:lnSpc>
              <a:spcPct val="90000"/>
            </a:lnSpc>
          </a:pPr>
          <a:r>
            <a:rPr lang="en-US" sz="1700">
              <a:latin typeface="Aptos"/>
            </a:rPr>
            <a:t>Autonomy vs. Protection </a:t>
          </a:r>
        </a:p>
      </dgm:t>
    </dgm:pt>
    <dgm:pt modelId="{4BEFAC25-CA6B-4D4C-9110-DD4A79B1358E}" type="parTrans" cxnId="{30A72318-6E2C-4721-B60E-7CF9D4ADE616}">
      <dgm:prSet/>
      <dgm:spPr/>
    </dgm:pt>
    <dgm:pt modelId="{624AE045-B1DF-4932-AC57-1FF5B548DC14}" type="sibTrans" cxnId="{30A72318-6E2C-4721-B60E-7CF9D4ADE616}">
      <dgm:prSet/>
      <dgm:spPr/>
    </dgm:pt>
    <dgm:pt modelId="{9F65E45F-0A5B-43F1-ADDD-E35E2EC4F115}">
      <dgm:prSet phldr="0"/>
      <dgm:spPr/>
      <dgm:t>
        <a:bodyPr/>
        <a:lstStyle/>
        <a:p>
          <a:pPr algn="l">
            <a:lnSpc>
              <a:spcPct val="90000"/>
            </a:lnSpc>
          </a:pPr>
          <a:r>
            <a:rPr lang="en-US" sz="1700" dirty="0">
              <a:latin typeface="Aptos"/>
            </a:rPr>
            <a:t>Mandatory Reporting</a:t>
          </a:r>
        </a:p>
      </dgm:t>
    </dgm:pt>
    <dgm:pt modelId="{21D4ED4A-9CBC-49D2-9337-F1586157D0E5}" type="parTrans" cxnId="{A0BF6190-0543-4651-9F34-699310880155}">
      <dgm:prSet/>
      <dgm:spPr/>
    </dgm:pt>
    <dgm:pt modelId="{54A6B2AF-3E04-43CF-9B26-8AD7B3497EF7}" type="sibTrans" cxnId="{A0BF6190-0543-4651-9F34-699310880155}">
      <dgm:prSet/>
      <dgm:spPr/>
    </dgm:pt>
    <dgm:pt modelId="{3A080846-7DE3-4C25-B996-FB2AA62867DD}" type="pres">
      <dgm:prSet presAssocID="{6C1AE263-8232-4C87-AF80-2110431DC7CF}" presName="Name0" presStyleCnt="0">
        <dgm:presLayoutVars>
          <dgm:dir/>
          <dgm:resizeHandles val="exact"/>
        </dgm:presLayoutVars>
      </dgm:prSet>
      <dgm:spPr/>
      <dgm:t>
        <a:bodyPr/>
        <a:lstStyle/>
        <a:p>
          <a:endParaRPr lang="en-US"/>
        </a:p>
      </dgm:t>
    </dgm:pt>
    <dgm:pt modelId="{A3180ECD-71D4-4DA2-BB17-4B5C500F679C}" type="pres">
      <dgm:prSet presAssocID="{77EBF4E8-CD26-43B1-B94A-AF577A7976FE}" presName="Name5" presStyleLbl="vennNode1" presStyleIdx="0" presStyleCnt="6">
        <dgm:presLayoutVars>
          <dgm:bulletEnabled val="1"/>
        </dgm:presLayoutVars>
      </dgm:prSet>
      <dgm:spPr/>
      <dgm:t>
        <a:bodyPr/>
        <a:lstStyle/>
        <a:p>
          <a:endParaRPr lang="en-US"/>
        </a:p>
      </dgm:t>
    </dgm:pt>
    <dgm:pt modelId="{F1BCF15C-AC73-4D12-A6D5-B2637D2C5E5D}" type="pres">
      <dgm:prSet presAssocID="{2765C7F1-1805-449A-98BE-D7BED4FD6877}" presName="space" presStyleCnt="0"/>
      <dgm:spPr/>
    </dgm:pt>
    <dgm:pt modelId="{FDF993CD-93AE-461D-AAC4-8DDBB91BAEC2}" type="pres">
      <dgm:prSet presAssocID="{7B263281-349E-4E3B-BF25-557E5834F7EE}" presName="Name5" presStyleLbl="vennNode1" presStyleIdx="1" presStyleCnt="6">
        <dgm:presLayoutVars>
          <dgm:bulletEnabled val="1"/>
        </dgm:presLayoutVars>
      </dgm:prSet>
      <dgm:spPr/>
      <dgm:t>
        <a:bodyPr/>
        <a:lstStyle/>
        <a:p>
          <a:endParaRPr lang="en-US"/>
        </a:p>
      </dgm:t>
    </dgm:pt>
    <dgm:pt modelId="{21BCA563-03CD-42C0-B0B4-A623E5688F3D}" type="pres">
      <dgm:prSet presAssocID="{7D18285E-3B7D-4772-A779-2C946B03AD26}" presName="space" presStyleCnt="0"/>
      <dgm:spPr/>
    </dgm:pt>
    <dgm:pt modelId="{923593EF-F19D-454D-9539-593CFAE6A6AD}" type="pres">
      <dgm:prSet presAssocID="{CC487761-CC7B-42E8-A6D0-1DC1A96FA77B}" presName="Name5" presStyleLbl="vennNode1" presStyleIdx="2" presStyleCnt="6">
        <dgm:presLayoutVars>
          <dgm:bulletEnabled val="1"/>
        </dgm:presLayoutVars>
      </dgm:prSet>
      <dgm:spPr/>
      <dgm:t>
        <a:bodyPr/>
        <a:lstStyle/>
        <a:p>
          <a:endParaRPr lang="en-US"/>
        </a:p>
      </dgm:t>
    </dgm:pt>
    <dgm:pt modelId="{B1D549FC-9011-4417-AEAD-649A254B3A2E}" type="pres">
      <dgm:prSet presAssocID="{187E48D5-9892-407C-94C1-FB5F3BE24705}" presName="space" presStyleCnt="0"/>
      <dgm:spPr/>
    </dgm:pt>
    <dgm:pt modelId="{A6C33050-EBB8-49CA-9289-CF20C688491E}" type="pres">
      <dgm:prSet presAssocID="{60A81B0D-2883-4138-A1D0-587FF0E3F43C}" presName="Name5" presStyleLbl="vennNode1" presStyleIdx="3" presStyleCnt="6">
        <dgm:presLayoutVars>
          <dgm:bulletEnabled val="1"/>
        </dgm:presLayoutVars>
      </dgm:prSet>
      <dgm:spPr/>
      <dgm:t>
        <a:bodyPr/>
        <a:lstStyle/>
        <a:p>
          <a:endParaRPr lang="en-US"/>
        </a:p>
      </dgm:t>
    </dgm:pt>
    <dgm:pt modelId="{F8760849-CF48-428C-B998-07DA23119CAA}" type="pres">
      <dgm:prSet presAssocID="{624AE045-B1DF-4932-AC57-1FF5B548DC14}" presName="space" presStyleCnt="0"/>
      <dgm:spPr/>
    </dgm:pt>
    <dgm:pt modelId="{CC696B82-F86D-4D11-8D99-58794F883F91}" type="pres">
      <dgm:prSet presAssocID="{9F65E45F-0A5B-43F1-ADDD-E35E2EC4F115}" presName="Name5" presStyleLbl="vennNode1" presStyleIdx="4" presStyleCnt="6">
        <dgm:presLayoutVars>
          <dgm:bulletEnabled val="1"/>
        </dgm:presLayoutVars>
      </dgm:prSet>
      <dgm:spPr/>
      <dgm:t>
        <a:bodyPr/>
        <a:lstStyle/>
        <a:p>
          <a:endParaRPr lang="en-US"/>
        </a:p>
      </dgm:t>
    </dgm:pt>
    <dgm:pt modelId="{4FA0DDB0-EA9F-47CA-B60A-61341B2306F3}" type="pres">
      <dgm:prSet presAssocID="{54A6B2AF-3E04-43CF-9B26-8AD7B3497EF7}" presName="space" presStyleCnt="0"/>
      <dgm:spPr/>
    </dgm:pt>
    <dgm:pt modelId="{C0560891-5679-46E8-8312-FD4AA8D60F02}" type="pres">
      <dgm:prSet presAssocID="{8F84990C-2CC2-4829-B1DB-495BEB70A70E}" presName="Name5" presStyleLbl="vennNode1" presStyleIdx="5" presStyleCnt="6">
        <dgm:presLayoutVars>
          <dgm:bulletEnabled val="1"/>
        </dgm:presLayoutVars>
      </dgm:prSet>
      <dgm:spPr/>
      <dgm:t>
        <a:bodyPr/>
        <a:lstStyle/>
        <a:p>
          <a:endParaRPr lang="en-US"/>
        </a:p>
      </dgm:t>
    </dgm:pt>
  </dgm:ptLst>
  <dgm:cxnLst>
    <dgm:cxn modelId="{7270A310-17D9-43E7-A56C-82D8BEDDC914}" srcId="{6C1AE263-8232-4C87-AF80-2110431DC7CF}" destId="{8F84990C-2CC2-4829-B1DB-495BEB70A70E}" srcOrd="5" destOrd="0" parTransId="{019C4405-59C2-4795-89A0-6E4D3F802C89}" sibTransId="{02736061-8A6E-4943-8663-F0899D6517A4}"/>
    <dgm:cxn modelId="{A4A0CE3B-3D76-47ED-A1A7-028796E385EB}" type="presOf" srcId="{7B263281-349E-4E3B-BF25-557E5834F7EE}" destId="{FDF993CD-93AE-461D-AAC4-8DDBB91BAEC2}" srcOrd="0" destOrd="0" presId="urn:microsoft.com/office/officeart/2005/8/layout/venn3"/>
    <dgm:cxn modelId="{F3E42A31-7116-4176-9F75-CD63F0CD0974}" srcId="{6C1AE263-8232-4C87-AF80-2110431DC7CF}" destId="{7B263281-349E-4E3B-BF25-557E5834F7EE}" srcOrd="1" destOrd="0" parTransId="{27931A95-1DB6-4F4F-992F-A61AE769A62E}" sibTransId="{7D18285E-3B7D-4772-A779-2C946B03AD26}"/>
    <dgm:cxn modelId="{DB315C76-E05B-4891-A8E4-08C623384A16}" type="presOf" srcId="{9F65E45F-0A5B-43F1-ADDD-E35E2EC4F115}" destId="{CC696B82-F86D-4D11-8D99-58794F883F91}" srcOrd="0" destOrd="0" presId="urn:microsoft.com/office/officeart/2005/8/layout/venn3"/>
    <dgm:cxn modelId="{920B816E-FD23-45D3-BE9E-C8AC5455C0E4}" type="presOf" srcId="{60A81B0D-2883-4138-A1D0-587FF0E3F43C}" destId="{A6C33050-EBB8-49CA-9289-CF20C688491E}" srcOrd="0" destOrd="0" presId="urn:microsoft.com/office/officeart/2005/8/layout/venn3"/>
    <dgm:cxn modelId="{8E5FFEA7-AA87-4451-B00E-D8A55522F142}" srcId="{6C1AE263-8232-4C87-AF80-2110431DC7CF}" destId="{77EBF4E8-CD26-43B1-B94A-AF577A7976FE}" srcOrd="0" destOrd="0" parTransId="{A98CBB55-B8CF-4033-9ABE-ED8116D5BA5E}" sibTransId="{2765C7F1-1805-449A-98BE-D7BED4FD6877}"/>
    <dgm:cxn modelId="{03FEBB5C-968A-410F-9A16-FD4FA2C1E9F7}" type="presOf" srcId="{77EBF4E8-CD26-43B1-B94A-AF577A7976FE}" destId="{A3180ECD-71D4-4DA2-BB17-4B5C500F679C}" srcOrd="0" destOrd="0" presId="urn:microsoft.com/office/officeart/2005/8/layout/venn3"/>
    <dgm:cxn modelId="{30A72318-6E2C-4721-B60E-7CF9D4ADE616}" srcId="{6C1AE263-8232-4C87-AF80-2110431DC7CF}" destId="{60A81B0D-2883-4138-A1D0-587FF0E3F43C}" srcOrd="3" destOrd="0" parTransId="{4BEFAC25-CA6B-4D4C-9110-DD4A79B1358E}" sibTransId="{624AE045-B1DF-4932-AC57-1FF5B548DC14}"/>
    <dgm:cxn modelId="{699D9B1E-9A54-43F7-8661-BF66ABAA5273}" type="presOf" srcId="{6C1AE263-8232-4C87-AF80-2110431DC7CF}" destId="{3A080846-7DE3-4C25-B996-FB2AA62867DD}" srcOrd="0" destOrd="0" presId="urn:microsoft.com/office/officeart/2005/8/layout/venn3"/>
    <dgm:cxn modelId="{7B76AE1F-1DC9-47D0-97C3-EF23DA3AF429}" type="presOf" srcId="{8F84990C-2CC2-4829-B1DB-495BEB70A70E}" destId="{C0560891-5679-46E8-8312-FD4AA8D60F02}" srcOrd="0" destOrd="0" presId="urn:microsoft.com/office/officeart/2005/8/layout/venn3"/>
    <dgm:cxn modelId="{904EBF09-DB1D-4444-8243-83BE19DBAAD3}" type="presOf" srcId="{CC487761-CC7B-42E8-A6D0-1DC1A96FA77B}" destId="{923593EF-F19D-454D-9539-593CFAE6A6AD}" srcOrd="0" destOrd="0" presId="urn:microsoft.com/office/officeart/2005/8/layout/venn3"/>
    <dgm:cxn modelId="{A0BF6190-0543-4651-9F34-699310880155}" srcId="{6C1AE263-8232-4C87-AF80-2110431DC7CF}" destId="{9F65E45F-0A5B-43F1-ADDD-E35E2EC4F115}" srcOrd="4" destOrd="0" parTransId="{21D4ED4A-9CBC-49D2-9337-F1586157D0E5}" sibTransId="{54A6B2AF-3E04-43CF-9B26-8AD7B3497EF7}"/>
    <dgm:cxn modelId="{9F5E686E-C16F-4DCC-98A9-85C317198D6A}" srcId="{6C1AE263-8232-4C87-AF80-2110431DC7CF}" destId="{CC487761-CC7B-42E8-A6D0-1DC1A96FA77B}" srcOrd="2" destOrd="0" parTransId="{28F9CD56-141E-4244-8DC4-7E1377CBCDAB}" sibTransId="{187E48D5-9892-407C-94C1-FB5F3BE24705}"/>
    <dgm:cxn modelId="{2D57AC03-E85D-43CB-A7E2-5D22CA2622AE}" type="presParOf" srcId="{3A080846-7DE3-4C25-B996-FB2AA62867DD}" destId="{A3180ECD-71D4-4DA2-BB17-4B5C500F679C}" srcOrd="0" destOrd="0" presId="urn:microsoft.com/office/officeart/2005/8/layout/venn3"/>
    <dgm:cxn modelId="{06850047-90B4-4D56-965F-F03B45AA9D1C}" type="presParOf" srcId="{3A080846-7DE3-4C25-B996-FB2AA62867DD}" destId="{F1BCF15C-AC73-4D12-A6D5-B2637D2C5E5D}" srcOrd="1" destOrd="0" presId="urn:microsoft.com/office/officeart/2005/8/layout/venn3"/>
    <dgm:cxn modelId="{2E52A44A-FE92-4974-916E-6261B23DB236}" type="presParOf" srcId="{3A080846-7DE3-4C25-B996-FB2AA62867DD}" destId="{FDF993CD-93AE-461D-AAC4-8DDBB91BAEC2}" srcOrd="2" destOrd="0" presId="urn:microsoft.com/office/officeart/2005/8/layout/venn3"/>
    <dgm:cxn modelId="{8CDF5342-6938-49D5-9DC2-72BA671574D7}" type="presParOf" srcId="{3A080846-7DE3-4C25-B996-FB2AA62867DD}" destId="{21BCA563-03CD-42C0-B0B4-A623E5688F3D}" srcOrd="3" destOrd="0" presId="urn:microsoft.com/office/officeart/2005/8/layout/venn3"/>
    <dgm:cxn modelId="{92EF453D-EA9F-4DB8-9462-73E33459C5DB}" type="presParOf" srcId="{3A080846-7DE3-4C25-B996-FB2AA62867DD}" destId="{923593EF-F19D-454D-9539-593CFAE6A6AD}" srcOrd="4" destOrd="0" presId="urn:microsoft.com/office/officeart/2005/8/layout/venn3"/>
    <dgm:cxn modelId="{320CD662-06D5-410C-93B1-F0BF75526B32}" type="presParOf" srcId="{3A080846-7DE3-4C25-B996-FB2AA62867DD}" destId="{B1D549FC-9011-4417-AEAD-649A254B3A2E}" srcOrd="5" destOrd="0" presId="urn:microsoft.com/office/officeart/2005/8/layout/venn3"/>
    <dgm:cxn modelId="{019F6CE3-66CB-4C51-AD85-2EAB8BA1D52D}" type="presParOf" srcId="{3A080846-7DE3-4C25-B996-FB2AA62867DD}" destId="{A6C33050-EBB8-49CA-9289-CF20C688491E}" srcOrd="6" destOrd="0" presId="urn:microsoft.com/office/officeart/2005/8/layout/venn3"/>
    <dgm:cxn modelId="{1FC5FA20-DFEC-4D67-9459-15E67A7CDA55}" type="presParOf" srcId="{3A080846-7DE3-4C25-B996-FB2AA62867DD}" destId="{F8760849-CF48-428C-B998-07DA23119CAA}" srcOrd="7" destOrd="0" presId="urn:microsoft.com/office/officeart/2005/8/layout/venn3"/>
    <dgm:cxn modelId="{03EB5036-ED7D-4D42-854C-99A2F99BE7CD}" type="presParOf" srcId="{3A080846-7DE3-4C25-B996-FB2AA62867DD}" destId="{CC696B82-F86D-4D11-8D99-58794F883F91}" srcOrd="8" destOrd="0" presId="urn:microsoft.com/office/officeart/2005/8/layout/venn3"/>
    <dgm:cxn modelId="{1881AAA6-B0C0-410D-B953-75A9D8096585}" type="presParOf" srcId="{3A080846-7DE3-4C25-B996-FB2AA62867DD}" destId="{4FA0DDB0-EA9F-47CA-B60A-61341B2306F3}" srcOrd="9" destOrd="0" presId="urn:microsoft.com/office/officeart/2005/8/layout/venn3"/>
    <dgm:cxn modelId="{29A98ADC-F0B3-4995-AB9F-8B8571CBCB70}" type="presParOf" srcId="{3A080846-7DE3-4C25-B996-FB2AA62867DD}" destId="{C0560891-5679-46E8-8312-FD4AA8D60F02}"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68F21F-C3E2-4BBE-A7FF-6A56B5DAA91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F458EE8-CEBF-444D-A591-808B7FE8DAC2}">
      <dgm:prSet/>
      <dgm:spPr/>
      <dgm:t>
        <a:bodyPr/>
        <a:lstStyle/>
        <a:p>
          <a:pPr>
            <a:defRPr cap="all"/>
          </a:pPr>
          <a:r>
            <a:rPr lang="en-US"/>
            <a:t>Society Consensus Recommendations</a:t>
          </a:r>
        </a:p>
      </dgm:t>
    </dgm:pt>
    <dgm:pt modelId="{61D9229E-7A3A-4299-8EE6-52965541C8E2}" type="parTrans" cxnId="{37178086-EA52-4C36-AA15-CF2FD7319758}">
      <dgm:prSet/>
      <dgm:spPr/>
      <dgm:t>
        <a:bodyPr/>
        <a:lstStyle/>
        <a:p>
          <a:endParaRPr lang="en-US"/>
        </a:p>
      </dgm:t>
    </dgm:pt>
    <dgm:pt modelId="{2742447D-9017-4A2B-BC73-E57285586EA3}" type="sibTrans" cxnId="{37178086-EA52-4C36-AA15-CF2FD7319758}">
      <dgm:prSet/>
      <dgm:spPr/>
      <dgm:t>
        <a:bodyPr/>
        <a:lstStyle/>
        <a:p>
          <a:endParaRPr lang="en-US"/>
        </a:p>
      </dgm:t>
    </dgm:pt>
    <dgm:pt modelId="{40A08C7F-ECE2-4329-B985-15905E34FE9C}">
      <dgm:prSet/>
      <dgm:spPr/>
      <dgm:t>
        <a:bodyPr/>
        <a:lstStyle/>
        <a:p>
          <a:pPr>
            <a:defRPr cap="all"/>
          </a:pPr>
          <a:r>
            <a:rPr lang="en-US"/>
            <a:t>AAN/CNS, AAP, AACAP, ISCA Consortium, ACMG</a:t>
          </a:r>
        </a:p>
      </dgm:t>
    </dgm:pt>
    <dgm:pt modelId="{66288924-E5CE-4E15-B5DD-791A2B1E8C46}" type="parTrans" cxnId="{17277C16-DBCF-4520-9E6D-A185C80AFFD9}">
      <dgm:prSet/>
      <dgm:spPr/>
      <dgm:t>
        <a:bodyPr/>
        <a:lstStyle/>
        <a:p>
          <a:endParaRPr lang="en-US"/>
        </a:p>
      </dgm:t>
    </dgm:pt>
    <dgm:pt modelId="{6EAFFB54-19EA-4E89-B29D-FCBD3655F1B8}" type="sibTrans" cxnId="{17277C16-DBCF-4520-9E6D-A185C80AFFD9}">
      <dgm:prSet/>
      <dgm:spPr/>
      <dgm:t>
        <a:bodyPr/>
        <a:lstStyle/>
        <a:p>
          <a:endParaRPr lang="en-US"/>
        </a:p>
      </dgm:t>
    </dgm:pt>
    <dgm:pt modelId="{E2FBFFA5-30F1-4C3D-A340-5878F09562F3}">
      <dgm:prSet/>
      <dgm:spPr/>
      <dgm:t>
        <a:bodyPr/>
        <a:lstStyle/>
        <a:p>
          <a:pPr>
            <a:defRPr cap="all"/>
          </a:pPr>
          <a:r>
            <a:rPr lang="en-US"/>
            <a:t>Variable recommendations of testing specific and broad range testing</a:t>
          </a:r>
        </a:p>
      </dgm:t>
    </dgm:pt>
    <dgm:pt modelId="{D970F32F-300F-4618-B99C-8C3D8B195A4A}" type="parTrans" cxnId="{8C881F73-61FF-4C1B-B392-A47CC2098D43}">
      <dgm:prSet/>
      <dgm:spPr/>
      <dgm:t>
        <a:bodyPr/>
        <a:lstStyle/>
        <a:p>
          <a:endParaRPr lang="en-US"/>
        </a:p>
      </dgm:t>
    </dgm:pt>
    <dgm:pt modelId="{94185878-83FC-4815-BF24-6CA31E977CB4}" type="sibTrans" cxnId="{8C881F73-61FF-4C1B-B392-A47CC2098D43}">
      <dgm:prSet/>
      <dgm:spPr/>
      <dgm:t>
        <a:bodyPr/>
        <a:lstStyle/>
        <a:p>
          <a:endParaRPr lang="en-US"/>
        </a:p>
      </dgm:t>
    </dgm:pt>
    <dgm:pt modelId="{24784A8B-A75F-4A01-9617-818DA552CE54}" type="pres">
      <dgm:prSet presAssocID="{C368F21F-C3E2-4BBE-A7FF-6A56B5DAA910}" presName="root" presStyleCnt="0">
        <dgm:presLayoutVars>
          <dgm:dir/>
          <dgm:resizeHandles val="exact"/>
        </dgm:presLayoutVars>
      </dgm:prSet>
      <dgm:spPr/>
      <dgm:t>
        <a:bodyPr/>
        <a:lstStyle/>
        <a:p>
          <a:endParaRPr lang="en-US"/>
        </a:p>
      </dgm:t>
    </dgm:pt>
    <dgm:pt modelId="{48B49208-ED77-4EFE-9730-4F2C4748A887}" type="pres">
      <dgm:prSet presAssocID="{AF458EE8-CEBF-444D-A591-808B7FE8DAC2}" presName="compNode" presStyleCnt="0"/>
      <dgm:spPr/>
    </dgm:pt>
    <dgm:pt modelId="{4D875671-EB4C-46CB-BFC1-51B90A873E86}" type="pres">
      <dgm:prSet presAssocID="{AF458EE8-CEBF-444D-A591-808B7FE8DAC2}" presName="iconBgRect" presStyleLbl="bgShp" presStyleIdx="0" presStyleCnt="3"/>
      <dgm:spPr/>
    </dgm:pt>
    <dgm:pt modelId="{E1225900-CF71-4C93-987D-380570326DE4}" type="pres">
      <dgm:prSet presAssocID="{AF458EE8-CEBF-444D-A591-808B7FE8DAC2}"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Group"/>
        </a:ext>
      </dgm:extLst>
    </dgm:pt>
    <dgm:pt modelId="{08560793-0F40-4E51-849E-FB2FC3545C47}" type="pres">
      <dgm:prSet presAssocID="{AF458EE8-CEBF-444D-A591-808B7FE8DAC2}" presName="spaceRect" presStyleCnt="0"/>
      <dgm:spPr/>
    </dgm:pt>
    <dgm:pt modelId="{B8D9420F-0D5B-497B-90C5-B24B3BDE7821}" type="pres">
      <dgm:prSet presAssocID="{AF458EE8-CEBF-444D-A591-808B7FE8DAC2}" presName="textRect" presStyleLbl="revTx" presStyleIdx="0" presStyleCnt="3">
        <dgm:presLayoutVars>
          <dgm:chMax val="1"/>
          <dgm:chPref val="1"/>
        </dgm:presLayoutVars>
      </dgm:prSet>
      <dgm:spPr/>
      <dgm:t>
        <a:bodyPr/>
        <a:lstStyle/>
        <a:p>
          <a:endParaRPr lang="en-US"/>
        </a:p>
      </dgm:t>
    </dgm:pt>
    <dgm:pt modelId="{25898B65-5772-4E9E-AB5E-4DDCA5A01D21}" type="pres">
      <dgm:prSet presAssocID="{2742447D-9017-4A2B-BC73-E57285586EA3}" presName="sibTrans" presStyleCnt="0"/>
      <dgm:spPr/>
    </dgm:pt>
    <dgm:pt modelId="{24FA8501-422E-4C08-9296-96F65377717D}" type="pres">
      <dgm:prSet presAssocID="{40A08C7F-ECE2-4329-B985-15905E34FE9C}" presName="compNode" presStyleCnt="0"/>
      <dgm:spPr/>
    </dgm:pt>
    <dgm:pt modelId="{EC4D01F1-D504-4179-B084-DD54FC2D2FC7}" type="pres">
      <dgm:prSet presAssocID="{40A08C7F-ECE2-4329-B985-15905E34FE9C}" presName="iconBgRect" presStyleLbl="bgShp" presStyleIdx="1" presStyleCnt="3"/>
      <dgm:spPr/>
    </dgm:pt>
    <dgm:pt modelId="{A357292B-DF38-41FA-86B5-33B086F7D6D3}" type="pres">
      <dgm:prSet presAssocID="{40A08C7F-ECE2-4329-B985-15905E34FE9C}"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rocessor"/>
        </a:ext>
      </dgm:extLst>
    </dgm:pt>
    <dgm:pt modelId="{260A5F42-E10E-45A8-8557-582C3BD6F08B}" type="pres">
      <dgm:prSet presAssocID="{40A08C7F-ECE2-4329-B985-15905E34FE9C}" presName="spaceRect" presStyleCnt="0"/>
      <dgm:spPr/>
    </dgm:pt>
    <dgm:pt modelId="{55509146-1E3D-4E9E-99C0-58EA8910DE3B}" type="pres">
      <dgm:prSet presAssocID="{40A08C7F-ECE2-4329-B985-15905E34FE9C}" presName="textRect" presStyleLbl="revTx" presStyleIdx="1" presStyleCnt="3">
        <dgm:presLayoutVars>
          <dgm:chMax val="1"/>
          <dgm:chPref val="1"/>
        </dgm:presLayoutVars>
      </dgm:prSet>
      <dgm:spPr/>
      <dgm:t>
        <a:bodyPr/>
        <a:lstStyle/>
        <a:p>
          <a:endParaRPr lang="en-US"/>
        </a:p>
      </dgm:t>
    </dgm:pt>
    <dgm:pt modelId="{1CDC5B2E-A8C1-4BCE-B253-BA5192C45BD6}" type="pres">
      <dgm:prSet presAssocID="{6EAFFB54-19EA-4E89-B29D-FCBD3655F1B8}" presName="sibTrans" presStyleCnt="0"/>
      <dgm:spPr/>
    </dgm:pt>
    <dgm:pt modelId="{F048EA8F-481D-4818-81A9-E93694B407A9}" type="pres">
      <dgm:prSet presAssocID="{E2FBFFA5-30F1-4C3D-A340-5878F09562F3}" presName="compNode" presStyleCnt="0"/>
      <dgm:spPr/>
    </dgm:pt>
    <dgm:pt modelId="{C4CE4BB7-49FE-4A6E-8EC5-EB3D1B699C79}" type="pres">
      <dgm:prSet presAssocID="{E2FBFFA5-30F1-4C3D-A340-5878F09562F3}" presName="iconBgRect" presStyleLbl="bgShp" presStyleIdx="2" presStyleCnt="3"/>
      <dgm:spPr/>
    </dgm:pt>
    <dgm:pt modelId="{E12FEFDF-8380-4E78-83FC-5C4E67359161}" type="pres">
      <dgm:prSet presAssocID="{E2FBFFA5-30F1-4C3D-A340-5878F09562F3}"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heckmark"/>
        </a:ext>
      </dgm:extLst>
    </dgm:pt>
    <dgm:pt modelId="{4C36F0A6-CAFF-4BB2-92B9-0C2B8BE5D012}" type="pres">
      <dgm:prSet presAssocID="{E2FBFFA5-30F1-4C3D-A340-5878F09562F3}" presName="spaceRect" presStyleCnt="0"/>
      <dgm:spPr/>
    </dgm:pt>
    <dgm:pt modelId="{DDE71821-CC81-4C6B-AFAC-E2D620E8EBE2}" type="pres">
      <dgm:prSet presAssocID="{E2FBFFA5-30F1-4C3D-A340-5878F09562F3}" presName="textRect" presStyleLbl="revTx" presStyleIdx="2" presStyleCnt="3">
        <dgm:presLayoutVars>
          <dgm:chMax val="1"/>
          <dgm:chPref val="1"/>
        </dgm:presLayoutVars>
      </dgm:prSet>
      <dgm:spPr/>
      <dgm:t>
        <a:bodyPr/>
        <a:lstStyle/>
        <a:p>
          <a:endParaRPr lang="en-US"/>
        </a:p>
      </dgm:t>
    </dgm:pt>
  </dgm:ptLst>
  <dgm:cxnLst>
    <dgm:cxn modelId="{37178086-EA52-4C36-AA15-CF2FD7319758}" srcId="{C368F21F-C3E2-4BBE-A7FF-6A56B5DAA910}" destId="{AF458EE8-CEBF-444D-A591-808B7FE8DAC2}" srcOrd="0" destOrd="0" parTransId="{61D9229E-7A3A-4299-8EE6-52965541C8E2}" sibTransId="{2742447D-9017-4A2B-BC73-E57285586EA3}"/>
    <dgm:cxn modelId="{17277C16-DBCF-4520-9E6D-A185C80AFFD9}" srcId="{C368F21F-C3E2-4BBE-A7FF-6A56B5DAA910}" destId="{40A08C7F-ECE2-4329-B985-15905E34FE9C}" srcOrd="1" destOrd="0" parTransId="{66288924-E5CE-4E15-B5DD-791A2B1E8C46}" sibTransId="{6EAFFB54-19EA-4E89-B29D-FCBD3655F1B8}"/>
    <dgm:cxn modelId="{FEE4BBD9-BE67-4432-8CE9-ACC1BC717942}" type="presOf" srcId="{40A08C7F-ECE2-4329-B985-15905E34FE9C}" destId="{55509146-1E3D-4E9E-99C0-58EA8910DE3B}" srcOrd="0" destOrd="0" presId="urn:microsoft.com/office/officeart/2018/5/layout/IconCircleLabelList"/>
    <dgm:cxn modelId="{A1D0F54D-9377-4920-8616-E1493D587C35}" type="presOf" srcId="{AF458EE8-CEBF-444D-A591-808B7FE8DAC2}" destId="{B8D9420F-0D5B-497B-90C5-B24B3BDE7821}" srcOrd="0" destOrd="0" presId="urn:microsoft.com/office/officeart/2018/5/layout/IconCircleLabelList"/>
    <dgm:cxn modelId="{8C881F73-61FF-4C1B-B392-A47CC2098D43}" srcId="{C368F21F-C3E2-4BBE-A7FF-6A56B5DAA910}" destId="{E2FBFFA5-30F1-4C3D-A340-5878F09562F3}" srcOrd="2" destOrd="0" parTransId="{D970F32F-300F-4618-B99C-8C3D8B195A4A}" sibTransId="{94185878-83FC-4815-BF24-6CA31E977CB4}"/>
    <dgm:cxn modelId="{A4F45D02-4621-405D-8E45-1B9F91E1BFA8}" type="presOf" srcId="{E2FBFFA5-30F1-4C3D-A340-5878F09562F3}" destId="{DDE71821-CC81-4C6B-AFAC-E2D620E8EBE2}" srcOrd="0" destOrd="0" presId="urn:microsoft.com/office/officeart/2018/5/layout/IconCircleLabelList"/>
    <dgm:cxn modelId="{75BFFD20-5CEA-4409-8BED-9E0A3C094D65}" type="presOf" srcId="{C368F21F-C3E2-4BBE-A7FF-6A56B5DAA910}" destId="{24784A8B-A75F-4A01-9617-818DA552CE54}" srcOrd="0" destOrd="0" presId="urn:microsoft.com/office/officeart/2018/5/layout/IconCircleLabelList"/>
    <dgm:cxn modelId="{AC379262-55B3-4238-9E4D-9ACB805FAEF7}" type="presParOf" srcId="{24784A8B-A75F-4A01-9617-818DA552CE54}" destId="{48B49208-ED77-4EFE-9730-4F2C4748A887}" srcOrd="0" destOrd="0" presId="urn:microsoft.com/office/officeart/2018/5/layout/IconCircleLabelList"/>
    <dgm:cxn modelId="{B0FCC60F-4F28-4E86-8ABE-A7C66323B45F}" type="presParOf" srcId="{48B49208-ED77-4EFE-9730-4F2C4748A887}" destId="{4D875671-EB4C-46CB-BFC1-51B90A873E86}" srcOrd="0" destOrd="0" presId="urn:microsoft.com/office/officeart/2018/5/layout/IconCircleLabelList"/>
    <dgm:cxn modelId="{70C3894A-F011-446A-B225-90706DB15680}" type="presParOf" srcId="{48B49208-ED77-4EFE-9730-4F2C4748A887}" destId="{E1225900-CF71-4C93-987D-380570326DE4}" srcOrd="1" destOrd="0" presId="urn:microsoft.com/office/officeart/2018/5/layout/IconCircleLabelList"/>
    <dgm:cxn modelId="{C93A58C1-6CD1-40DC-87B0-30DE1B6FA109}" type="presParOf" srcId="{48B49208-ED77-4EFE-9730-4F2C4748A887}" destId="{08560793-0F40-4E51-849E-FB2FC3545C47}" srcOrd="2" destOrd="0" presId="urn:microsoft.com/office/officeart/2018/5/layout/IconCircleLabelList"/>
    <dgm:cxn modelId="{99B34351-0A01-43D5-82C1-8C812346A107}" type="presParOf" srcId="{48B49208-ED77-4EFE-9730-4F2C4748A887}" destId="{B8D9420F-0D5B-497B-90C5-B24B3BDE7821}" srcOrd="3" destOrd="0" presId="urn:microsoft.com/office/officeart/2018/5/layout/IconCircleLabelList"/>
    <dgm:cxn modelId="{FE250A8F-4117-4DF0-B802-364812FADAA5}" type="presParOf" srcId="{24784A8B-A75F-4A01-9617-818DA552CE54}" destId="{25898B65-5772-4E9E-AB5E-4DDCA5A01D21}" srcOrd="1" destOrd="0" presId="urn:microsoft.com/office/officeart/2018/5/layout/IconCircleLabelList"/>
    <dgm:cxn modelId="{D994615C-F584-492B-89D1-334F086BB9D5}" type="presParOf" srcId="{24784A8B-A75F-4A01-9617-818DA552CE54}" destId="{24FA8501-422E-4C08-9296-96F65377717D}" srcOrd="2" destOrd="0" presId="urn:microsoft.com/office/officeart/2018/5/layout/IconCircleLabelList"/>
    <dgm:cxn modelId="{0CBB0B1A-22D7-4FCC-AD29-696B89ACEBA5}" type="presParOf" srcId="{24FA8501-422E-4C08-9296-96F65377717D}" destId="{EC4D01F1-D504-4179-B084-DD54FC2D2FC7}" srcOrd="0" destOrd="0" presId="urn:microsoft.com/office/officeart/2018/5/layout/IconCircleLabelList"/>
    <dgm:cxn modelId="{160C9B0C-51C7-4B6B-8918-46B51778C3F2}" type="presParOf" srcId="{24FA8501-422E-4C08-9296-96F65377717D}" destId="{A357292B-DF38-41FA-86B5-33B086F7D6D3}" srcOrd="1" destOrd="0" presId="urn:microsoft.com/office/officeart/2018/5/layout/IconCircleLabelList"/>
    <dgm:cxn modelId="{C707FE73-8C19-4AEC-9CC5-495951199EF2}" type="presParOf" srcId="{24FA8501-422E-4C08-9296-96F65377717D}" destId="{260A5F42-E10E-45A8-8557-582C3BD6F08B}" srcOrd="2" destOrd="0" presId="urn:microsoft.com/office/officeart/2018/5/layout/IconCircleLabelList"/>
    <dgm:cxn modelId="{6D9F8327-13A0-4D46-8ED8-2EA4267164A8}" type="presParOf" srcId="{24FA8501-422E-4C08-9296-96F65377717D}" destId="{55509146-1E3D-4E9E-99C0-58EA8910DE3B}" srcOrd="3" destOrd="0" presId="urn:microsoft.com/office/officeart/2018/5/layout/IconCircleLabelList"/>
    <dgm:cxn modelId="{5BB6D6E4-9B61-41E5-BBA7-0F3454826DD2}" type="presParOf" srcId="{24784A8B-A75F-4A01-9617-818DA552CE54}" destId="{1CDC5B2E-A8C1-4BCE-B253-BA5192C45BD6}" srcOrd="3" destOrd="0" presId="urn:microsoft.com/office/officeart/2018/5/layout/IconCircleLabelList"/>
    <dgm:cxn modelId="{D6DD3CCD-E9E4-4F0C-B7BC-CA4FEB8F6AD7}" type="presParOf" srcId="{24784A8B-A75F-4A01-9617-818DA552CE54}" destId="{F048EA8F-481D-4818-81A9-E93694B407A9}" srcOrd="4" destOrd="0" presId="urn:microsoft.com/office/officeart/2018/5/layout/IconCircleLabelList"/>
    <dgm:cxn modelId="{168AE1FC-361B-440F-97C7-8A1A1CA85EE7}" type="presParOf" srcId="{F048EA8F-481D-4818-81A9-E93694B407A9}" destId="{C4CE4BB7-49FE-4A6E-8EC5-EB3D1B699C79}" srcOrd="0" destOrd="0" presId="urn:microsoft.com/office/officeart/2018/5/layout/IconCircleLabelList"/>
    <dgm:cxn modelId="{76C8B4A8-BDA6-432D-B358-5E0553D21B17}" type="presParOf" srcId="{F048EA8F-481D-4818-81A9-E93694B407A9}" destId="{E12FEFDF-8380-4E78-83FC-5C4E67359161}" srcOrd="1" destOrd="0" presId="urn:microsoft.com/office/officeart/2018/5/layout/IconCircleLabelList"/>
    <dgm:cxn modelId="{99509DC0-62C7-4E35-8475-D7D3BFF6462E}" type="presParOf" srcId="{F048EA8F-481D-4818-81A9-E93694B407A9}" destId="{4C36F0A6-CAFF-4BB2-92B9-0C2B8BE5D012}" srcOrd="2" destOrd="0" presId="urn:microsoft.com/office/officeart/2018/5/layout/IconCircleLabelList"/>
    <dgm:cxn modelId="{F047AA87-74DC-4E6C-9DBA-5C8C1281D847}" type="presParOf" srcId="{F048EA8F-481D-4818-81A9-E93694B407A9}" destId="{DDE71821-CC81-4C6B-AFAC-E2D620E8EBE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3BB419-6CA7-4204-B72D-A8D4452B954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0FAFA49-EF9E-42CB-A18D-4BE1D7EEE4CA}">
      <dgm:prSet/>
      <dgm:spPr/>
      <dgm:t>
        <a:bodyPr/>
        <a:lstStyle/>
        <a:p>
          <a:r>
            <a:rPr lang="en-US"/>
            <a:t>Karyotype</a:t>
          </a:r>
        </a:p>
      </dgm:t>
    </dgm:pt>
    <dgm:pt modelId="{0C9B7662-CC58-483F-8DB2-9741030936B2}" type="parTrans" cxnId="{29B58FC9-FF67-4068-ACEE-61E914E51C3A}">
      <dgm:prSet/>
      <dgm:spPr/>
      <dgm:t>
        <a:bodyPr/>
        <a:lstStyle/>
        <a:p>
          <a:endParaRPr lang="en-US"/>
        </a:p>
      </dgm:t>
    </dgm:pt>
    <dgm:pt modelId="{9A02DB63-8B07-465B-9553-62870621C8F0}" type="sibTrans" cxnId="{29B58FC9-FF67-4068-ACEE-61E914E51C3A}">
      <dgm:prSet/>
      <dgm:spPr/>
      <dgm:t>
        <a:bodyPr/>
        <a:lstStyle/>
        <a:p>
          <a:endParaRPr lang="en-US"/>
        </a:p>
      </dgm:t>
    </dgm:pt>
    <dgm:pt modelId="{6BCB1EAF-48B2-47C2-A854-04222E90BF2C}">
      <dgm:prSet/>
      <dgm:spPr/>
      <dgm:t>
        <a:bodyPr/>
        <a:lstStyle/>
        <a:p>
          <a:r>
            <a:rPr lang="en-US" dirty="0"/>
            <a:t>Chromosome Microarray (CMA)</a:t>
          </a:r>
        </a:p>
      </dgm:t>
    </dgm:pt>
    <dgm:pt modelId="{0D0C983C-E858-446A-9ECA-EECCECE26DC5}" type="parTrans" cxnId="{60ABA1C8-25B4-4E30-9679-ED3D91586DB4}">
      <dgm:prSet/>
      <dgm:spPr/>
      <dgm:t>
        <a:bodyPr/>
        <a:lstStyle/>
        <a:p>
          <a:endParaRPr lang="en-US"/>
        </a:p>
      </dgm:t>
    </dgm:pt>
    <dgm:pt modelId="{5696089C-3773-4211-B81C-681A6D691180}" type="sibTrans" cxnId="{60ABA1C8-25B4-4E30-9679-ED3D91586DB4}">
      <dgm:prSet/>
      <dgm:spPr/>
      <dgm:t>
        <a:bodyPr/>
        <a:lstStyle/>
        <a:p>
          <a:endParaRPr lang="en-US"/>
        </a:p>
      </dgm:t>
    </dgm:pt>
    <dgm:pt modelId="{01B12CF5-2C14-410A-83F1-D0A2EFC3E81E}">
      <dgm:prSet/>
      <dgm:spPr/>
      <dgm:t>
        <a:bodyPr/>
        <a:lstStyle/>
        <a:p>
          <a:r>
            <a:rPr lang="en-US"/>
            <a:t>Single Gene Testing</a:t>
          </a:r>
        </a:p>
      </dgm:t>
    </dgm:pt>
    <dgm:pt modelId="{8747FDD6-1DB0-47AD-A70A-71B6A2C6D180}" type="parTrans" cxnId="{6B54ECD0-F836-48BB-AD8F-4B5D5B9A22CE}">
      <dgm:prSet/>
      <dgm:spPr/>
      <dgm:t>
        <a:bodyPr/>
        <a:lstStyle/>
        <a:p>
          <a:endParaRPr lang="en-US"/>
        </a:p>
      </dgm:t>
    </dgm:pt>
    <dgm:pt modelId="{B20506E1-05B4-4D3F-B621-85068BC465DD}" type="sibTrans" cxnId="{6B54ECD0-F836-48BB-AD8F-4B5D5B9A22CE}">
      <dgm:prSet/>
      <dgm:spPr/>
      <dgm:t>
        <a:bodyPr/>
        <a:lstStyle/>
        <a:p>
          <a:endParaRPr lang="en-US"/>
        </a:p>
      </dgm:t>
    </dgm:pt>
    <dgm:pt modelId="{824B6A5C-966C-4188-B799-40CFE5F3BEA3}">
      <dgm:prSet/>
      <dgm:spPr/>
      <dgm:t>
        <a:bodyPr/>
        <a:lstStyle/>
        <a:p>
          <a:r>
            <a:rPr lang="en-US"/>
            <a:t>Phenotype-Based Gene Panels</a:t>
          </a:r>
        </a:p>
      </dgm:t>
    </dgm:pt>
    <dgm:pt modelId="{8D33ED28-F94B-4C03-A025-CE5CB8324CDE}" type="parTrans" cxnId="{508855FF-FC4F-4300-861B-D5FBCB3D6CD2}">
      <dgm:prSet/>
      <dgm:spPr/>
      <dgm:t>
        <a:bodyPr/>
        <a:lstStyle/>
        <a:p>
          <a:endParaRPr lang="en-US"/>
        </a:p>
      </dgm:t>
    </dgm:pt>
    <dgm:pt modelId="{141D2BFE-FA1A-4DB8-8E2D-DFC97DE06195}" type="sibTrans" cxnId="{508855FF-FC4F-4300-861B-D5FBCB3D6CD2}">
      <dgm:prSet/>
      <dgm:spPr/>
      <dgm:t>
        <a:bodyPr/>
        <a:lstStyle/>
        <a:p>
          <a:endParaRPr lang="en-US"/>
        </a:p>
      </dgm:t>
    </dgm:pt>
    <dgm:pt modelId="{A10548E3-E10D-4657-A2E0-7B637BA19795}">
      <dgm:prSet/>
      <dgm:spPr/>
      <dgm:t>
        <a:bodyPr/>
        <a:lstStyle/>
        <a:p>
          <a:r>
            <a:rPr lang="en-US" dirty="0">
              <a:solidFill>
                <a:schemeClr val="bg2"/>
              </a:solidFill>
            </a:rPr>
            <a:t>Whole Exome Sequencing</a:t>
          </a:r>
        </a:p>
      </dgm:t>
    </dgm:pt>
    <dgm:pt modelId="{BDBB2145-827D-4091-AE91-2CFE1BAC6188}" type="parTrans" cxnId="{0BA60DF8-1802-40CB-B5B1-7D55AB919BAA}">
      <dgm:prSet/>
      <dgm:spPr/>
      <dgm:t>
        <a:bodyPr/>
        <a:lstStyle/>
        <a:p>
          <a:endParaRPr lang="en-US"/>
        </a:p>
      </dgm:t>
    </dgm:pt>
    <dgm:pt modelId="{D7C369A4-CAA6-45E7-9416-0DDEF55A9640}" type="sibTrans" cxnId="{0BA60DF8-1802-40CB-B5B1-7D55AB919BAA}">
      <dgm:prSet/>
      <dgm:spPr/>
      <dgm:t>
        <a:bodyPr/>
        <a:lstStyle/>
        <a:p>
          <a:endParaRPr lang="en-US"/>
        </a:p>
      </dgm:t>
    </dgm:pt>
    <dgm:pt modelId="{C129F4D5-5A62-45A6-BC2F-836A929CBADF}">
      <dgm:prSet/>
      <dgm:spPr/>
      <dgm:t>
        <a:bodyPr/>
        <a:lstStyle/>
        <a:p>
          <a:r>
            <a:rPr lang="en-US" dirty="0">
              <a:solidFill>
                <a:schemeClr val="bg2"/>
              </a:solidFill>
            </a:rPr>
            <a:t>Whole Genome Sequencing</a:t>
          </a:r>
        </a:p>
      </dgm:t>
    </dgm:pt>
    <dgm:pt modelId="{5D408FFB-4CA0-49C4-B436-74D12F5FD719}" type="parTrans" cxnId="{DEE670F7-0351-40F9-B971-0F672F41B7DD}">
      <dgm:prSet/>
      <dgm:spPr/>
      <dgm:t>
        <a:bodyPr/>
        <a:lstStyle/>
        <a:p>
          <a:endParaRPr lang="en-US"/>
        </a:p>
      </dgm:t>
    </dgm:pt>
    <dgm:pt modelId="{3FF00F61-F361-4AD7-ADE1-571A6444CECE}" type="sibTrans" cxnId="{DEE670F7-0351-40F9-B971-0F672F41B7DD}">
      <dgm:prSet/>
      <dgm:spPr/>
      <dgm:t>
        <a:bodyPr/>
        <a:lstStyle/>
        <a:p>
          <a:endParaRPr lang="en-US"/>
        </a:p>
      </dgm:t>
    </dgm:pt>
    <dgm:pt modelId="{6697ACCB-9C07-40A4-8036-21905EB91B73}">
      <dgm:prSet/>
      <dgm:spPr/>
      <dgm:t>
        <a:bodyPr/>
        <a:lstStyle/>
        <a:p>
          <a:r>
            <a:rPr lang="en-US" dirty="0">
              <a:solidFill>
                <a:schemeClr val="bg2"/>
              </a:solidFill>
            </a:rPr>
            <a:t>Other Molecular Tests: Trinucleotide Repeat Expansions, Methylation Studies</a:t>
          </a:r>
        </a:p>
      </dgm:t>
    </dgm:pt>
    <dgm:pt modelId="{7FE9707B-E577-4B93-BA91-94959E0124A4}" type="parTrans" cxnId="{9233D1C2-8976-4C9F-A4B3-CF2E564B4A7B}">
      <dgm:prSet/>
      <dgm:spPr/>
      <dgm:t>
        <a:bodyPr/>
        <a:lstStyle/>
        <a:p>
          <a:endParaRPr lang="en-US"/>
        </a:p>
      </dgm:t>
    </dgm:pt>
    <dgm:pt modelId="{8D103031-BAC9-4C1B-8F99-1E78F371DF36}" type="sibTrans" cxnId="{9233D1C2-8976-4C9F-A4B3-CF2E564B4A7B}">
      <dgm:prSet/>
      <dgm:spPr/>
      <dgm:t>
        <a:bodyPr/>
        <a:lstStyle/>
        <a:p>
          <a:endParaRPr lang="en-US"/>
        </a:p>
      </dgm:t>
    </dgm:pt>
    <dgm:pt modelId="{6567D17D-5C92-F847-B626-4BF316A15833}" type="pres">
      <dgm:prSet presAssocID="{143BB419-6CA7-4204-B72D-A8D4452B9549}" presName="linear" presStyleCnt="0">
        <dgm:presLayoutVars>
          <dgm:animLvl val="lvl"/>
          <dgm:resizeHandles val="exact"/>
        </dgm:presLayoutVars>
      </dgm:prSet>
      <dgm:spPr/>
      <dgm:t>
        <a:bodyPr/>
        <a:lstStyle/>
        <a:p>
          <a:endParaRPr lang="en-US"/>
        </a:p>
      </dgm:t>
    </dgm:pt>
    <dgm:pt modelId="{B558C786-EB58-8043-B1F7-F99BEC81DF77}" type="pres">
      <dgm:prSet presAssocID="{B0FAFA49-EF9E-42CB-A18D-4BE1D7EEE4CA}" presName="parentText" presStyleLbl="node1" presStyleIdx="0" presStyleCnt="7">
        <dgm:presLayoutVars>
          <dgm:chMax val="0"/>
          <dgm:bulletEnabled val="1"/>
        </dgm:presLayoutVars>
      </dgm:prSet>
      <dgm:spPr/>
      <dgm:t>
        <a:bodyPr/>
        <a:lstStyle/>
        <a:p>
          <a:endParaRPr lang="en-US"/>
        </a:p>
      </dgm:t>
    </dgm:pt>
    <dgm:pt modelId="{F8276339-0D04-354F-A508-3B95B48953CD}" type="pres">
      <dgm:prSet presAssocID="{9A02DB63-8B07-465B-9553-62870621C8F0}" presName="spacer" presStyleCnt="0"/>
      <dgm:spPr/>
    </dgm:pt>
    <dgm:pt modelId="{C03C8F3D-CF5B-324E-B859-1272C4B7EC96}" type="pres">
      <dgm:prSet presAssocID="{6BCB1EAF-48B2-47C2-A854-04222E90BF2C}" presName="parentText" presStyleLbl="node1" presStyleIdx="1" presStyleCnt="7">
        <dgm:presLayoutVars>
          <dgm:chMax val="0"/>
          <dgm:bulletEnabled val="1"/>
        </dgm:presLayoutVars>
      </dgm:prSet>
      <dgm:spPr/>
      <dgm:t>
        <a:bodyPr/>
        <a:lstStyle/>
        <a:p>
          <a:endParaRPr lang="en-US"/>
        </a:p>
      </dgm:t>
    </dgm:pt>
    <dgm:pt modelId="{E42C0651-382A-B64C-83ED-8809FD05D71D}" type="pres">
      <dgm:prSet presAssocID="{5696089C-3773-4211-B81C-681A6D691180}" presName="spacer" presStyleCnt="0"/>
      <dgm:spPr/>
    </dgm:pt>
    <dgm:pt modelId="{BF670958-91BF-754F-AA83-7D6B63DDB97B}" type="pres">
      <dgm:prSet presAssocID="{01B12CF5-2C14-410A-83F1-D0A2EFC3E81E}" presName="parentText" presStyleLbl="node1" presStyleIdx="2" presStyleCnt="7">
        <dgm:presLayoutVars>
          <dgm:chMax val="0"/>
          <dgm:bulletEnabled val="1"/>
        </dgm:presLayoutVars>
      </dgm:prSet>
      <dgm:spPr/>
      <dgm:t>
        <a:bodyPr/>
        <a:lstStyle/>
        <a:p>
          <a:endParaRPr lang="en-US"/>
        </a:p>
      </dgm:t>
    </dgm:pt>
    <dgm:pt modelId="{D64DDC8F-2DC0-D94E-9FD3-4D1DA7084BEF}" type="pres">
      <dgm:prSet presAssocID="{B20506E1-05B4-4D3F-B621-85068BC465DD}" presName="spacer" presStyleCnt="0"/>
      <dgm:spPr/>
    </dgm:pt>
    <dgm:pt modelId="{1B6452EC-1CD4-ED46-941B-A136DBD9609F}" type="pres">
      <dgm:prSet presAssocID="{824B6A5C-966C-4188-B799-40CFE5F3BEA3}" presName="parentText" presStyleLbl="node1" presStyleIdx="3" presStyleCnt="7">
        <dgm:presLayoutVars>
          <dgm:chMax val="0"/>
          <dgm:bulletEnabled val="1"/>
        </dgm:presLayoutVars>
      </dgm:prSet>
      <dgm:spPr/>
      <dgm:t>
        <a:bodyPr/>
        <a:lstStyle/>
        <a:p>
          <a:endParaRPr lang="en-US"/>
        </a:p>
      </dgm:t>
    </dgm:pt>
    <dgm:pt modelId="{6A8218ED-1658-B345-84FC-95BE1B24B7BA}" type="pres">
      <dgm:prSet presAssocID="{141D2BFE-FA1A-4DB8-8E2D-DFC97DE06195}" presName="spacer" presStyleCnt="0"/>
      <dgm:spPr/>
    </dgm:pt>
    <dgm:pt modelId="{A360B1E3-1400-E647-84B7-A5C733353452}" type="pres">
      <dgm:prSet presAssocID="{A10548E3-E10D-4657-A2E0-7B637BA19795}" presName="parentText" presStyleLbl="node1" presStyleIdx="4" presStyleCnt="7">
        <dgm:presLayoutVars>
          <dgm:chMax val="0"/>
          <dgm:bulletEnabled val="1"/>
        </dgm:presLayoutVars>
      </dgm:prSet>
      <dgm:spPr/>
      <dgm:t>
        <a:bodyPr/>
        <a:lstStyle/>
        <a:p>
          <a:endParaRPr lang="en-US"/>
        </a:p>
      </dgm:t>
    </dgm:pt>
    <dgm:pt modelId="{1582EA8F-6AD0-8C49-973E-8792CD465C68}" type="pres">
      <dgm:prSet presAssocID="{D7C369A4-CAA6-45E7-9416-0DDEF55A9640}" presName="spacer" presStyleCnt="0"/>
      <dgm:spPr/>
    </dgm:pt>
    <dgm:pt modelId="{D25163E7-515B-BE46-902C-72FC9DFC1E28}" type="pres">
      <dgm:prSet presAssocID="{C129F4D5-5A62-45A6-BC2F-836A929CBADF}" presName="parentText" presStyleLbl="node1" presStyleIdx="5" presStyleCnt="7">
        <dgm:presLayoutVars>
          <dgm:chMax val="0"/>
          <dgm:bulletEnabled val="1"/>
        </dgm:presLayoutVars>
      </dgm:prSet>
      <dgm:spPr/>
      <dgm:t>
        <a:bodyPr/>
        <a:lstStyle/>
        <a:p>
          <a:endParaRPr lang="en-US"/>
        </a:p>
      </dgm:t>
    </dgm:pt>
    <dgm:pt modelId="{C9FEACEC-9995-8143-BFD8-6A5F5A394BD3}" type="pres">
      <dgm:prSet presAssocID="{3FF00F61-F361-4AD7-ADE1-571A6444CECE}" presName="spacer" presStyleCnt="0"/>
      <dgm:spPr/>
    </dgm:pt>
    <dgm:pt modelId="{97418C8F-F74D-1749-8ABF-14182516DD93}" type="pres">
      <dgm:prSet presAssocID="{6697ACCB-9C07-40A4-8036-21905EB91B73}" presName="parentText" presStyleLbl="node1" presStyleIdx="6" presStyleCnt="7">
        <dgm:presLayoutVars>
          <dgm:chMax val="0"/>
          <dgm:bulletEnabled val="1"/>
        </dgm:presLayoutVars>
      </dgm:prSet>
      <dgm:spPr/>
      <dgm:t>
        <a:bodyPr/>
        <a:lstStyle/>
        <a:p>
          <a:endParaRPr lang="en-US"/>
        </a:p>
      </dgm:t>
    </dgm:pt>
  </dgm:ptLst>
  <dgm:cxnLst>
    <dgm:cxn modelId="{6C713AB8-1E7D-244B-AC2F-CD28D67B1AB7}" type="presOf" srcId="{6697ACCB-9C07-40A4-8036-21905EB91B73}" destId="{97418C8F-F74D-1749-8ABF-14182516DD93}" srcOrd="0" destOrd="0" presId="urn:microsoft.com/office/officeart/2005/8/layout/vList2"/>
    <dgm:cxn modelId="{E56B9ED8-DB67-6743-96F9-9DF806FDD072}" type="presOf" srcId="{143BB419-6CA7-4204-B72D-A8D4452B9549}" destId="{6567D17D-5C92-F847-B626-4BF316A15833}" srcOrd="0" destOrd="0" presId="urn:microsoft.com/office/officeart/2005/8/layout/vList2"/>
    <dgm:cxn modelId="{1E73BE78-7338-054D-9DB0-31E9EED061F7}" type="presOf" srcId="{B0FAFA49-EF9E-42CB-A18D-4BE1D7EEE4CA}" destId="{B558C786-EB58-8043-B1F7-F99BEC81DF77}" srcOrd="0" destOrd="0" presId="urn:microsoft.com/office/officeart/2005/8/layout/vList2"/>
    <dgm:cxn modelId="{635532AD-57FC-8E4E-8EFD-2C3B734B0B0A}" type="presOf" srcId="{6BCB1EAF-48B2-47C2-A854-04222E90BF2C}" destId="{C03C8F3D-CF5B-324E-B859-1272C4B7EC96}" srcOrd="0" destOrd="0" presId="urn:microsoft.com/office/officeart/2005/8/layout/vList2"/>
    <dgm:cxn modelId="{60ABA1C8-25B4-4E30-9679-ED3D91586DB4}" srcId="{143BB419-6CA7-4204-B72D-A8D4452B9549}" destId="{6BCB1EAF-48B2-47C2-A854-04222E90BF2C}" srcOrd="1" destOrd="0" parTransId="{0D0C983C-E858-446A-9ECA-EECCECE26DC5}" sibTransId="{5696089C-3773-4211-B81C-681A6D691180}"/>
    <dgm:cxn modelId="{29B58FC9-FF67-4068-ACEE-61E914E51C3A}" srcId="{143BB419-6CA7-4204-B72D-A8D4452B9549}" destId="{B0FAFA49-EF9E-42CB-A18D-4BE1D7EEE4CA}" srcOrd="0" destOrd="0" parTransId="{0C9B7662-CC58-483F-8DB2-9741030936B2}" sibTransId="{9A02DB63-8B07-465B-9553-62870621C8F0}"/>
    <dgm:cxn modelId="{9233D1C2-8976-4C9F-A4B3-CF2E564B4A7B}" srcId="{143BB419-6CA7-4204-B72D-A8D4452B9549}" destId="{6697ACCB-9C07-40A4-8036-21905EB91B73}" srcOrd="6" destOrd="0" parTransId="{7FE9707B-E577-4B93-BA91-94959E0124A4}" sibTransId="{8D103031-BAC9-4C1B-8F99-1E78F371DF36}"/>
    <dgm:cxn modelId="{0BA60DF8-1802-40CB-B5B1-7D55AB919BAA}" srcId="{143BB419-6CA7-4204-B72D-A8D4452B9549}" destId="{A10548E3-E10D-4657-A2E0-7B637BA19795}" srcOrd="4" destOrd="0" parTransId="{BDBB2145-827D-4091-AE91-2CFE1BAC6188}" sibTransId="{D7C369A4-CAA6-45E7-9416-0DDEF55A9640}"/>
    <dgm:cxn modelId="{DEE670F7-0351-40F9-B971-0F672F41B7DD}" srcId="{143BB419-6CA7-4204-B72D-A8D4452B9549}" destId="{C129F4D5-5A62-45A6-BC2F-836A929CBADF}" srcOrd="5" destOrd="0" parTransId="{5D408FFB-4CA0-49C4-B436-74D12F5FD719}" sibTransId="{3FF00F61-F361-4AD7-ADE1-571A6444CECE}"/>
    <dgm:cxn modelId="{59C5E0E6-BCA7-354D-9A56-FA6C1D838F7E}" type="presOf" srcId="{824B6A5C-966C-4188-B799-40CFE5F3BEA3}" destId="{1B6452EC-1CD4-ED46-941B-A136DBD9609F}" srcOrd="0" destOrd="0" presId="urn:microsoft.com/office/officeart/2005/8/layout/vList2"/>
    <dgm:cxn modelId="{508855FF-FC4F-4300-861B-D5FBCB3D6CD2}" srcId="{143BB419-6CA7-4204-B72D-A8D4452B9549}" destId="{824B6A5C-966C-4188-B799-40CFE5F3BEA3}" srcOrd="3" destOrd="0" parTransId="{8D33ED28-F94B-4C03-A025-CE5CB8324CDE}" sibTransId="{141D2BFE-FA1A-4DB8-8E2D-DFC97DE06195}"/>
    <dgm:cxn modelId="{6B54ECD0-F836-48BB-AD8F-4B5D5B9A22CE}" srcId="{143BB419-6CA7-4204-B72D-A8D4452B9549}" destId="{01B12CF5-2C14-410A-83F1-D0A2EFC3E81E}" srcOrd="2" destOrd="0" parTransId="{8747FDD6-1DB0-47AD-A70A-71B6A2C6D180}" sibTransId="{B20506E1-05B4-4D3F-B621-85068BC465DD}"/>
    <dgm:cxn modelId="{36EA9D10-A89A-FE4D-870A-BA80FC36B79C}" type="presOf" srcId="{A10548E3-E10D-4657-A2E0-7B637BA19795}" destId="{A360B1E3-1400-E647-84B7-A5C733353452}" srcOrd="0" destOrd="0" presId="urn:microsoft.com/office/officeart/2005/8/layout/vList2"/>
    <dgm:cxn modelId="{AE06EDCB-8A46-964A-85CA-8E41F8700B53}" type="presOf" srcId="{C129F4D5-5A62-45A6-BC2F-836A929CBADF}" destId="{D25163E7-515B-BE46-902C-72FC9DFC1E28}" srcOrd="0" destOrd="0" presId="urn:microsoft.com/office/officeart/2005/8/layout/vList2"/>
    <dgm:cxn modelId="{74BB9329-F50D-364C-8ED6-569682D1F958}" type="presOf" srcId="{01B12CF5-2C14-410A-83F1-D0A2EFC3E81E}" destId="{BF670958-91BF-754F-AA83-7D6B63DDB97B}" srcOrd="0" destOrd="0" presId="urn:microsoft.com/office/officeart/2005/8/layout/vList2"/>
    <dgm:cxn modelId="{313D9715-E977-B749-81BC-EBD8D7E1DD60}" type="presParOf" srcId="{6567D17D-5C92-F847-B626-4BF316A15833}" destId="{B558C786-EB58-8043-B1F7-F99BEC81DF77}" srcOrd="0" destOrd="0" presId="urn:microsoft.com/office/officeart/2005/8/layout/vList2"/>
    <dgm:cxn modelId="{967AC3BA-B274-184C-81CF-7B955EA0ACFC}" type="presParOf" srcId="{6567D17D-5C92-F847-B626-4BF316A15833}" destId="{F8276339-0D04-354F-A508-3B95B48953CD}" srcOrd="1" destOrd="0" presId="urn:microsoft.com/office/officeart/2005/8/layout/vList2"/>
    <dgm:cxn modelId="{CD3A9C33-3F2A-0F47-B8A7-9BBC29DC9D16}" type="presParOf" srcId="{6567D17D-5C92-F847-B626-4BF316A15833}" destId="{C03C8F3D-CF5B-324E-B859-1272C4B7EC96}" srcOrd="2" destOrd="0" presId="urn:microsoft.com/office/officeart/2005/8/layout/vList2"/>
    <dgm:cxn modelId="{EE337C7C-3C1D-314D-A6DC-ABB8F91A372B}" type="presParOf" srcId="{6567D17D-5C92-F847-B626-4BF316A15833}" destId="{E42C0651-382A-B64C-83ED-8809FD05D71D}" srcOrd="3" destOrd="0" presId="urn:microsoft.com/office/officeart/2005/8/layout/vList2"/>
    <dgm:cxn modelId="{4735EC47-F83E-204E-B2EC-59DEA6EBADB4}" type="presParOf" srcId="{6567D17D-5C92-F847-B626-4BF316A15833}" destId="{BF670958-91BF-754F-AA83-7D6B63DDB97B}" srcOrd="4" destOrd="0" presId="urn:microsoft.com/office/officeart/2005/8/layout/vList2"/>
    <dgm:cxn modelId="{F165F322-6A28-DE43-A109-A3F1A6CE0FBD}" type="presParOf" srcId="{6567D17D-5C92-F847-B626-4BF316A15833}" destId="{D64DDC8F-2DC0-D94E-9FD3-4D1DA7084BEF}" srcOrd="5" destOrd="0" presId="urn:microsoft.com/office/officeart/2005/8/layout/vList2"/>
    <dgm:cxn modelId="{C536A3A4-BA2D-EB45-8D82-4F9BFF8106DC}" type="presParOf" srcId="{6567D17D-5C92-F847-B626-4BF316A15833}" destId="{1B6452EC-1CD4-ED46-941B-A136DBD9609F}" srcOrd="6" destOrd="0" presId="urn:microsoft.com/office/officeart/2005/8/layout/vList2"/>
    <dgm:cxn modelId="{1B0FD598-2058-134B-BA9F-13CF11E6FD66}" type="presParOf" srcId="{6567D17D-5C92-F847-B626-4BF316A15833}" destId="{6A8218ED-1658-B345-84FC-95BE1B24B7BA}" srcOrd="7" destOrd="0" presId="urn:microsoft.com/office/officeart/2005/8/layout/vList2"/>
    <dgm:cxn modelId="{1A84BA7F-CBB3-AC4D-AFB3-2C1C9218E91A}" type="presParOf" srcId="{6567D17D-5C92-F847-B626-4BF316A15833}" destId="{A360B1E3-1400-E647-84B7-A5C733353452}" srcOrd="8" destOrd="0" presId="urn:microsoft.com/office/officeart/2005/8/layout/vList2"/>
    <dgm:cxn modelId="{4F34A243-2B3C-174C-8287-AB1A44D92231}" type="presParOf" srcId="{6567D17D-5C92-F847-B626-4BF316A15833}" destId="{1582EA8F-6AD0-8C49-973E-8792CD465C68}" srcOrd="9" destOrd="0" presId="urn:microsoft.com/office/officeart/2005/8/layout/vList2"/>
    <dgm:cxn modelId="{E7D956E9-BEFF-C948-B6E0-CD96BAA8CE1B}" type="presParOf" srcId="{6567D17D-5C92-F847-B626-4BF316A15833}" destId="{D25163E7-515B-BE46-902C-72FC9DFC1E28}" srcOrd="10" destOrd="0" presId="urn:microsoft.com/office/officeart/2005/8/layout/vList2"/>
    <dgm:cxn modelId="{95CCC822-B79B-6C4B-9BF2-3EBEC3E20F06}" type="presParOf" srcId="{6567D17D-5C92-F847-B626-4BF316A15833}" destId="{C9FEACEC-9995-8143-BFD8-6A5F5A394BD3}" srcOrd="11" destOrd="0" presId="urn:microsoft.com/office/officeart/2005/8/layout/vList2"/>
    <dgm:cxn modelId="{8923967E-FF0E-F54A-84B0-A8C76D0F6B3A}" type="presParOf" srcId="{6567D17D-5C92-F847-B626-4BF316A15833}" destId="{97418C8F-F74D-1749-8ABF-14182516DD93}"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EAFC2D-1554-DE44-8C12-0C87878FB7E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F7623A3-7E20-C34D-ADE3-77CEAA094942}">
      <dgm:prSet/>
      <dgm:spPr/>
      <dgm:t>
        <a:bodyPr/>
        <a:lstStyle/>
        <a:p>
          <a:r>
            <a:rPr lang="en-US" dirty="0"/>
            <a:t>4-20%</a:t>
          </a:r>
        </a:p>
      </dgm:t>
    </dgm:pt>
    <dgm:pt modelId="{2F27D55A-5ED4-7F4D-B2C6-DBFC728D7D55}" type="parTrans" cxnId="{87DE85A9-969D-F84F-8A62-F872CB6BBE6C}">
      <dgm:prSet/>
      <dgm:spPr/>
      <dgm:t>
        <a:bodyPr/>
        <a:lstStyle/>
        <a:p>
          <a:endParaRPr lang="en-US"/>
        </a:p>
      </dgm:t>
    </dgm:pt>
    <dgm:pt modelId="{E2FD83CE-79BB-B744-98FD-B8C16D33DD0D}" type="sibTrans" cxnId="{87DE85A9-969D-F84F-8A62-F872CB6BBE6C}">
      <dgm:prSet/>
      <dgm:spPr/>
      <dgm:t>
        <a:bodyPr/>
        <a:lstStyle/>
        <a:p>
          <a:endParaRPr lang="en-US"/>
        </a:p>
      </dgm:t>
    </dgm:pt>
    <dgm:pt modelId="{A3DC4539-4105-AC40-A591-A624D27AC93D}">
      <dgm:prSet/>
      <dgm:spPr/>
      <dgm:t>
        <a:bodyPr/>
        <a:lstStyle/>
        <a:p>
          <a:r>
            <a:rPr lang="en-US"/>
            <a:t>higher yields with multiple congenital anomalies or syndromic features</a:t>
          </a:r>
        </a:p>
      </dgm:t>
    </dgm:pt>
    <dgm:pt modelId="{9F73E296-D64F-AF49-8F9C-C2BF749372A6}" type="parTrans" cxnId="{35D2D0CD-6221-C34A-B199-6180484C0A64}">
      <dgm:prSet/>
      <dgm:spPr/>
      <dgm:t>
        <a:bodyPr/>
        <a:lstStyle/>
        <a:p>
          <a:endParaRPr lang="en-US"/>
        </a:p>
      </dgm:t>
    </dgm:pt>
    <dgm:pt modelId="{E5B2BE2E-5AA5-254B-AB77-60E1699DEBB2}" type="sibTrans" cxnId="{35D2D0CD-6221-C34A-B199-6180484C0A64}">
      <dgm:prSet/>
      <dgm:spPr/>
      <dgm:t>
        <a:bodyPr/>
        <a:lstStyle/>
        <a:p>
          <a:endParaRPr lang="en-US"/>
        </a:p>
      </dgm:t>
    </dgm:pt>
    <dgm:pt modelId="{BA8BEF39-F44C-6048-84CB-365D2E73F29F}" type="pres">
      <dgm:prSet presAssocID="{DFEAFC2D-1554-DE44-8C12-0C87878FB7EC}" presName="Name0" presStyleCnt="0">
        <dgm:presLayoutVars>
          <dgm:chPref val="3"/>
          <dgm:dir/>
          <dgm:animLvl val="lvl"/>
          <dgm:resizeHandles/>
        </dgm:presLayoutVars>
      </dgm:prSet>
      <dgm:spPr/>
      <dgm:t>
        <a:bodyPr/>
        <a:lstStyle/>
        <a:p>
          <a:endParaRPr lang="en-US"/>
        </a:p>
      </dgm:t>
    </dgm:pt>
    <dgm:pt modelId="{201EA3E8-E120-6043-BD97-CD88A398696E}" type="pres">
      <dgm:prSet presAssocID="{9F7623A3-7E20-C34D-ADE3-77CEAA094942}" presName="horFlow" presStyleCnt="0"/>
      <dgm:spPr/>
    </dgm:pt>
    <dgm:pt modelId="{F48C57D8-F861-CC4E-9D39-C5E7DF109737}" type="pres">
      <dgm:prSet presAssocID="{9F7623A3-7E20-C34D-ADE3-77CEAA094942}" presName="bigChev" presStyleLbl="node1" presStyleIdx="0" presStyleCnt="1"/>
      <dgm:spPr/>
      <dgm:t>
        <a:bodyPr/>
        <a:lstStyle/>
        <a:p>
          <a:endParaRPr lang="en-US"/>
        </a:p>
      </dgm:t>
    </dgm:pt>
    <dgm:pt modelId="{5B30F563-A1AB-2844-98AF-6945A5C6EEDB}" type="pres">
      <dgm:prSet presAssocID="{9F73E296-D64F-AF49-8F9C-C2BF749372A6}" presName="parTrans" presStyleCnt="0"/>
      <dgm:spPr/>
    </dgm:pt>
    <dgm:pt modelId="{FDCF1FE4-6E8C-0245-904F-B963957E3FD9}" type="pres">
      <dgm:prSet presAssocID="{A3DC4539-4105-AC40-A591-A624D27AC93D}" presName="node" presStyleLbl="alignAccFollowNode1" presStyleIdx="0" presStyleCnt="1">
        <dgm:presLayoutVars>
          <dgm:bulletEnabled val="1"/>
        </dgm:presLayoutVars>
      </dgm:prSet>
      <dgm:spPr/>
      <dgm:t>
        <a:bodyPr/>
        <a:lstStyle/>
        <a:p>
          <a:endParaRPr lang="en-US"/>
        </a:p>
      </dgm:t>
    </dgm:pt>
  </dgm:ptLst>
  <dgm:cxnLst>
    <dgm:cxn modelId="{8BF46712-4577-4C49-9FDA-FF16EC3B84BC}" type="presOf" srcId="{9F7623A3-7E20-C34D-ADE3-77CEAA094942}" destId="{F48C57D8-F861-CC4E-9D39-C5E7DF109737}" srcOrd="0" destOrd="0" presId="urn:microsoft.com/office/officeart/2005/8/layout/lProcess3"/>
    <dgm:cxn modelId="{AFF56BC6-B175-3841-B6A8-469B7008CFCF}" type="presOf" srcId="{DFEAFC2D-1554-DE44-8C12-0C87878FB7EC}" destId="{BA8BEF39-F44C-6048-84CB-365D2E73F29F}" srcOrd="0" destOrd="0" presId="urn:microsoft.com/office/officeart/2005/8/layout/lProcess3"/>
    <dgm:cxn modelId="{74AC0D35-2C46-954B-8ED6-16DC9F8C1AB8}" type="presOf" srcId="{A3DC4539-4105-AC40-A591-A624D27AC93D}" destId="{FDCF1FE4-6E8C-0245-904F-B963957E3FD9}" srcOrd="0" destOrd="0" presId="urn:microsoft.com/office/officeart/2005/8/layout/lProcess3"/>
    <dgm:cxn modelId="{35D2D0CD-6221-C34A-B199-6180484C0A64}" srcId="{9F7623A3-7E20-C34D-ADE3-77CEAA094942}" destId="{A3DC4539-4105-AC40-A591-A624D27AC93D}" srcOrd="0" destOrd="0" parTransId="{9F73E296-D64F-AF49-8F9C-C2BF749372A6}" sibTransId="{E5B2BE2E-5AA5-254B-AB77-60E1699DEBB2}"/>
    <dgm:cxn modelId="{87DE85A9-969D-F84F-8A62-F872CB6BBE6C}" srcId="{DFEAFC2D-1554-DE44-8C12-0C87878FB7EC}" destId="{9F7623A3-7E20-C34D-ADE3-77CEAA094942}" srcOrd="0" destOrd="0" parTransId="{2F27D55A-5ED4-7F4D-B2C6-DBFC728D7D55}" sibTransId="{E2FD83CE-79BB-B744-98FD-B8C16D33DD0D}"/>
    <dgm:cxn modelId="{7DDBD59B-5B50-2B47-AC78-370014F06293}" type="presParOf" srcId="{BA8BEF39-F44C-6048-84CB-365D2E73F29F}" destId="{201EA3E8-E120-6043-BD97-CD88A398696E}" srcOrd="0" destOrd="0" presId="urn:microsoft.com/office/officeart/2005/8/layout/lProcess3"/>
    <dgm:cxn modelId="{DDBE048D-B08B-0141-B6E4-40DCE8B9A9C2}" type="presParOf" srcId="{201EA3E8-E120-6043-BD97-CD88A398696E}" destId="{F48C57D8-F861-CC4E-9D39-C5E7DF109737}" srcOrd="0" destOrd="0" presId="urn:microsoft.com/office/officeart/2005/8/layout/lProcess3"/>
    <dgm:cxn modelId="{5B2A74ED-5CFA-044D-9519-A07C9B44BEA5}" type="presParOf" srcId="{201EA3E8-E120-6043-BD97-CD88A398696E}" destId="{5B30F563-A1AB-2844-98AF-6945A5C6EEDB}" srcOrd="1" destOrd="0" presId="urn:microsoft.com/office/officeart/2005/8/layout/lProcess3"/>
    <dgm:cxn modelId="{56AF221C-DB39-2A44-8757-886879B46C5F}" type="presParOf" srcId="{201EA3E8-E120-6043-BD97-CD88A398696E}" destId="{FDCF1FE4-6E8C-0245-904F-B963957E3FD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EAFC2D-1554-DE44-8C12-0C87878FB7E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F7623A3-7E20-C34D-ADE3-77CEAA094942}">
      <dgm:prSet/>
      <dgm:spPr/>
      <dgm:t>
        <a:bodyPr/>
        <a:lstStyle/>
        <a:p>
          <a:r>
            <a:rPr lang="en-US" dirty="0"/>
            <a:t>~20%</a:t>
          </a:r>
        </a:p>
      </dgm:t>
    </dgm:pt>
    <dgm:pt modelId="{2F27D55A-5ED4-7F4D-B2C6-DBFC728D7D55}" type="parTrans" cxnId="{87DE85A9-969D-F84F-8A62-F872CB6BBE6C}">
      <dgm:prSet/>
      <dgm:spPr/>
      <dgm:t>
        <a:bodyPr/>
        <a:lstStyle/>
        <a:p>
          <a:endParaRPr lang="en-US"/>
        </a:p>
      </dgm:t>
    </dgm:pt>
    <dgm:pt modelId="{E2FD83CE-79BB-B744-98FD-B8C16D33DD0D}" type="sibTrans" cxnId="{87DE85A9-969D-F84F-8A62-F872CB6BBE6C}">
      <dgm:prSet/>
      <dgm:spPr/>
      <dgm:t>
        <a:bodyPr/>
        <a:lstStyle/>
        <a:p>
          <a:endParaRPr lang="en-US"/>
        </a:p>
      </dgm:t>
    </dgm:pt>
    <dgm:pt modelId="{A3DC4539-4105-AC40-A591-A624D27AC93D}">
      <dgm:prSet/>
      <dgm:spPr/>
      <dgm:t>
        <a:bodyPr/>
        <a:lstStyle/>
        <a:p>
          <a:r>
            <a:rPr lang="en-US" dirty="0"/>
            <a:t>High variability – population dependent</a:t>
          </a:r>
        </a:p>
      </dgm:t>
    </dgm:pt>
    <dgm:pt modelId="{9F73E296-D64F-AF49-8F9C-C2BF749372A6}" type="parTrans" cxnId="{35D2D0CD-6221-C34A-B199-6180484C0A64}">
      <dgm:prSet/>
      <dgm:spPr/>
      <dgm:t>
        <a:bodyPr/>
        <a:lstStyle/>
        <a:p>
          <a:endParaRPr lang="en-US"/>
        </a:p>
      </dgm:t>
    </dgm:pt>
    <dgm:pt modelId="{E5B2BE2E-5AA5-254B-AB77-60E1699DEBB2}" type="sibTrans" cxnId="{35D2D0CD-6221-C34A-B199-6180484C0A64}">
      <dgm:prSet/>
      <dgm:spPr/>
      <dgm:t>
        <a:bodyPr/>
        <a:lstStyle/>
        <a:p>
          <a:endParaRPr lang="en-US"/>
        </a:p>
      </dgm:t>
    </dgm:pt>
    <dgm:pt modelId="{BA8BEF39-F44C-6048-84CB-365D2E73F29F}" type="pres">
      <dgm:prSet presAssocID="{DFEAFC2D-1554-DE44-8C12-0C87878FB7EC}" presName="Name0" presStyleCnt="0">
        <dgm:presLayoutVars>
          <dgm:chPref val="3"/>
          <dgm:dir/>
          <dgm:animLvl val="lvl"/>
          <dgm:resizeHandles/>
        </dgm:presLayoutVars>
      </dgm:prSet>
      <dgm:spPr/>
      <dgm:t>
        <a:bodyPr/>
        <a:lstStyle/>
        <a:p>
          <a:endParaRPr lang="en-US"/>
        </a:p>
      </dgm:t>
    </dgm:pt>
    <dgm:pt modelId="{201EA3E8-E120-6043-BD97-CD88A398696E}" type="pres">
      <dgm:prSet presAssocID="{9F7623A3-7E20-C34D-ADE3-77CEAA094942}" presName="horFlow" presStyleCnt="0"/>
      <dgm:spPr/>
    </dgm:pt>
    <dgm:pt modelId="{F48C57D8-F861-CC4E-9D39-C5E7DF109737}" type="pres">
      <dgm:prSet presAssocID="{9F7623A3-7E20-C34D-ADE3-77CEAA094942}" presName="bigChev" presStyleLbl="node1" presStyleIdx="0" presStyleCnt="1"/>
      <dgm:spPr/>
      <dgm:t>
        <a:bodyPr/>
        <a:lstStyle/>
        <a:p>
          <a:endParaRPr lang="en-US"/>
        </a:p>
      </dgm:t>
    </dgm:pt>
    <dgm:pt modelId="{5B30F563-A1AB-2844-98AF-6945A5C6EEDB}" type="pres">
      <dgm:prSet presAssocID="{9F73E296-D64F-AF49-8F9C-C2BF749372A6}" presName="parTrans" presStyleCnt="0"/>
      <dgm:spPr/>
    </dgm:pt>
    <dgm:pt modelId="{FDCF1FE4-6E8C-0245-904F-B963957E3FD9}" type="pres">
      <dgm:prSet presAssocID="{A3DC4539-4105-AC40-A591-A624D27AC93D}" presName="node" presStyleLbl="alignAccFollowNode1" presStyleIdx="0" presStyleCnt="1">
        <dgm:presLayoutVars>
          <dgm:bulletEnabled val="1"/>
        </dgm:presLayoutVars>
      </dgm:prSet>
      <dgm:spPr/>
      <dgm:t>
        <a:bodyPr/>
        <a:lstStyle/>
        <a:p>
          <a:endParaRPr lang="en-US"/>
        </a:p>
      </dgm:t>
    </dgm:pt>
  </dgm:ptLst>
  <dgm:cxnLst>
    <dgm:cxn modelId="{8BF46712-4577-4C49-9FDA-FF16EC3B84BC}" type="presOf" srcId="{9F7623A3-7E20-C34D-ADE3-77CEAA094942}" destId="{F48C57D8-F861-CC4E-9D39-C5E7DF109737}" srcOrd="0" destOrd="0" presId="urn:microsoft.com/office/officeart/2005/8/layout/lProcess3"/>
    <dgm:cxn modelId="{AFF56BC6-B175-3841-B6A8-469B7008CFCF}" type="presOf" srcId="{DFEAFC2D-1554-DE44-8C12-0C87878FB7EC}" destId="{BA8BEF39-F44C-6048-84CB-365D2E73F29F}" srcOrd="0" destOrd="0" presId="urn:microsoft.com/office/officeart/2005/8/layout/lProcess3"/>
    <dgm:cxn modelId="{74AC0D35-2C46-954B-8ED6-16DC9F8C1AB8}" type="presOf" srcId="{A3DC4539-4105-AC40-A591-A624D27AC93D}" destId="{FDCF1FE4-6E8C-0245-904F-B963957E3FD9}" srcOrd="0" destOrd="0" presId="urn:microsoft.com/office/officeart/2005/8/layout/lProcess3"/>
    <dgm:cxn modelId="{35D2D0CD-6221-C34A-B199-6180484C0A64}" srcId="{9F7623A3-7E20-C34D-ADE3-77CEAA094942}" destId="{A3DC4539-4105-AC40-A591-A624D27AC93D}" srcOrd="0" destOrd="0" parTransId="{9F73E296-D64F-AF49-8F9C-C2BF749372A6}" sibTransId="{E5B2BE2E-5AA5-254B-AB77-60E1699DEBB2}"/>
    <dgm:cxn modelId="{87DE85A9-969D-F84F-8A62-F872CB6BBE6C}" srcId="{DFEAFC2D-1554-DE44-8C12-0C87878FB7EC}" destId="{9F7623A3-7E20-C34D-ADE3-77CEAA094942}" srcOrd="0" destOrd="0" parTransId="{2F27D55A-5ED4-7F4D-B2C6-DBFC728D7D55}" sibTransId="{E2FD83CE-79BB-B744-98FD-B8C16D33DD0D}"/>
    <dgm:cxn modelId="{7DDBD59B-5B50-2B47-AC78-370014F06293}" type="presParOf" srcId="{BA8BEF39-F44C-6048-84CB-365D2E73F29F}" destId="{201EA3E8-E120-6043-BD97-CD88A398696E}" srcOrd="0" destOrd="0" presId="urn:microsoft.com/office/officeart/2005/8/layout/lProcess3"/>
    <dgm:cxn modelId="{DDBE048D-B08B-0141-B6E4-40DCE8B9A9C2}" type="presParOf" srcId="{201EA3E8-E120-6043-BD97-CD88A398696E}" destId="{F48C57D8-F861-CC4E-9D39-C5E7DF109737}" srcOrd="0" destOrd="0" presId="urn:microsoft.com/office/officeart/2005/8/layout/lProcess3"/>
    <dgm:cxn modelId="{5B2A74ED-5CFA-044D-9519-A07C9B44BEA5}" type="presParOf" srcId="{201EA3E8-E120-6043-BD97-CD88A398696E}" destId="{5B30F563-A1AB-2844-98AF-6945A5C6EEDB}" srcOrd="1" destOrd="0" presId="urn:microsoft.com/office/officeart/2005/8/layout/lProcess3"/>
    <dgm:cxn modelId="{56AF221C-DB39-2A44-8757-886879B46C5F}" type="presParOf" srcId="{201EA3E8-E120-6043-BD97-CD88A398696E}" destId="{FDCF1FE4-6E8C-0245-904F-B963957E3FD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EAFC2D-1554-DE44-8C12-0C87878FB7E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F7623A3-7E20-C34D-ADE3-77CEAA094942}">
      <dgm:prSet/>
      <dgm:spPr/>
      <dgm:t>
        <a:bodyPr/>
        <a:lstStyle/>
        <a:p>
          <a:r>
            <a:rPr lang="en-US" dirty="0"/>
            <a:t>~30%</a:t>
          </a:r>
        </a:p>
      </dgm:t>
    </dgm:pt>
    <dgm:pt modelId="{2F27D55A-5ED4-7F4D-B2C6-DBFC728D7D55}" type="parTrans" cxnId="{87DE85A9-969D-F84F-8A62-F872CB6BBE6C}">
      <dgm:prSet/>
      <dgm:spPr/>
      <dgm:t>
        <a:bodyPr/>
        <a:lstStyle/>
        <a:p>
          <a:endParaRPr lang="en-US"/>
        </a:p>
      </dgm:t>
    </dgm:pt>
    <dgm:pt modelId="{E2FD83CE-79BB-B744-98FD-B8C16D33DD0D}" type="sibTrans" cxnId="{87DE85A9-969D-F84F-8A62-F872CB6BBE6C}">
      <dgm:prSet/>
      <dgm:spPr/>
      <dgm:t>
        <a:bodyPr/>
        <a:lstStyle/>
        <a:p>
          <a:endParaRPr lang="en-US"/>
        </a:p>
      </dgm:t>
    </dgm:pt>
    <dgm:pt modelId="{A3DC4539-4105-AC40-A591-A624D27AC93D}">
      <dgm:prSet/>
      <dgm:spPr/>
      <dgm:t>
        <a:bodyPr/>
        <a:lstStyle/>
        <a:p>
          <a:r>
            <a:rPr lang="en-US" dirty="0"/>
            <a:t>Improved with “trio” and phenotype dependent</a:t>
          </a:r>
        </a:p>
      </dgm:t>
    </dgm:pt>
    <dgm:pt modelId="{9F73E296-D64F-AF49-8F9C-C2BF749372A6}" type="parTrans" cxnId="{35D2D0CD-6221-C34A-B199-6180484C0A64}">
      <dgm:prSet/>
      <dgm:spPr/>
      <dgm:t>
        <a:bodyPr/>
        <a:lstStyle/>
        <a:p>
          <a:endParaRPr lang="en-US"/>
        </a:p>
      </dgm:t>
    </dgm:pt>
    <dgm:pt modelId="{E5B2BE2E-5AA5-254B-AB77-60E1699DEBB2}" type="sibTrans" cxnId="{35D2D0CD-6221-C34A-B199-6180484C0A64}">
      <dgm:prSet/>
      <dgm:spPr/>
      <dgm:t>
        <a:bodyPr/>
        <a:lstStyle/>
        <a:p>
          <a:endParaRPr lang="en-US"/>
        </a:p>
      </dgm:t>
    </dgm:pt>
    <dgm:pt modelId="{BA8BEF39-F44C-6048-84CB-365D2E73F29F}" type="pres">
      <dgm:prSet presAssocID="{DFEAFC2D-1554-DE44-8C12-0C87878FB7EC}" presName="Name0" presStyleCnt="0">
        <dgm:presLayoutVars>
          <dgm:chPref val="3"/>
          <dgm:dir/>
          <dgm:animLvl val="lvl"/>
          <dgm:resizeHandles/>
        </dgm:presLayoutVars>
      </dgm:prSet>
      <dgm:spPr/>
      <dgm:t>
        <a:bodyPr/>
        <a:lstStyle/>
        <a:p>
          <a:endParaRPr lang="en-US"/>
        </a:p>
      </dgm:t>
    </dgm:pt>
    <dgm:pt modelId="{201EA3E8-E120-6043-BD97-CD88A398696E}" type="pres">
      <dgm:prSet presAssocID="{9F7623A3-7E20-C34D-ADE3-77CEAA094942}" presName="horFlow" presStyleCnt="0"/>
      <dgm:spPr/>
    </dgm:pt>
    <dgm:pt modelId="{F48C57D8-F861-CC4E-9D39-C5E7DF109737}" type="pres">
      <dgm:prSet presAssocID="{9F7623A3-7E20-C34D-ADE3-77CEAA094942}" presName="bigChev" presStyleLbl="node1" presStyleIdx="0" presStyleCnt="1"/>
      <dgm:spPr/>
      <dgm:t>
        <a:bodyPr/>
        <a:lstStyle/>
        <a:p>
          <a:endParaRPr lang="en-US"/>
        </a:p>
      </dgm:t>
    </dgm:pt>
    <dgm:pt modelId="{5B30F563-A1AB-2844-98AF-6945A5C6EEDB}" type="pres">
      <dgm:prSet presAssocID="{9F73E296-D64F-AF49-8F9C-C2BF749372A6}" presName="parTrans" presStyleCnt="0"/>
      <dgm:spPr/>
    </dgm:pt>
    <dgm:pt modelId="{FDCF1FE4-6E8C-0245-904F-B963957E3FD9}" type="pres">
      <dgm:prSet presAssocID="{A3DC4539-4105-AC40-A591-A624D27AC93D}" presName="node" presStyleLbl="alignAccFollowNode1" presStyleIdx="0" presStyleCnt="1">
        <dgm:presLayoutVars>
          <dgm:bulletEnabled val="1"/>
        </dgm:presLayoutVars>
      </dgm:prSet>
      <dgm:spPr/>
      <dgm:t>
        <a:bodyPr/>
        <a:lstStyle/>
        <a:p>
          <a:endParaRPr lang="en-US"/>
        </a:p>
      </dgm:t>
    </dgm:pt>
  </dgm:ptLst>
  <dgm:cxnLst>
    <dgm:cxn modelId="{8BF46712-4577-4C49-9FDA-FF16EC3B84BC}" type="presOf" srcId="{9F7623A3-7E20-C34D-ADE3-77CEAA094942}" destId="{F48C57D8-F861-CC4E-9D39-C5E7DF109737}" srcOrd="0" destOrd="0" presId="urn:microsoft.com/office/officeart/2005/8/layout/lProcess3"/>
    <dgm:cxn modelId="{AFF56BC6-B175-3841-B6A8-469B7008CFCF}" type="presOf" srcId="{DFEAFC2D-1554-DE44-8C12-0C87878FB7EC}" destId="{BA8BEF39-F44C-6048-84CB-365D2E73F29F}" srcOrd="0" destOrd="0" presId="urn:microsoft.com/office/officeart/2005/8/layout/lProcess3"/>
    <dgm:cxn modelId="{74AC0D35-2C46-954B-8ED6-16DC9F8C1AB8}" type="presOf" srcId="{A3DC4539-4105-AC40-A591-A624D27AC93D}" destId="{FDCF1FE4-6E8C-0245-904F-B963957E3FD9}" srcOrd="0" destOrd="0" presId="urn:microsoft.com/office/officeart/2005/8/layout/lProcess3"/>
    <dgm:cxn modelId="{35D2D0CD-6221-C34A-B199-6180484C0A64}" srcId="{9F7623A3-7E20-C34D-ADE3-77CEAA094942}" destId="{A3DC4539-4105-AC40-A591-A624D27AC93D}" srcOrd="0" destOrd="0" parTransId="{9F73E296-D64F-AF49-8F9C-C2BF749372A6}" sibTransId="{E5B2BE2E-5AA5-254B-AB77-60E1699DEBB2}"/>
    <dgm:cxn modelId="{87DE85A9-969D-F84F-8A62-F872CB6BBE6C}" srcId="{DFEAFC2D-1554-DE44-8C12-0C87878FB7EC}" destId="{9F7623A3-7E20-C34D-ADE3-77CEAA094942}" srcOrd="0" destOrd="0" parTransId="{2F27D55A-5ED4-7F4D-B2C6-DBFC728D7D55}" sibTransId="{E2FD83CE-79BB-B744-98FD-B8C16D33DD0D}"/>
    <dgm:cxn modelId="{7DDBD59B-5B50-2B47-AC78-370014F06293}" type="presParOf" srcId="{BA8BEF39-F44C-6048-84CB-365D2E73F29F}" destId="{201EA3E8-E120-6043-BD97-CD88A398696E}" srcOrd="0" destOrd="0" presId="urn:microsoft.com/office/officeart/2005/8/layout/lProcess3"/>
    <dgm:cxn modelId="{DDBE048D-B08B-0141-B6E4-40DCE8B9A9C2}" type="presParOf" srcId="{201EA3E8-E120-6043-BD97-CD88A398696E}" destId="{F48C57D8-F861-CC4E-9D39-C5E7DF109737}" srcOrd="0" destOrd="0" presId="urn:microsoft.com/office/officeart/2005/8/layout/lProcess3"/>
    <dgm:cxn modelId="{5B2A74ED-5CFA-044D-9519-A07C9B44BEA5}" type="presParOf" srcId="{201EA3E8-E120-6043-BD97-CD88A398696E}" destId="{5B30F563-A1AB-2844-98AF-6945A5C6EEDB}" srcOrd="1" destOrd="0" presId="urn:microsoft.com/office/officeart/2005/8/layout/lProcess3"/>
    <dgm:cxn modelId="{56AF221C-DB39-2A44-8757-886879B46C5F}" type="presParOf" srcId="{201EA3E8-E120-6043-BD97-CD88A398696E}" destId="{FDCF1FE4-6E8C-0245-904F-B963957E3FD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EAFC2D-1554-DE44-8C12-0C87878FB7E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F7623A3-7E20-C34D-ADE3-77CEAA094942}">
      <dgm:prSet/>
      <dgm:spPr/>
      <dgm:t>
        <a:bodyPr/>
        <a:lstStyle/>
        <a:p>
          <a:r>
            <a:rPr lang="en-US" dirty="0"/>
            <a:t>~40%</a:t>
          </a:r>
        </a:p>
      </dgm:t>
    </dgm:pt>
    <dgm:pt modelId="{2F27D55A-5ED4-7F4D-B2C6-DBFC728D7D55}" type="parTrans" cxnId="{87DE85A9-969D-F84F-8A62-F872CB6BBE6C}">
      <dgm:prSet/>
      <dgm:spPr/>
      <dgm:t>
        <a:bodyPr/>
        <a:lstStyle/>
        <a:p>
          <a:endParaRPr lang="en-US"/>
        </a:p>
      </dgm:t>
    </dgm:pt>
    <dgm:pt modelId="{E2FD83CE-79BB-B744-98FD-B8C16D33DD0D}" type="sibTrans" cxnId="{87DE85A9-969D-F84F-8A62-F872CB6BBE6C}">
      <dgm:prSet/>
      <dgm:spPr/>
      <dgm:t>
        <a:bodyPr/>
        <a:lstStyle/>
        <a:p>
          <a:endParaRPr lang="en-US"/>
        </a:p>
      </dgm:t>
    </dgm:pt>
    <dgm:pt modelId="{A3DC4539-4105-AC40-A591-A624D27AC93D}">
      <dgm:prSet/>
      <dgm:spPr/>
      <dgm:t>
        <a:bodyPr/>
        <a:lstStyle/>
        <a:p>
          <a:r>
            <a:rPr lang="en-US" dirty="0"/>
            <a:t>Highest yield, phenotype drive, improved with “trio”</a:t>
          </a:r>
        </a:p>
      </dgm:t>
    </dgm:pt>
    <dgm:pt modelId="{9F73E296-D64F-AF49-8F9C-C2BF749372A6}" type="parTrans" cxnId="{35D2D0CD-6221-C34A-B199-6180484C0A64}">
      <dgm:prSet/>
      <dgm:spPr/>
      <dgm:t>
        <a:bodyPr/>
        <a:lstStyle/>
        <a:p>
          <a:endParaRPr lang="en-US"/>
        </a:p>
      </dgm:t>
    </dgm:pt>
    <dgm:pt modelId="{E5B2BE2E-5AA5-254B-AB77-60E1699DEBB2}" type="sibTrans" cxnId="{35D2D0CD-6221-C34A-B199-6180484C0A64}">
      <dgm:prSet/>
      <dgm:spPr/>
      <dgm:t>
        <a:bodyPr/>
        <a:lstStyle/>
        <a:p>
          <a:endParaRPr lang="en-US"/>
        </a:p>
      </dgm:t>
    </dgm:pt>
    <dgm:pt modelId="{BA8BEF39-F44C-6048-84CB-365D2E73F29F}" type="pres">
      <dgm:prSet presAssocID="{DFEAFC2D-1554-DE44-8C12-0C87878FB7EC}" presName="Name0" presStyleCnt="0">
        <dgm:presLayoutVars>
          <dgm:chPref val="3"/>
          <dgm:dir/>
          <dgm:animLvl val="lvl"/>
          <dgm:resizeHandles/>
        </dgm:presLayoutVars>
      </dgm:prSet>
      <dgm:spPr/>
      <dgm:t>
        <a:bodyPr/>
        <a:lstStyle/>
        <a:p>
          <a:endParaRPr lang="en-US"/>
        </a:p>
      </dgm:t>
    </dgm:pt>
    <dgm:pt modelId="{201EA3E8-E120-6043-BD97-CD88A398696E}" type="pres">
      <dgm:prSet presAssocID="{9F7623A3-7E20-C34D-ADE3-77CEAA094942}" presName="horFlow" presStyleCnt="0"/>
      <dgm:spPr/>
    </dgm:pt>
    <dgm:pt modelId="{F48C57D8-F861-CC4E-9D39-C5E7DF109737}" type="pres">
      <dgm:prSet presAssocID="{9F7623A3-7E20-C34D-ADE3-77CEAA094942}" presName="bigChev" presStyleLbl="node1" presStyleIdx="0" presStyleCnt="1"/>
      <dgm:spPr/>
      <dgm:t>
        <a:bodyPr/>
        <a:lstStyle/>
        <a:p>
          <a:endParaRPr lang="en-US"/>
        </a:p>
      </dgm:t>
    </dgm:pt>
    <dgm:pt modelId="{5B30F563-A1AB-2844-98AF-6945A5C6EEDB}" type="pres">
      <dgm:prSet presAssocID="{9F73E296-D64F-AF49-8F9C-C2BF749372A6}" presName="parTrans" presStyleCnt="0"/>
      <dgm:spPr/>
    </dgm:pt>
    <dgm:pt modelId="{FDCF1FE4-6E8C-0245-904F-B963957E3FD9}" type="pres">
      <dgm:prSet presAssocID="{A3DC4539-4105-AC40-A591-A624D27AC93D}" presName="node" presStyleLbl="alignAccFollowNode1" presStyleIdx="0" presStyleCnt="1">
        <dgm:presLayoutVars>
          <dgm:bulletEnabled val="1"/>
        </dgm:presLayoutVars>
      </dgm:prSet>
      <dgm:spPr/>
      <dgm:t>
        <a:bodyPr/>
        <a:lstStyle/>
        <a:p>
          <a:endParaRPr lang="en-US"/>
        </a:p>
      </dgm:t>
    </dgm:pt>
  </dgm:ptLst>
  <dgm:cxnLst>
    <dgm:cxn modelId="{8BF46712-4577-4C49-9FDA-FF16EC3B84BC}" type="presOf" srcId="{9F7623A3-7E20-C34D-ADE3-77CEAA094942}" destId="{F48C57D8-F861-CC4E-9D39-C5E7DF109737}" srcOrd="0" destOrd="0" presId="urn:microsoft.com/office/officeart/2005/8/layout/lProcess3"/>
    <dgm:cxn modelId="{AFF56BC6-B175-3841-B6A8-469B7008CFCF}" type="presOf" srcId="{DFEAFC2D-1554-DE44-8C12-0C87878FB7EC}" destId="{BA8BEF39-F44C-6048-84CB-365D2E73F29F}" srcOrd="0" destOrd="0" presId="urn:microsoft.com/office/officeart/2005/8/layout/lProcess3"/>
    <dgm:cxn modelId="{74AC0D35-2C46-954B-8ED6-16DC9F8C1AB8}" type="presOf" srcId="{A3DC4539-4105-AC40-A591-A624D27AC93D}" destId="{FDCF1FE4-6E8C-0245-904F-B963957E3FD9}" srcOrd="0" destOrd="0" presId="urn:microsoft.com/office/officeart/2005/8/layout/lProcess3"/>
    <dgm:cxn modelId="{35D2D0CD-6221-C34A-B199-6180484C0A64}" srcId="{9F7623A3-7E20-C34D-ADE3-77CEAA094942}" destId="{A3DC4539-4105-AC40-A591-A624D27AC93D}" srcOrd="0" destOrd="0" parTransId="{9F73E296-D64F-AF49-8F9C-C2BF749372A6}" sibTransId="{E5B2BE2E-5AA5-254B-AB77-60E1699DEBB2}"/>
    <dgm:cxn modelId="{87DE85A9-969D-F84F-8A62-F872CB6BBE6C}" srcId="{DFEAFC2D-1554-DE44-8C12-0C87878FB7EC}" destId="{9F7623A3-7E20-C34D-ADE3-77CEAA094942}" srcOrd="0" destOrd="0" parTransId="{2F27D55A-5ED4-7F4D-B2C6-DBFC728D7D55}" sibTransId="{E2FD83CE-79BB-B744-98FD-B8C16D33DD0D}"/>
    <dgm:cxn modelId="{7DDBD59B-5B50-2B47-AC78-370014F06293}" type="presParOf" srcId="{BA8BEF39-F44C-6048-84CB-365D2E73F29F}" destId="{201EA3E8-E120-6043-BD97-CD88A398696E}" srcOrd="0" destOrd="0" presId="urn:microsoft.com/office/officeart/2005/8/layout/lProcess3"/>
    <dgm:cxn modelId="{DDBE048D-B08B-0141-B6E4-40DCE8B9A9C2}" type="presParOf" srcId="{201EA3E8-E120-6043-BD97-CD88A398696E}" destId="{F48C57D8-F861-CC4E-9D39-C5E7DF109737}" srcOrd="0" destOrd="0" presId="urn:microsoft.com/office/officeart/2005/8/layout/lProcess3"/>
    <dgm:cxn modelId="{5B2A74ED-5CFA-044D-9519-A07C9B44BEA5}" type="presParOf" srcId="{201EA3E8-E120-6043-BD97-CD88A398696E}" destId="{5B30F563-A1AB-2844-98AF-6945A5C6EEDB}" srcOrd="1" destOrd="0" presId="urn:microsoft.com/office/officeart/2005/8/layout/lProcess3"/>
    <dgm:cxn modelId="{56AF221C-DB39-2A44-8757-886879B46C5F}" type="presParOf" srcId="{201EA3E8-E120-6043-BD97-CD88A398696E}" destId="{FDCF1FE4-6E8C-0245-904F-B963957E3FD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EAFC2D-1554-DE44-8C12-0C87878FB7E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F7623A3-7E20-C34D-ADE3-77CEAA094942}">
      <dgm:prSet/>
      <dgm:spPr/>
      <dgm:t>
        <a:bodyPr/>
        <a:lstStyle/>
        <a:p>
          <a:r>
            <a:rPr lang="en-US" dirty="0"/>
            <a:t>0.4-1.2%</a:t>
          </a:r>
        </a:p>
      </dgm:t>
    </dgm:pt>
    <dgm:pt modelId="{2F27D55A-5ED4-7F4D-B2C6-DBFC728D7D55}" type="parTrans" cxnId="{87DE85A9-969D-F84F-8A62-F872CB6BBE6C}">
      <dgm:prSet/>
      <dgm:spPr/>
      <dgm:t>
        <a:bodyPr/>
        <a:lstStyle/>
        <a:p>
          <a:endParaRPr lang="en-US"/>
        </a:p>
      </dgm:t>
    </dgm:pt>
    <dgm:pt modelId="{E2FD83CE-79BB-B744-98FD-B8C16D33DD0D}" type="sibTrans" cxnId="{87DE85A9-969D-F84F-8A62-F872CB6BBE6C}">
      <dgm:prSet/>
      <dgm:spPr/>
      <dgm:t>
        <a:bodyPr/>
        <a:lstStyle/>
        <a:p>
          <a:endParaRPr lang="en-US"/>
        </a:p>
      </dgm:t>
    </dgm:pt>
    <dgm:pt modelId="{A3DC4539-4105-AC40-A591-A624D27AC93D}">
      <dgm:prSet/>
      <dgm:spPr/>
      <dgm:t>
        <a:bodyPr/>
        <a:lstStyle/>
        <a:p>
          <a:r>
            <a:rPr lang="en-US" dirty="0"/>
            <a:t>Family history and phenotype</a:t>
          </a:r>
        </a:p>
      </dgm:t>
    </dgm:pt>
    <dgm:pt modelId="{9F73E296-D64F-AF49-8F9C-C2BF749372A6}" type="parTrans" cxnId="{35D2D0CD-6221-C34A-B199-6180484C0A64}">
      <dgm:prSet/>
      <dgm:spPr/>
      <dgm:t>
        <a:bodyPr/>
        <a:lstStyle/>
        <a:p>
          <a:endParaRPr lang="en-US"/>
        </a:p>
      </dgm:t>
    </dgm:pt>
    <dgm:pt modelId="{E5B2BE2E-5AA5-254B-AB77-60E1699DEBB2}" type="sibTrans" cxnId="{35D2D0CD-6221-C34A-B199-6180484C0A64}">
      <dgm:prSet/>
      <dgm:spPr/>
      <dgm:t>
        <a:bodyPr/>
        <a:lstStyle/>
        <a:p>
          <a:endParaRPr lang="en-US"/>
        </a:p>
      </dgm:t>
    </dgm:pt>
    <dgm:pt modelId="{BA8BEF39-F44C-6048-84CB-365D2E73F29F}" type="pres">
      <dgm:prSet presAssocID="{DFEAFC2D-1554-DE44-8C12-0C87878FB7EC}" presName="Name0" presStyleCnt="0">
        <dgm:presLayoutVars>
          <dgm:chPref val="3"/>
          <dgm:dir/>
          <dgm:animLvl val="lvl"/>
          <dgm:resizeHandles/>
        </dgm:presLayoutVars>
      </dgm:prSet>
      <dgm:spPr/>
      <dgm:t>
        <a:bodyPr/>
        <a:lstStyle/>
        <a:p>
          <a:endParaRPr lang="en-US"/>
        </a:p>
      </dgm:t>
    </dgm:pt>
    <dgm:pt modelId="{201EA3E8-E120-6043-BD97-CD88A398696E}" type="pres">
      <dgm:prSet presAssocID="{9F7623A3-7E20-C34D-ADE3-77CEAA094942}" presName="horFlow" presStyleCnt="0"/>
      <dgm:spPr/>
    </dgm:pt>
    <dgm:pt modelId="{F48C57D8-F861-CC4E-9D39-C5E7DF109737}" type="pres">
      <dgm:prSet presAssocID="{9F7623A3-7E20-C34D-ADE3-77CEAA094942}" presName="bigChev" presStyleLbl="node1" presStyleIdx="0" presStyleCnt="1"/>
      <dgm:spPr/>
      <dgm:t>
        <a:bodyPr/>
        <a:lstStyle/>
        <a:p>
          <a:endParaRPr lang="en-US"/>
        </a:p>
      </dgm:t>
    </dgm:pt>
    <dgm:pt modelId="{5B30F563-A1AB-2844-98AF-6945A5C6EEDB}" type="pres">
      <dgm:prSet presAssocID="{9F73E296-D64F-AF49-8F9C-C2BF749372A6}" presName="parTrans" presStyleCnt="0"/>
      <dgm:spPr/>
    </dgm:pt>
    <dgm:pt modelId="{FDCF1FE4-6E8C-0245-904F-B963957E3FD9}" type="pres">
      <dgm:prSet presAssocID="{A3DC4539-4105-AC40-A591-A624D27AC93D}" presName="node" presStyleLbl="alignAccFollowNode1" presStyleIdx="0" presStyleCnt="1">
        <dgm:presLayoutVars>
          <dgm:bulletEnabled val="1"/>
        </dgm:presLayoutVars>
      </dgm:prSet>
      <dgm:spPr/>
      <dgm:t>
        <a:bodyPr/>
        <a:lstStyle/>
        <a:p>
          <a:endParaRPr lang="en-US"/>
        </a:p>
      </dgm:t>
    </dgm:pt>
  </dgm:ptLst>
  <dgm:cxnLst>
    <dgm:cxn modelId="{8BF46712-4577-4C49-9FDA-FF16EC3B84BC}" type="presOf" srcId="{9F7623A3-7E20-C34D-ADE3-77CEAA094942}" destId="{F48C57D8-F861-CC4E-9D39-C5E7DF109737}" srcOrd="0" destOrd="0" presId="urn:microsoft.com/office/officeart/2005/8/layout/lProcess3"/>
    <dgm:cxn modelId="{AFF56BC6-B175-3841-B6A8-469B7008CFCF}" type="presOf" srcId="{DFEAFC2D-1554-DE44-8C12-0C87878FB7EC}" destId="{BA8BEF39-F44C-6048-84CB-365D2E73F29F}" srcOrd="0" destOrd="0" presId="urn:microsoft.com/office/officeart/2005/8/layout/lProcess3"/>
    <dgm:cxn modelId="{74AC0D35-2C46-954B-8ED6-16DC9F8C1AB8}" type="presOf" srcId="{A3DC4539-4105-AC40-A591-A624D27AC93D}" destId="{FDCF1FE4-6E8C-0245-904F-B963957E3FD9}" srcOrd="0" destOrd="0" presId="urn:microsoft.com/office/officeart/2005/8/layout/lProcess3"/>
    <dgm:cxn modelId="{35D2D0CD-6221-C34A-B199-6180484C0A64}" srcId="{9F7623A3-7E20-C34D-ADE3-77CEAA094942}" destId="{A3DC4539-4105-AC40-A591-A624D27AC93D}" srcOrd="0" destOrd="0" parTransId="{9F73E296-D64F-AF49-8F9C-C2BF749372A6}" sibTransId="{E5B2BE2E-5AA5-254B-AB77-60E1699DEBB2}"/>
    <dgm:cxn modelId="{87DE85A9-969D-F84F-8A62-F872CB6BBE6C}" srcId="{DFEAFC2D-1554-DE44-8C12-0C87878FB7EC}" destId="{9F7623A3-7E20-C34D-ADE3-77CEAA094942}" srcOrd="0" destOrd="0" parTransId="{2F27D55A-5ED4-7F4D-B2C6-DBFC728D7D55}" sibTransId="{E2FD83CE-79BB-B744-98FD-B8C16D33DD0D}"/>
    <dgm:cxn modelId="{7DDBD59B-5B50-2B47-AC78-370014F06293}" type="presParOf" srcId="{BA8BEF39-F44C-6048-84CB-365D2E73F29F}" destId="{201EA3E8-E120-6043-BD97-CD88A398696E}" srcOrd="0" destOrd="0" presId="urn:microsoft.com/office/officeart/2005/8/layout/lProcess3"/>
    <dgm:cxn modelId="{DDBE048D-B08B-0141-B6E4-40DCE8B9A9C2}" type="presParOf" srcId="{201EA3E8-E120-6043-BD97-CD88A398696E}" destId="{F48C57D8-F861-CC4E-9D39-C5E7DF109737}" srcOrd="0" destOrd="0" presId="urn:microsoft.com/office/officeart/2005/8/layout/lProcess3"/>
    <dgm:cxn modelId="{5B2A74ED-5CFA-044D-9519-A07C9B44BEA5}" type="presParOf" srcId="{201EA3E8-E120-6043-BD97-CD88A398696E}" destId="{5B30F563-A1AB-2844-98AF-6945A5C6EEDB}" srcOrd="1" destOrd="0" presId="urn:microsoft.com/office/officeart/2005/8/layout/lProcess3"/>
    <dgm:cxn modelId="{56AF221C-DB39-2A44-8757-886879B46C5F}" type="presParOf" srcId="{201EA3E8-E120-6043-BD97-CD88A398696E}" destId="{FDCF1FE4-6E8C-0245-904F-B963957E3FD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7BB944-7D0A-48E3-A196-2B38F907089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A85CB4-06DF-43FD-BB11-983E64AD3974}">
      <dgm:prSet phldrT="[Text]"/>
      <dgm:spPr/>
      <dgm:t>
        <a:bodyPr/>
        <a:lstStyle/>
        <a:p>
          <a:pPr rtl="0"/>
          <a:r>
            <a:rPr lang="en-US"/>
            <a:t>Direct-to-Consumer Genetic Testing (DTC-GT)</a:t>
          </a:r>
          <a:r>
            <a:rPr lang="en-US">
              <a:latin typeface="Aptos Display" panose="02110004020202020204"/>
            </a:rPr>
            <a:t>    e.g.  23andMe</a:t>
          </a:r>
        </a:p>
      </dgm:t>
    </dgm:pt>
    <dgm:pt modelId="{7107866A-2EC3-4673-BE57-54B4D44BFFEB}" type="parTrans" cxnId="{6524A167-D4F9-4D00-BDEC-2939C019576A}">
      <dgm:prSet/>
      <dgm:spPr/>
      <dgm:t>
        <a:bodyPr/>
        <a:lstStyle/>
        <a:p>
          <a:endParaRPr lang="en-US"/>
        </a:p>
      </dgm:t>
    </dgm:pt>
    <dgm:pt modelId="{4E88B9E3-503B-4915-8357-867025DE34B8}" type="sibTrans" cxnId="{6524A167-D4F9-4D00-BDEC-2939C019576A}">
      <dgm:prSet/>
      <dgm:spPr/>
      <dgm:t>
        <a:bodyPr/>
        <a:lstStyle/>
        <a:p>
          <a:endParaRPr lang="en-US"/>
        </a:p>
      </dgm:t>
    </dgm:pt>
    <dgm:pt modelId="{9DAD2D5D-9949-417C-B01C-80138FA2E2FE}">
      <dgm:prSet phldrT="[Text]"/>
      <dgm:spPr/>
      <dgm:t>
        <a:bodyPr/>
        <a:lstStyle/>
        <a:p>
          <a:r>
            <a:rPr lang="en-US"/>
            <a:t>Clinical Testing</a:t>
          </a:r>
        </a:p>
      </dgm:t>
    </dgm:pt>
    <dgm:pt modelId="{43FA63F1-70C9-4AC7-A811-A967B47AC0FC}" type="parTrans" cxnId="{5C76F607-A097-4D13-8FA0-F612EE658948}">
      <dgm:prSet/>
      <dgm:spPr/>
      <dgm:t>
        <a:bodyPr/>
        <a:lstStyle/>
        <a:p>
          <a:endParaRPr lang="en-US"/>
        </a:p>
      </dgm:t>
    </dgm:pt>
    <dgm:pt modelId="{697A0939-0209-4409-BB86-A05718D7F3B6}" type="sibTrans" cxnId="{5C76F607-A097-4D13-8FA0-F612EE658948}">
      <dgm:prSet/>
      <dgm:spPr/>
      <dgm:t>
        <a:bodyPr/>
        <a:lstStyle/>
        <a:p>
          <a:endParaRPr lang="en-US"/>
        </a:p>
      </dgm:t>
    </dgm:pt>
    <dgm:pt modelId="{6CB6AE87-155C-4471-B356-0D1C8431128F}">
      <dgm:prSet phldrT="[Text]"/>
      <dgm:spPr/>
      <dgm:t>
        <a:bodyPr/>
        <a:lstStyle/>
        <a:p>
          <a:pPr rtl="0"/>
          <a:r>
            <a:rPr lang="en-US"/>
            <a:t>Research</a:t>
          </a:r>
          <a:r>
            <a:rPr lang="en-US">
              <a:latin typeface="Aptos Display" panose="02110004020202020204"/>
            </a:rPr>
            <a:t>                e.g. SPARK</a:t>
          </a:r>
          <a:endParaRPr lang="en-US"/>
        </a:p>
      </dgm:t>
    </dgm:pt>
    <dgm:pt modelId="{C1A05F50-8BD0-4743-AD01-C7BE4CDA52BF}" type="parTrans" cxnId="{D697D0C9-F028-4759-B251-1F2C0ACDF825}">
      <dgm:prSet/>
      <dgm:spPr/>
      <dgm:t>
        <a:bodyPr/>
        <a:lstStyle/>
        <a:p>
          <a:endParaRPr lang="en-US"/>
        </a:p>
      </dgm:t>
    </dgm:pt>
    <dgm:pt modelId="{BC8C1917-F3BC-4780-9D88-C5FD3C2538F6}" type="sibTrans" cxnId="{D697D0C9-F028-4759-B251-1F2C0ACDF825}">
      <dgm:prSet/>
      <dgm:spPr/>
      <dgm:t>
        <a:bodyPr/>
        <a:lstStyle/>
        <a:p>
          <a:endParaRPr lang="en-US"/>
        </a:p>
      </dgm:t>
    </dgm:pt>
    <dgm:pt modelId="{D08C4F2D-9E94-49CE-9B57-20C5050D75E5}" type="pres">
      <dgm:prSet presAssocID="{9D7BB944-7D0A-48E3-A196-2B38F9070891}" presName="diagram" presStyleCnt="0">
        <dgm:presLayoutVars>
          <dgm:dir/>
          <dgm:resizeHandles val="exact"/>
        </dgm:presLayoutVars>
      </dgm:prSet>
      <dgm:spPr/>
      <dgm:t>
        <a:bodyPr/>
        <a:lstStyle/>
        <a:p>
          <a:endParaRPr lang="en-US"/>
        </a:p>
      </dgm:t>
    </dgm:pt>
    <dgm:pt modelId="{0F649314-8253-4B19-AD1D-3B3E69D17E99}" type="pres">
      <dgm:prSet presAssocID="{5CA85CB4-06DF-43FD-BB11-983E64AD3974}" presName="node" presStyleLbl="node1" presStyleIdx="0" presStyleCnt="3">
        <dgm:presLayoutVars>
          <dgm:bulletEnabled val="1"/>
        </dgm:presLayoutVars>
      </dgm:prSet>
      <dgm:spPr/>
      <dgm:t>
        <a:bodyPr/>
        <a:lstStyle/>
        <a:p>
          <a:endParaRPr lang="en-US"/>
        </a:p>
      </dgm:t>
    </dgm:pt>
    <dgm:pt modelId="{090AA8BE-1DDA-4E7C-9C34-B4F11FBBC46D}" type="pres">
      <dgm:prSet presAssocID="{4E88B9E3-503B-4915-8357-867025DE34B8}" presName="sibTrans" presStyleCnt="0"/>
      <dgm:spPr/>
    </dgm:pt>
    <dgm:pt modelId="{B6693523-532A-40DF-92FE-AF9C93127E92}" type="pres">
      <dgm:prSet presAssocID="{9DAD2D5D-9949-417C-B01C-80138FA2E2FE}" presName="node" presStyleLbl="node1" presStyleIdx="1" presStyleCnt="3">
        <dgm:presLayoutVars>
          <dgm:bulletEnabled val="1"/>
        </dgm:presLayoutVars>
      </dgm:prSet>
      <dgm:spPr/>
      <dgm:t>
        <a:bodyPr/>
        <a:lstStyle/>
        <a:p>
          <a:endParaRPr lang="en-US"/>
        </a:p>
      </dgm:t>
    </dgm:pt>
    <dgm:pt modelId="{6E1A7C05-0438-40C8-8E07-9D104760A460}" type="pres">
      <dgm:prSet presAssocID="{697A0939-0209-4409-BB86-A05718D7F3B6}" presName="sibTrans" presStyleCnt="0"/>
      <dgm:spPr/>
    </dgm:pt>
    <dgm:pt modelId="{817503B3-4D0A-4B02-B0CE-346E57F64D5B}" type="pres">
      <dgm:prSet presAssocID="{6CB6AE87-155C-4471-B356-0D1C8431128F}" presName="node" presStyleLbl="node1" presStyleIdx="2" presStyleCnt="3">
        <dgm:presLayoutVars>
          <dgm:bulletEnabled val="1"/>
        </dgm:presLayoutVars>
      </dgm:prSet>
      <dgm:spPr/>
      <dgm:t>
        <a:bodyPr/>
        <a:lstStyle/>
        <a:p>
          <a:endParaRPr lang="en-US"/>
        </a:p>
      </dgm:t>
    </dgm:pt>
  </dgm:ptLst>
  <dgm:cxnLst>
    <dgm:cxn modelId="{5C76F607-A097-4D13-8FA0-F612EE658948}" srcId="{9D7BB944-7D0A-48E3-A196-2B38F9070891}" destId="{9DAD2D5D-9949-417C-B01C-80138FA2E2FE}" srcOrd="1" destOrd="0" parTransId="{43FA63F1-70C9-4AC7-A811-A967B47AC0FC}" sibTransId="{697A0939-0209-4409-BB86-A05718D7F3B6}"/>
    <dgm:cxn modelId="{4054A01E-5B8F-4489-9760-A6C28D94D792}" type="presOf" srcId="{5CA85CB4-06DF-43FD-BB11-983E64AD3974}" destId="{0F649314-8253-4B19-AD1D-3B3E69D17E99}" srcOrd="0" destOrd="0" presId="urn:microsoft.com/office/officeart/2005/8/layout/default"/>
    <dgm:cxn modelId="{6524A167-D4F9-4D00-BDEC-2939C019576A}" srcId="{9D7BB944-7D0A-48E3-A196-2B38F9070891}" destId="{5CA85CB4-06DF-43FD-BB11-983E64AD3974}" srcOrd="0" destOrd="0" parTransId="{7107866A-2EC3-4673-BE57-54B4D44BFFEB}" sibTransId="{4E88B9E3-503B-4915-8357-867025DE34B8}"/>
    <dgm:cxn modelId="{DC407AE4-507D-411A-A9CB-F96B717BCD8A}" type="presOf" srcId="{6CB6AE87-155C-4471-B356-0D1C8431128F}" destId="{817503B3-4D0A-4B02-B0CE-346E57F64D5B}" srcOrd="0" destOrd="0" presId="urn:microsoft.com/office/officeart/2005/8/layout/default"/>
    <dgm:cxn modelId="{30A756DA-DCF2-4529-8829-F25B1EE4135B}" type="presOf" srcId="{9D7BB944-7D0A-48E3-A196-2B38F9070891}" destId="{D08C4F2D-9E94-49CE-9B57-20C5050D75E5}" srcOrd="0" destOrd="0" presId="urn:microsoft.com/office/officeart/2005/8/layout/default"/>
    <dgm:cxn modelId="{D697D0C9-F028-4759-B251-1F2C0ACDF825}" srcId="{9D7BB944-7D0A-48E3-A196-2B38F9070891}" destId="{6CB6AE87-155C-4471-B356-0D1C8431128F}" srcOrd="2" destOrd="0" parTransId="{C1A05F50-8BD0-4743-AD01-C7BE4CDA52BF}" sibTransId="{BC8C1917-F3BC-4780-9D88-C5FD3C2538F6}"/>
    <dgm:cxn modelId="{8C17BFD6-4235-4360-BBDB-5D46B2F712F4}" type="presOf" srcId="{9DAD2D5D-9949-417C-B01C-80138FA2E2FE}" destId="{B6693523-532A-40DF-92FE-AF9C93127E92}" srcOrd="0" destOrd="0" presId="urn:microsoft.com/office/officeart/2005/8/layout/default"/>
    <dgm:cxn modelId="{819DDD1C-E548-44CE-8943-9E92966635A1}" type="presParOf" srcId="{D08C4F2D-9E94-49CE-9B57-20C5050D75E5}" destId="{0F649314-8253-4B19-AD1D-3B3E69D17E99}" srcOrd="0" destOrd="0" presId="urn:microsoft.com/office/officeart/2005/8/layout/default"/>
    <dgm:cxn modelId="{530FC10A-EDF4-45FB-A9C9-1EEEB6B1B399}" type="presParOf" srcId="{D08C4F2D-9E94-49CE-9B57-20C5050D75E5}" destId="{090AA8BE-1DDA-4E7C-9C34-B4F11FBBC46D}" srcOrd="1" destOrd="0" presId="urn:microsoft.com/office/officeart/2005/8/layout/default"/>
    <dgm:cxn modelId="{6FC4DC6D-0C02-4209-A305-1B4976D4959A}" type="presParOf" srcId="{D08C4F2D-9E94-49CE-9B57-20C5050D75E5}" destId="{B6693523-532A-40DF-92FE-AF9C93127E92}" srcOrd="2" destOrd="0" presId="urn:microsoft.com/office/officeart/2005/8/layout/default"/>
    <dgm:cxn modelId="{E327BDFC-DAEB-4CAF-B2C2-8B8F1D8294D5}" type="presParOf" srcId="{D08C4F2D-9E94-49CE-9B57-20C5050D75E5}" destId="{6E1A7C05-0438-40C8-8E07-9D104760A460}" srcOrd="3" destOrd="0" presId="urn:microsoft.com/office/officeart/2005/8/layout/default"/>
    <dgm:cxn modelId="{BF26F1E4-93E8-4A8E-B639-5734A64BFCD1}" type="presParOf" srcId="{D08C4F2D-9E94-49CE-9B57-20C5050D75E5}" destId="{817503B3-4D0A-4B02-B0CE-346E57F64D5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BAB2D-8713-2B46-AE50-14032D6601A9}">
      <dsp:nvSpPr>
        <dsp:cNvPr id="0" name=""/>
        <dsp:cNvSpPr/>
      </dsp:nvSpPr>
      <dsp:spPr>
        <a:xfrm>
          <a:off x="0" y="0"/>
          <a:ext cx="4079123" cy="61136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Neurodevelopmental Disorders are collectively common</a:t>
          </a:r>
        </a:p>
      </dsp:txBody>
      <dsp:txXfrm>
        <a:off x="17906" y="17906"/>
        <a:ext cx="3367757" cy="575548"/>
      </dsp:txXfrm>
    </dsp:sp>
    <dsp:sp modelId="{EEB84D4E-AEA2-3A4F-B3B8-249BB7CC25F5}">
      <dsp:nvSpPr>
        <dsp:cNvPr id="0" name=""/>
        <dsp:cNvSpPr/>
      </dsp:nvSpPr>
      <dsp:spPr>
        <a:xfrm>
          <a:off x="341626" y="722517"/>
          <a:ext cx="4079123" cy="611360"/>
        </a:xfrm>
        <a:prstGeom prst="roundRect">
          <a:avLst>
            <a:gd name="adj" fmla="val 10000"/>
          </a:avLst>
        </a:prstGeom>
        <a:solidFill>
          <a:schemeClr val="accent2">
            <a:hueOff val="-199827"/>
            <a:satOff val="-31945"/>
            <a:lumOff val="20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&gt;30% can be determined to have a genetic etiology or association</a:t>
          </a:r>
        </a:p>
      </dsp:txBody>
      <dsp:txXfrm>
        <a:off x="359532" y="740423"/>
        <a:ext cx="3304300" cy="575548"/>
      </dsp:txXfrm>
    </dsp:sp>
    <dsp:sp modelId="{1DE9DD50-E656-9D47-A6B3-3FBE8468537E}">
      <dsp:nvSpPr>
        <dsp:cNvPr id="0" name=""/>
        <dsp:cNvSpPr/>
      </dsp:nvSpPr>
      <dsp:spPr>
        <a:xfrm>
          <a:off x="678154" y="1445034"/>
          <a:ext cx="4079123" cy="611360"/>
        </a:xfrm>
        <a:prstGeom prst="roundRect">
          <a:avLst>
            <a:gd name="adj" fmla="val 10000"/>
          </a:avLst>
        </a:prstGeom>
        <a:solidFill>
          <a:schemeClr val="accent2">
            <a:hueOff val="-399655"/>
            <a:satOff val="-63890"/>
            <a:lumOff val="40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Rate of genetic diagnoses and association is exponentially increasing</a:t>
          </a:r>
        </a:p>
      </dsp:txBody>
      <dsp:txXfrm>
        <a:off x="696060" y="1462940"/>
        <a:ext cx="3309398" cy="575548"/>
      </dsp:txXfrm>
    </dsp:sp>
    <dsp:sp modelId="{6DCD233D-BC21-DD4A-8743-597433AB666B}">
      <dsp:nvSpPr>
        <dsp:cNvPr id="0" name=""/>
        <dsp:cNvSpPr/>
      </dsp:nvSpPr>
      <dsp:spPr>
        <a:xfrm>
          <a:off x="1019780" y="2167552"/>
          <a:ext cx="4079123" cy="611360"/>
        </a:xfrm>
        <a:prstGeom prst="roundRect">
          <a:avLst>
            <a:gd name="adj" fmla="val 10000"/>
          </a:avLst>
        </a:prstGeom>
        <a:solidFill>
          <a:schemeClr val="accent2">
            <a:hueOff val="-599482"/>
            <a:satOff val="-95835"/>
            <a:lumOff val="60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solidFill>
                <a:schemeClr val="bg2"/>
              </a:solidFill>
            </a:rPr>
            <a:t>Appropriate Genetic Testing is Underutilized</a:t>
          </a:r>
        </a:p>
      </dsp:txBody>
      <dsp:txXfrm>
        <a:off x="1037686" y="2185458"/>
        <a:ext cx="3304300" cy="575548"/>
      </dsp:txXfrm>
    </dsp:sp>
    <dsp:sp modelId="{1E84380B-B88F-FE41-80D3-887D10C2AA95}">
      <dsp:nvSpPr>
        <dsp:cNvPr id="0" name=""/>
        <dsp:cNvSpPr/>
      </dsp:nvSpPr>
      <dsp:spPr>
        <a:xfrm>
          <a:off x="3681738" y="468246"/>
          <a:ext cx="397384" cy="397384"/>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3771149" y="468246"/>
        <a:ext cx="218562" cy="299031"/>
      </dsp:txXfrm>
    </dsp:sp>
    <dsp:sp modelId="{104350A2-631A-BE49-9D84-2B6C894359CF}">
      <dsp:nvSpPr>
        <dsp:cNvPr id="0" name=""/>
        <dsp:cNvSpPr/>
      </dsp:nvSpPr>
      <dsp:spPr>
        <a:xfrm>
          <a:off x="4023365" y="1190764"/>
          <a:ext cx="397384" cy="397384"/>
        </a:xfrm>
        <a:prstGeom prst="downArrow">
          <a:avLst>
            <a:gd name="adj1" fmla="val 55000"/>
            <a:gd name="adj2" fmla="val 45000"/>
          </a:avLst>
        </a:prstGeom>
        <a:solidFill>
          <a:schemeClr val="accent2">
            <a:tint val="40000"/>
            <a:alpha val="90000"/>
            <a:hueOff val="-701201"/>
            <a:satOff val="-8692"/>
            <a:lumOff val="6523"/>
            <a:alphaOff val="0"/>
          </a:schemeClr>
        </a:solidFill>
        <a:ln w="19050" cap="flat" cmpd="sng" algn="ctr">
          <a:solidFill>
            <a:schemeClr val="accent2">
              <a:tint val="40000"/>
              <a:alpha val="90000"/>
              <a:hueOff val="-701201"/>
              <a:satOff val="-8692"/>
              <a:lumOff val="65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4112776" y="1190764"/>
        <a:ext cx="218562" cy="299031"/>
      </dsp:txXfrm>
    </dsp:sp>
    <dsp:sp modelId="{B9EE8423-4EED-8643-8FE1-9215E28502A5}">
      <dsp:nvSpPr>
        <dsp:cNvPr id="0" name=""/>
        <dsp:cNvSpPr/>
      </dsp:nvSpPr>
      <dsp:spPr>
        <a:xfrm>
          <a:off x="4359892" y="1913281"/>
          <a:ext cx="397384" cy="397384"/>
        </a:xfrm>
        <a:prstGeom prst="downArrow">
          <a:avLst>
            <a:gd name="adj1" fmla="val 55000"/>
            <a:gd name="adj2" fmla="val 45000"/>
          </a:avLst>
        </a:prstGeom>
        <a:solidFill>
          <a:schemeClr val="accent2">
            <a:tint val="40000"/>
            <a:alpha val="90000"/>
            <a:hueOff val="-1402401"/>
            <a:satOff val="-17384"/>
            <a:lumOff val="13045"/>
            <a:alphaOff val="0"/>
          </a:schemeClr>
        </a:solidFill>
        <a:ln w="19050" cap="flat" cmpd="sng" algn="ctr">
          <a:solidFill>
            <a:schemeClr val="accent2">
              <a:tint val="40000"/>
              <a:alpha val="90000"/>
              <a:hueOff val="-1402401"/>
              <a:satOff val="-17384"/>
              <a:lumOff val="130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4449303" y="1913281"/>
        <a:ext cx="218562" cy="2990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A1706-04FB-4FEF-8511-F197A5FE81A6}">
      <dsp:nvSpPr>
        <dsp:cNvPr id="0" name=""/>
        <dsp:cNvSpPr/>
      </dsp:nvSpPr>
      <dsp:spPr>
        <a:xfrm>
          <a:off x="0" y="1173014"/>
          <a:ext cx="8198426" cy="156401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A05ED5-BC7D-4A09-BD6D-8CF543DFCCF6}">
      <dsp:nvSpPr>
        <dsp:cNvPr id="0" name=""/>
        <dsp:cNvSpPr/>
      </dsp:nvSpPr>
      <dsp:spPr>
        <a:xfrm>
          <a:off x="3692" y="0"/>
          <a:ext cx="1776192" cy="15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lvl="0" algn="l" defTabSz="622300" rtl="0">
            <a:lnSpc>
              <a:spcPct val="90000"/>
            </a:lnSpc>
            <a:spcBef>
              <a:spcPct val="0"/>
            </a:spcBef>
            <a:spcAft>
              <a:spcPct val="35000"/>
            </a:spcAft>
          </a:pPr>
          <a:r>
            <a:rPr lang="en-US" sz="1400" kern="1200" dirty="0">
              <a:latin typeface="Aptos Display" panose="02110004020202020204"/>
            </a:rPr>
            <a:t>Access disparities</a:t>
          </a:r>
          <a:endParaRPr lang="en-US" sz="1400" kern="1200" dirty="0"/>
        </a:p>
        <a:p>
          <a:pPr marL="57150" lvl="1" indent="-57150" algn="l" defTabSz="488950" rtl="0">
            <a:lnSpc>
              <a:spcPct val="90000"/>
            </a:lnSpc>
            <a:spcBef>
              <a:spcPct val="0"/>
            </a:spcBef>
            <a:spcAft>
              <a:spcPct val="15000"/>
            </a:spcAft>
            <a:buChar char="••"/>
          </a:pPr>
          <a:r>
            <a:rPr lang="en-US" sz="1100" kern="1200" dirty="0">
              <a:latin typeface="Aptos Display" panose="02110004020202020204"/>
            </a:rPr>
            <a:t>Insurance &amp; Costs</a:t>
          </a:r>
        </a:p>
      </dsp:txBody>
      <dsp:txXfrm>
        <a:off x="3692" y="0"/>
        <a:ext cx="1776192" cy="1564019"/>
      </dsp:txXfrm>
    </dsp:sp>
    <dsp:sp modelId="{37509618-3AB2-4634-B38D-FC57E8C2A864}">
      <dsp:nvSpPr>
        <dsp:cNvPr id="0" name=""/>
        <dsp:cNvSpPr/>
      </dsp:nvSpPr>
      <dsp:spPr>
        <a:xfrm>
          <a:off x="696286" y="1759521"/>
          <a:ext cx="391004" cy="3910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C42F2-AC44-4200-96D5-2264D9DB41DC}">
      <dsp:nvSpPr>
        <dsp:cNvPr id="0" name=""/>
        <dsp:cNvSpPr/>
      </dsp:nvSpPr>
      <dsp:spPr>
        <a:xfrm>
          <a:off x="1868694" y="2346028"/>
          <a:ext cx="1776192" cy="15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lvl="0" algn="l" defTabSz="622300" rtl="0">
            <a:lnSpc>
              <a:spcPct val="90000"/>
            </a:lnSpc>
            <a:spcBef>
              <a:spcPct val="0"/>
            </a:spcBef>
            <a:spcAft>
              <a:spcPct val="35000"/>
            </a:spcAft>
          </a:pPr>
          <a:r>
            <a:rPr lang="en-US" sz="1400" kern="1200" dirty="0">
              <a:latin typeface="Aptos Display" panose="02110004020202020204"/>
            </a:rPr>
            <a:t>Ordering test</a:t>
          </a:r>
          <a:endParaRPr lang="en-US" sz="1400" kern="1200" dirty="0"/>
        </a:p>
        <a:p>
          <a:pPr marL="57150" lvl="1" indent="-57150" algn="l" defTabSz="488950">
            <a:lnSpc>
              <a:spcPct val="90000"/>
            </a:lnSpc>
            <a:spcBef>
              <a:spcPct val="0"/>
            </a:spcBef>
            <a:spcAft>
              <a:spcPct val="15000"/>
            </a:spcAft>
            <a:buChar char="••"/>
          </a:pPr>
          <a:r>
            <a:rPr lang="en-US" sz="1100" kern="1200" dirty="0">
              <a:latin typeface="Aptos Display" panose="02110004020202020204"/>
            </a:rPr>
            <a:t>Pre-authorization</a:t>
          </a:r>
        </a:p>
      </dsp:txBody>
      <dsp:txXfrm>
        <a:off x="1868694" y="2346028"/>
        <a:ext cx="1776192" cy="1564019"/>
      </dsp:txXfrm>
    </dsp:sp>
    <dsp:sp modelId="{AD67CBC6-CAA9-4B3F-B530-A3B43D160070}">
      <dsp:nvSpPr>
        <dsp:cNvPr id="0" name=""/>
        <dsp:cNvSpPr/>
      </dsp:nvSpPr>
      <dsp:spPr>
        <a:xfrm>
          <a:off x="2561288" y="1759521"/>
          <a:ext cx="391004" cy="3910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1541A8-7FA3-42F4-AE95-A6BAE58E59E2}">
      <dsp:nvSpPr>
        <dsp:cNvPr id="0" name=""/>
        <dsp:cNvSpPr/>
      </dsp:nvSpPr>
      <dsp:spPr>
        <a:xfrm>
          <a:off x="3733696" y="0"/>
          <a:ext cx="1776192" cy="15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lvl="0" algn="l" defTabSz="622300">
            <a:lnSpc>
              <a:spcPct val="90000"/>
            </a:lnSpc>
            <a:spcBef>
              <a:spcPct val="0"/>
            </a:spcBef>
            <a:spcAft>
              <a:spcPct val="35000"/>
            </a:spcAft>
          </a:pPr>
          <a:r>
            <a:rPr lang="en-US" sz="1400" kern="1200" dirty="0">
              <a:latin typeface="Aptos Display" panose="02110004020202020204"/>
            </a:rPr>
            <a:t>Documentation</a:t>
          </a:r>
        </a:p>
        <a:p>
          <a:pPr marL="57150" lvl="1" indent="-57150" algn="l" defTabSz="488950" rtl="0">
            <a:lnSpc>
              <a:spcPct val="90000"/>
            </a:lnSpc>
            <a:spcBef>
              <a:spcPct val="0"/>
            </a:spcBef>
            <a:spcAft>
              <a:spcPct val="15000"/>
            </a:spcAft>
            <a:buChar char="••"/>
          </a:pPr>
          <a:r>
            <a:rPr lang="en-US" sz="1100" kern="1200" dirty="0">
              <a:latin typeface="Aptos Display" panose="02110004020202020204"/>
            </a:rPr>
            <a:t>Medical Neccesity </a:t>
          </a:r>
        </a:p>
      </dsp:txBody>
      <dsp:txXfrm>
        <a:off x="3733696" y="0"/>
        <a:ext cx="1776192" cy="1564019"/>
      </dsp:txXfrm>
    </dsp:sp>
    <dsp:sp modelId="{0027F9A8-54C8-48EE-B985-424D83417D2A}">
      <dsp:nvSpPr>
        <dsp:cNvPr id="0" name=""/>
        <dsp:cNvSpPr/>
      </dsp:nvSpPr>
      <dsp:spPr>
        <a:xfrm>
          <a:off x="4426290" y="1759521"/>
          <a:ext cx="391004" cy="3910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DFF90-3C7B-4C34-8902-01EC51C8983F}">
      <dsp:nvSpPr>
        <dsp:cNvPr id="0" name=""/>
        <dsp:cNvSpPr/>
      </dsp:nvSpPr>
      <dsp:spPr>
        <a:xfrm>
          <a:off x="5598698" y="2346028"/>
          <a:ext cx="1776192" cy="15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lvl="0" algn="l" defTabSz="622300" rtl="0">
            <a:lnSpc>
              <a:spcPct val="90000"/>
            </a:lnSpc>
            <a:spcBef>
              <a:spcPct val="0"/>
            </a:spcBef>
            <a:spcAft>
              <a:spcPct val="35000"/>
            </a:spcAft>
          </a:pPr>
          <a:r>
            <a:rPr lang="en-US" sz="1400" kern="1200">
              <a:latin typeface="Aptos Display" panose="02110004020202020204"/>
            </a:rPr>
            <a:t>Follow through</a:t>
          </a:r>
        </a:p>
        <a:p>
          <a:pPr marL="57150" lvl="1" indent="-57150" algn="l" defTabSz="488950" rtl="0">
            <a:lnSpc>
              <a:spcPct val="90000"/>
            </a:lnSpc>
            <a:spcBef>
              <a:spcPct val="0"/>
            </a:spcBef>
            <a:spcAft>
              <a:spcPct val="15000"/>
            </a:spcAft>
            <a:buChar char="••"/>
          </a:pPr>
          <a:r>
            <a:rPr lang="en-US" sz="1100" kern="1200" dirty="0">
              <a:latin typeface="Aptos Display" panose="02110004020202020204"/>
            </a:rPr>
            <a:t>Increasing odds of test completion</a:t>
          </a:r>
        </a:p>
        <a:p>
          <a:pPr marL="57150" lvl="1" indent="-57150" algn="l" defTabSz="488950" rtl="0">
            <a:lnSpc>
              <a:spcPct val="90000"/>
            </a:lnSpc>
            <a:spcBef>
              <a:spcPct val="0"/>
            </a:spcBef>
            <a:spcAft>
              <a:spcPct val="15000"/>
            </a:spcAft>
            <a:buChar char="••"/>
          </a:pPr>
          <a:r>
            <a:rPr lang="en-US" sz="1100" kern="1200" dirty="0">
              <a:latin typeface="Aptos Display" panose="02110004020202020204"/>
            </a:rPr>
            <a:t>Fears and Cultural considerations</a:t>
          </a:r>
        </a:p>
        <a:p>
          <a:pPr marL="57150" lvl="1" indent="-57150" algn="l" defTabSz="488950" rtl="0">
            <a:lnSpc>
              <a:spcPct val="90000"/>
            </a:lnSpc>
            <a:spcBef>
              <a:spcPct val="0"/>
            </a:spcBef>
            <a:spcAft>
              <a:spcPct val="15000"/>
            </a:spcAft>
            <a:buChar char="••"/>
          </a:pPr>
          <a:r>
            <a:rPr lang="en-US" sz="1100" kern="1200" dirty="0">
              <a:latin typeface="Aptos Display" panose="02110004020202020204"/>
            </a:rPr>
            <a:t>Education and health literacy</a:t>
          </a:r>
        </a:p>
      </dsp:txBody>
      <dsp:txXfrm>
        <a:off x="5598698" y="2346028"/>
        <a:ext cx="1776192" cy="1564019"/>
      </dsp:txXfrm>
    </dsp:sp>
    <dsp:sp modelId="{A5025B00-7818-4111-A125-C21525768EBD}">
      <dsp:nvSpPr>
        <dsp:cNvPr id="0" name=""/>
        <dsp:cNvSpPr/>
      </dsp:nvSpPr>
      <dsp:spPr>
        <a:xfrm>
          <a:off x="6291292" y="1759521"/>
          <a:ext cx="391004" cy="3910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80ECD-71D4-4DA2-BB17-4B5C500F679C}">
      <dsp:nvSpPr>
        <dsp:cNvPr id="0" name=""/>
        <dsp:cNvSpPr/>
      </dsp:nvSpPr>
      <dsp:spPr>
        <a:xfrm>
          <a:off x="1146" y="1834248"/>
          <a:ext cx="1878445" cy="187844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77" tIns="11430" rIns="103377" bIns="11430" numCol="1" spcCol="1270" anchor="ctr" anchorCtr="0">
          <a:noAutofit/>
        </a:bodyPr>
        <a:lstStyle/>
        <a:p>
          <a:pPr lvl="0" algn="l" defTabSz="400050" rtl="0">
            <a:lnSpc>
              <a:spcPct val="90000"/>
            </a:lnSpc>
            <a:spcBef>
              <a:spcPct val="0"/>
            </a:spcBef>
            <a:spcAft>
              <a:spcPct val="35000"/>
            </a:spcAft>
          </a:pPr>
          <a:r>
            <a:rPr lang="en-US" sz="900" kern="1200">
              <a:latin typeface="Aptos"/>
            </a:rPr>
            <a:t>Disclosure of unexpected relationships </a:t>
          </a:r>
        </a:p>
      </dsp:txBody>
      <dsp:txXfrm>
        <a:off x="276238" y="2109340"/>
        <a:ext cx="1328261" cy="1328261"/>
      </dsp:txXfrm>
    </dsp:sp>
    <dsp:sp modelId="{FDF993CD-93AE-461D-AAC4-8DDBB91BAEC2}">
      <dsp:nvSpPr>
        <dsp:cNvPr id="0" name=""/>
        <dsp:cNvSpPr/>
      </dsp:nvSpPr>
      <dsp:spPr>
        <a:xfrm>
          <a:off x="1503902" y="1834248"/>
          <a:ext cx="1878445" cy="187844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77" tIns="11430" rIns="103377" bIns="11430" numCol="1" spcCol="1270" anchor="ctr" anchorCtr="0">
          <a:noAutofit/>
        </a:bodyPr>
        <a:lstStyle/>
        <a:p>
          <a:pPr lvl="0" algn="l" defTabSz="400050">
            <a:lnSpc>
              <a:spcPct val="90000"/>
            </a:lnSpc>
            <a:spcBef>
              <a:spcPct val="0"/>
            </a:spcBef>
            <a:spcAft>
              <a:spcPct val="35000"/>
            </a:spcAft>
          </a:pPr>
          <a:r>
            <a:rPr lang="en-US" sz="900" kern="1200">
              <a:latin typeface="Aptos"/>
            </a:rPr>
            <a:t>Informed Consent and Pre-Test Counseling </a:t>
          </a:r>
        </a:p>
      </dsp:txBody>
      <dsp:txXfrm>
        <a:off x="1778994" y="2109340"/>
        <a:ext cx="1328261" cy="1328261"/>
      </dsp:txXfrm>
    </dsp:sp>
    <dsp:sp modelId="{923593EF-F19D-454D-9539-593CFAE6A6AD}">
      <dsp:nvSpPr>
        <dsp:cNvPr id="0" name=""/>
        <dsp:cNvSpPr/>
      </dsp:nvSpPr>
      <dsp:spPr>
        <a:xfrm>
          <a:off x="3006658" y="1834248"/>
          <a:ext cx="1878445" cy="187844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77" tIns="11430" rIns="103377" bIns="11430" numCol="1" spcCol="1270" anchor="ctr" anchorCtr="0">
          <a:noAutofit/>
        </a:bodyPr>
        <a:lstStyle/>
        <a:p>
          <a:pPr lvl="0" algn="l" defTabSz="400050">
            <a:lnSpc>
              <a:spcPct val="90000"/>
            </a:lnSpc>
            <a:spcBef>
              <a:spcPct val="0"/>
            </a:spcBef>
            <a:spcAft>
              <a:spcPct val="35000"/>
            </a:spcAft>
          </a:pPr>
          <a:r>
            <a:rPr lang="en-US" sz="900" kern="1200">
              <a:latin typeface="Aptos"/>
            </a:rPr>
            <a:t>Privacy and Confidentiality </a:t>
          </a:r>
        </a:p>
      </dsp:txBody>
      <dsp:txXfrm>
        <a:off x="3281750" y="2109340"/>
        <a:ext cx="1328261" cy="1328261"/>
      </dsp:txXfrm>
    </dsp:sp>
    <dsp:sp modelId="{A6C33050-EBB8-49CA-9289-CF20C688491E}">
      <dsp:nvSpPr>
        <dsp:cNvPr id="0" name=""/>
        <dsp:cNvSpPr/>
      </dsp:nvSpPr>
      <dsp:spPr>
        <a:xfrm>
          <a:off x="4509414" y="1834248"/>
          <a:ext cx="1878445" cy="187844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77" tIns="11430" rIns="103377" bIns="11430" numCol="1" spcCol="1270" anchor="ctr" anchorCtr="0">
          <a:noAutofit/>
        </a:bodyPr>
        <a:lstStyle/>
        <a:p>
          <a:pPr lvl="0" algn="l" defTabSz="400050">
            <a:lnSpc>
              <a:spcPct val="90000"/>
            </a:lnSpc>
            <a:spcBef>
              <a:spcPct val="0"/>
            </a:spcBef>
            <a:spcAft>
              <a:spcPct val="35000"/>
            </a:spcAft>
          </a:pPr>
          <a:r>
            <a:rPr lang="en-US" sz="900" kern="1200">
              <a:latin typeface="Aptos"/>
            </a:rPr>
            <a:t>Autonomy vs. Protection </a:t>
          </a:r>
        </a:p>
      </dsp:txBody>
      <dsp:txXfrm>
        <a:off x="4784506" y="2109340"/>
        <a:ext cx="1328261" cy="1328261"/>
      </dsp:txXfrm>
    </dsp:sp>
    <dsp:sp modelId="{CC696B82-F86D-4D11-8D99-58794F883F91}">
      <dsp:nvSpPr>
        <dsp:cNvPr id="0" name=""/>
        <dsp:cNvSpPr/>
      </dsp:nvSpPr>
      <dsp:spPr>
        <a:xfrm>
          <a:off x="6012171" y="1834248"/>
          <a:ext cx="1878445" cy="187844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77" tIns="11430" rIns="103377" bIns="11430" numCol="1" spcCol="1270" anchor="ctr" anchorCtr="0">
          <a:noAutofit/>
        </a:bodyPr>
        <a:lstStyle/>
        <a:p>
          <a:pPr lvl="0" algn="l" defTabSz="400050">
            <a:lnSpc>
              <a:spcPct val="90000"/>
            </a:lnSpc>
            <a:spcBef>
              <a:spcPct val="0"/>
            </a:spcBef>
            <a:spcAft>
              <a:spcPct val="35000"/>
            </a:spcAft>
          </a:pPr>
          <a:r>
            <a:rPr lang="en-US" sz="900" kern="1200" dirty="0">
              <a:latin typeface="Aptos"/>
            </a:rPr>
            <a:t>Mandatory Reporting</a:t>
          </a:r>
        </a:p>
      </dsp:txBody>
      <dsp:txXfrm>
        <a:off x="6287263" y="2109340"/>
        <a:ext cx="1328261" cy="1328261"/>
      </dsp:txXfrm>
    </dsp:sp>
    <dsp:sp modelId="{C0560891-5679-46E8-8312-FD4AA8D60F02}">
      <dsp:nvSpPr>
        <dsp:cNvPr id="0" name=""/>
        <dsp:cNvSpPr/>
      </dsp:nvSpPr>
      <dsp:spPr>
        <a:xfrm>
          <a:off x="7514927" y="1834248"/>
          <a:ext cx="1878445" cy="187844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3377" tIns="11430" rIns="103377" bIns="11430" numCol="1" spcCol="1270" anchor="ctr" anchorCtr="0">
          <a:noAutofit/>
        </a:bodyPr>
        <a:lstStyle/>
        <a:p>
          <a:pPr lvl="0" algn="l" defTabSz="400050">
            <a:lnSpc>
              <a:spcPct val="90000"/>
            </a:lnSpc>
            <a:spcBef>
              <a:spcPct val="0"/>
            </a:spcBef>
            <a:spcAft>
              <a:spcPct val="35000"/>
            </a:spcAft>
          </a:pPr>
          <a:r>
            <a:rPr lang="en-US" sz="900" kern="1200" dirty="0">
              <a:latin typeface="Aptos"/>
            </a:rPr>
            <a:t>Equity and Cultural Sensitivity</a:t>
          </a:r>
          <a:endParaRPr lang="en-US" sz="900" kern="1200" dirty="0"/>
        </a:p>
      </dsp:txBody>
      <dsp:txXfrm>
        <a:off x="7790019" y="2109340"/>
        <a:ext cx="1328261" cy="1328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75671-EB4C-46CB-BFC1-51B90A873E86}">
      <dsp:nvSpPr>
        <dsp:cNvPr id="0" name=""/>
        <dsp:cNvSpPr/>
      </dsp:nvSpPr>
      <dsp:spPr>
        <a:xfrm>
          <a:off x="518051" y="51804"/>
          <a:ext cx="1338187" cy="1338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25900-CF71-4C93-987D-380570326DE4}">
      <dsp:nvSpPr>
        <dsp:cNvPr id="0" name=""/>
        <dsp:cNvSpPr/>
      </dsp:nvSpPr>
      <dsp:spPr>
        <a:xfrm>
          <a:off x="803239" y="336991"/>
          <a:ext cx="767812" cy="767812"/>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D9420F-0D5B-497B-90C5-B24B3BDE7821}">
      <dsp:nvSpPr>
        <dsp:cNvPr id="0" name=""/>
        <dsp:cNvSpPr/>
      </dsp:nvSpPr>
      <dsp:spPr>
        <a:xfrm>
          <a:off x="90270" y="1806804"/>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US" sz="1100" kern="1200"/>
            <a:t>Society Consensus Recommendations</a:t>
          </a:r>
        </a:p>
      </dsp:txBody>
      <dsp:txXfrm>
        <a:off x="90270" y="1806804"/>
        <a:ext cx="2193750" cy="720000"/>
      </dsp:txXfrm>
    </dsp:sp>
    <dsp:sp modelId="{EC4D01F1-D504-4179-B084-DD54FC2D2FC7}">
      <dsp:nvSpPr>
        <dsp:cNvPr id="0" name=""/>
        <dsp:cNvSpPr/>
      </dsp:nvSpPr>
      <dsp:spPr>
        <a:xfrm>
          <a:off x="3095708" y="51804"/>
          <a:ext cx="1338187" cy="1338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57292B-DF38-41FA-86B5-33B086F7D6D3}">
      <dsp:nvSpPr>
        <dsp:cNvPr id="0" name=""/>
        <dsp:cNvSpPr/>
      </dsp:nvSpPr>
      <dsp:spPr>
        <a:xfrm>
          <a:off x="3380895" y="336991"/>
          <a:ext cx="767812" cy="767812"/>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09146-1E3D-4E9E-99C0-58EA8910DE3B}">
      <dsp:nvSpPr>
        <dsp:cNvPr id="0" name=""/>
        <dsp:cNvSpPr/>
      </dsp:nvSpPr>
      <dsp:spPr>
        <a:xfrm>
          <a:off x="2667927" y="1806804"/>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US" sz="1100" kern="1200"/>
            <a:t>AAN/CNS, AAP, AACAP, ISCA Consortium, ACMG</a:t>
          </a:r>
        </a:p>
      </dsp:txBody>
      <dsp:txXfrm>
        <a:off x="2667927" y="1806804"/>
        <a:ext cx="2193750" cy="720000"/>
      </dsp:txXfrm>
    </dsp:sp>
    <dsp:sp modelId="{C4CE4BB7-49FE-4A6E-8EC5-EB3D1B699C79}">
      <dsp:nvSpPr>
        <dsp:cNvPr id="0" name=""/>
        <dsp:cNvSpPr/>
      </dsp:nvSpPr>
      <dsp:spPr>
        <a:xfrm>
          <a:off x="5673364" y="51804"/>
          <a:ext cx="1338187" cy="1338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FEFDF-8380-4E78-83FC-5C4E67359161}">
      <dsp:nvSpPr>
        <dsp:cNvPr id="0" name=""/>
        <dsp:cNvSpPr/>
      </dsp:nvSpPr>
      <dsp:spPr>
        <a:xfrm>
          <a:off x="5958552" y="336991"/>
          <a:ext cx="767812" cy="767812"/>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E71821-CC81-4C6B-AFAC-E2D620E8EBE2}">
      <dsp:nvSpPr>
        <dsp:cNvPr id="0" name=""/>
        <dsp:cNvSpPr/>
      </dsp:nvSpPr>
      <dsp:spPr>
        <a:xfrm>
          <a:off x="5245583" y="1806804"/>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US" sz="1100" kern="1200"/>
            <a:t>Variable recommendations of testing specific and broad range testing</a:t>
          </a:r>
        </a:p>
      </dsp:txBody>
      <dsp:txXfrm>
        <a:off x="5245583" y="1806804"/>
        <a:ext cx="21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8C786-EB58-8043-B1F7-F99BEC81DF77}">
      <dsp:nvSpPr>
        <dsp:cNvPr id="0" name=""/>
        <dsp:cNvSpPr/>
      </dsp:nvSpPr>
      <dsp:spPr>
        <a:xfrm>
          <a:off x="0" y="61941"/>
          <a:ext cx="5098904" cy="52123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Karyotype</a:t>
          </a:r>
        </a:p>
      </dsp:txBody>
      <dsp:txXfrm>
        <a:off x="25445" y="87386"/>
        <a:ext cx="5048014" cy="470344"/>
      </dsp:txXfrm>
    </dsp:sp>
    <dsp:sp modelId="{C03C8F3D-CF5B-324E-B859-1272C4B7EC96}">
      <dsp:nvSpPr>
        <dsp:cNvPr id="0" name=""/>
        <dsp:cNvSpPr/>
      </dsp:nvSpPr>
      <dsp:spPr>
        <a:xfrm>
          <a:off x="0" y="617736"/>
          <a:ext cx="5098904" cy="521234"/>
        </a:xfrm>
        <a:prstGeom prst="roundRect">
          <a:avLst/>
        </a:prstGeom>
        <a:solidFill>
          <a:schemeClr val="accent2">
            <a:hueOff val="-99914"/>
            <a:satOff val="-15973"/>
            <a:lumOff val="100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Chromosome Microarray (CMA)</a:t>
          </a:r>
        </a:p>
      </dsp:txBody>
      <dsp:txXfrm>
        <a:off x="25445" y="643181"/>
        <a:ext cx="5048014" cy="470344"/>
      </dsp:txXfrm>
    </dsp:sp>
    <dsp:sp modelId="{BF670958-91BF-754F-AA83-7D6B63DDB97B}">
      <dsp:nvSpPr>
        <dsp:cNvPr id="0" name=""/>
        <dsp:cNvSpPr/>
      </dsp:nvSpPr>
      <dsp:spPr>
        <a:xfrm>
          <a:off x="0" y="1173531"/>
          <a:ext cx="5098904" cy="521234"/>
        </a:xfrm>
        <a:prstGeom prst="roundRect">
          <a:avLst/>
        </a:prstGeom>
        <a:solidFill>
          <a:schemeClr val="accent2">
            <a:hueOff val="-199827"/>
            <a:satOff val="-31945"/>
            <a:lumOff val="20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Single Gene Testing</a:t>
          </a:r>
        </a:p>
      </dsp:txBody>
      <dsp:txXfrm>
        <a:off x="25445" y="1198976"/>
        <a:ext cx="5048014" cy="470344"/>
      </dsp:txXfrm>
    </dsp:sp>
    <dsp:sp modelId="{1B6452EC-1CD4-ED46-941B-A136DBD9609F}">
      <dsp:nvSpPr>
        <dsp:cNvPr id="0" name=""/>
        <dsp:cNvSpPr/>
      </dsp:nvSpPr>
      <dsp:spPr>
        <a:xfrm>
          <a:off x="0" y="1729326"/>
          <a:ext cx="5098904" cy="521234"/>
        </a:xfrm>
        <a:prstGeom prst="roundRect">
          <a:avLst/>
        </a:prstGeom>
        <a:solidFill>
          <a:schemeClr val="accent2">
            <a:hueOff val="-299741"/>
            <a:satOff val="-47918"/>
            <a:lumOff val="30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Phenotype-Based Gene Panels</a:t>
          </a:r>
        </a:p>
      </dsp:txBody>
      <dsp:txXfrm>
        <a:off x="25445" y="1754771"/>
        <a:ext cx="5048014" cy="470344"/>
      </dsp:txXfrm>
    </dsp:sp>
    <dsp:sp modelId="{A360B1E3-1400-E647-84B7-A5C733353452}">
      <dsp:nvSpPr>
        <dsp:cNvPr id="0" name=""/>
        <dsp:cNvSpPr/>
      </dsp:nvSpPr>
      <dsp:spPr>
        <a:xfrm>
          <a:off x="0" y="2285121"/>
          <a:ext cx="5098904" cy="521234"/>
        </a:xfrm>
        <a:prstGeom prst="roundRect">
          <a:avLst/>
        </a:prstGeom>
        <a:solidFill>
          <a:schemeClr val="accent2">
            <a:hueOff val="-399655"/>
            <a:satOff val="-63890"/>
            <a:lumOff val="40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solidFill>
                <a:schemeClr val="bg2"/>
              </a:solidFill>
            </a:rPr>
            <a:t>Whole Exome Sequencing</a:t>
          </a:r>
        </a:p>
      </dsp:txBody>
      <dsp:txXfrm>
        <a:off x="25445" y="2310566"/>
        <a:ext cx="5048014" cy="470344"/>
      </dsp:txXfrm>
    </dsp:sp>
    <dsp:sp modelId="{D25163E7-515B-BE46-902C-72FC9DFC1E28}">
      <dsp:nvSpPr>
        <dsp:cNvPr id="0" name=""/>
        <dsp:cNvSpPr/>
      </dsp:nvSpPr>
      <dsp:spPr>
        <a:xfrm>
          <a:off x="0" y="2840916"/>
          <a:ext cx="5098904" cy="521234"/>
        </a:xfrm>
        <a:prstGeom prst="roundRect">
          <a:avLst/>
        </a:prstGeom>
        <a:solidFill>
          <a:schemeClr val="accent2">
            <a:hueOff val="-499568"/>
            <a:satOff val="-79862"/>
            <a:lumOff val="50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solidFill>
                <a:schemeClr val="bg2"/>
              </a:solidFill>
            </a:rPr>
            <a:t>Whole Genome Sequencing</a:t>
          </a:r>
        </a:p>
      </dsp:txBody>
      <dsp:txXfrm>
        <a:off x="25445" y="2866361"/>
        <a:ext cx="5048014" cy="470344"/>
      </dsp:txXfrm>
    </dsp:sp>
    <dsp:sp modelId="{97418C8F-F74D-1749-8ABF-14182516DD93}">
      <dsp:nvSpPr>
        <dsp:cNvPr id="0" name=""/>
        <dsp:cNvSpPr/>
      </dsp:nvSpPr>
      <dsp:spPr>
        <a:xfrm>
          <a:off x="0" y="3396711"/>
          <a:ext cx="5098904" cy="521234"/>
        </a:xfrm>
        <a:prstGeom prst="roundRect">
          <a:avLst/>
        </a:prstGeom>
        <a:solidFill>
          <a:schemeClr val="accent2">
            <a:hueOff val="-599482"/>
            <a:satOff val="-95835"/>
            <a:lumOff val="60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solidFill>
                <a:schemeClr val="bg2"/>
              </a:solidFill>
            </a:rPr>
            <a:t>Other Molecular Tests: Trinucleotide Repeat Expansions, Methylation Studies</a:t>
          </a:r>
        </a:p>
      </dsp:txBody>
      <dsp:txXfrm>
        <a:off x="25445" y="3422156"/>
        <a:ext cx="5048014" cy="470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57D8-F861-CC4E-9D39-C5E7DF109737}">
      <dsp:nvSpPr>
        <dsp:cNvPr id="0" name=""/>
        <dsp:cNvSpPr/>
      </dsp:nvSpPr>
      <dsp:spPr>
        <a:xfrm>
          <a:off x="2425" y="376920"/>
          <a:ext cx="4867969" cy="194718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r>
            <a:rPr lang="en-US" sz="6500" kern="1200" dirty="0"/>
            <a:t>4-20%</a:t>
          </a:r>
        </a:p>
      </dsp:txBody>
      <dsp:txXfrm>
        <a:off x="976019" y="376920"/>
        <a:ext cx="2920782" cy="1947187"/>
      </dsp:txXfrm>
    </dsp:sp>
    <dsp:sp modelId="{FDCF1FE4-6E8C-0245-904F-B963957E3FD9}">
      <dsp:nvSpPr>
        <dsp:cNvPr id="0" name=""/>
        <dsp:cNvSpPr/>
      </dsp:nvSpPr>
      <dsp:spPr>
        <a:xfrm>
          <a:off x="4237559" y="542431"/>
          <a:ext cx="4040414" cy="16161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kern="1200"/>
            <a:t>higher yields with multiple congenital anomalies or syndromic features</a:t>
          </a:r>
        </a:p>
      </dsp:txBody>
      <dsp:txXfrm>
        <a:off x="5045642" y="542431"/>
        <a:ext cx="2424249" cy="1616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57D8-F861-CC4E-9D39-C5E7DF109737}">
      <dsp:nvSpPr>
        <dsp:cNvPr id="0" name=""/>
        <dsp:cNvSpPr/>
      </dsp:nvSpPr>
      <dsp:spPr>
        <a:xfrm>
          <a:off x="2425" y="376920"/>
          <a:ext cx="4867969" cy="194718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r>
            <a:rPr lang="en-US" sz="6500" kern="1200" dirty="0"/>
            <a:t>~20%</a:t>
          </a:r>
        </a:p>
      </dsp:txBody>
      <dsp:txXfrm>
        <a:off x="976019" y="376920"/>
        <a:ext cx="2920782" cy="1947187"/>
      </dsp:txXfrm>
    </dsp:sp>
    <dsp:sp modelId="{FDCF1FE4-6E8C-0245-904F-B963957E3FD9}">
      <dsp:nvSpPr>
        <dsp:cNvPr id="0" name=""/>
        <dsp:cNvSpPr/>
      </dsp:nvSpPr>
      <dsp:spPr>
        <a:xfrm>
          <a:off x="4237559" y="542431"/>
          <a:ext cx="4040414" cy="16161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16510" rIns="0" bIns="16510" numCol="1" spcCol="1270" anchor="ctr" anchorCtr="0">
          <a:noAutofit/>
        </a:bodyPr>
        <a:lstStyle/>
        <a:p>
          <a:pPr lvl="0" algn="ctr" defTabSz="1155700">
            <a:lnSpc>
              <a:spcPct val="90000"/>
            </a:lnSpc>
            <a:spcBef>
              <a:spcPct val="0"/>
            </a:spcBef>
            <a:spcAft>
              <a:spcPct val="35000"/>
            </a:spcAft>
          </a:pPr>
          <a:r>
            <a:rPr lang="en-US" sz="2600" kern="1200" dirty="0"/>
            <a:t>High variability – population dependent</a:t>
          </a:r>
        </a:p>
      </dsp:txBody>
      <dsp:txXfrm>
        <a:off x="5045642" y="542431"/>
        <a:ext cx="2424249" cy="16161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57D8-F861-CC4E-9D39-C5E7DF109737}">
      <dsp:nvSpPr>
        <dsp:cNvPr id="0" name=""/>
        <dsp:cNvSpPr/>
      </dsp:nvSpPr>
      <dsp:spPr>
        <a:xfrm>
          <a:off x="2425" y="376920"/>
          <a:ext cx="4867969" cy="194718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r>
            <a:rPr lang="en-US" sz="6500" kern="1200" dirty="0"/>
            <a:t>~30%</a:t>
          </a:r>
        </a:p>
      </dsp:txBody>
      <dsp:txXfrm>
        <a:off x="976019" y="376920"/>
        <a:ext cx="2920782" cy="1947187"/>
      </dsp:txXfrm>
    </dsp:sp>
    <dsp:sp modelId="{FDCF1FE4-6E8C-0245-904F-B963957E3FD9}">
      <dsp:nvSpPr>
        <dsp:cNvPr id="0" name=""/>
        <dsp:cNvSpPr/>
      </dsp:nvSpPr>
      <dsp:spPr>
        <a:xfrm>
          <a:off x="4237559" y="542431"/>
          <a:ext cx="4040414" cy="16161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lvl="0" algn="ctr" defTabSz="1111250">
            <a:lnSpc>
              <a:spcPct val="90000"/>
            </a:lnSpc>
            <a:spcBef>
              <a:spcPct val="0"/>
            </a:spcBef>
            <a:spcAft>
              <a:spcPct val="35000"/>
            </a:spcAft>
          </a:pPr>
          <a:r>
            <a:rPr lang="en-US" sz="2500" kern="1200" dirty="0"/>
            <a:t>Improved with “trio” and phenotype dependent</a:t>
          </a:r>
        </a:p>
      </dsp:txBody>
      <dsp:txXfrm>
        <a:off x="5045642" y="542431"/>
        <a:ext cx="2424249" cy="16161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57D8-F861-CC4E-9D39-C5E7DF109737}">
      <dsp:nvSpPr>
        <dsp:cNvPr id="0" name=""/>
        <dsp:cNvSpPr/>
      </dsp:nvSpPr>
      <dsp:spPr>
        <a:xfrm>
          <a:off x="2425" y="376920"/>
          <a:ext cx="4867969" cy="194718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r>
            <a:rPr lang="en-US" sz="6500" kern="1200" dirty="0"/>
            <a:t>~40%</a:t>
          </a:r>
        </a:p>
      </dsp:txBody>
      <dsp:txXfrm>
        <a:off x="976019" y="376920"/>
        <a:ext cx="2920782" cy="1947187"/>
      </dsp:txXfrm>
    </dsp:sp>
    <dsp:sp modelId="{FDCF1FE4-6E8C-0245-904F-B963957E3FD9}">
      <dsp:nvSpPr>
        <dsp:cNvPr id="0" name=""/>
        <dsp:cNvSpPr/>
      </dsp:nvSpPr>
      <dsp:spPr>
        <a:xfrm>
          <a:off x="4237559" y="542431"/>
          <a:ext cx="4040414" cy="16161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lvl="0" algn="ctr" defTabSz="1111250">
            <a:lnSpc>
              <a:spcPct val="90000"/>
            </a:lnSpc>
            <a:spcBef>
              <a:spcPct val="0"/>
            </a:spcBef>
            <a:spcAft>
              <a:spcPct val="35000"/>
            </a:spcAft>
          </a:pPr>
          <a:r>
            <a:rPr lang="en-US" sz="2500" kern="1200" dirty="0"/>
            <a:t>Highest yield, phenotype drive, improved with “trio”</a:t>
          </a:r>
        </a:p>
      </dsp:txBody>
      <dsp:txXfrm>
        <a:off x="5045642" y="542431"/>
        <a:ext cx="2424249" cy="16161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57D8-F861-CC4E-9D39-C5E7DF109737}">
      <dsp:nvSpPr>
        <dsp:cNvPr id="0" name=""/>
        <dsp:cNvSpPr/>
      </dsp:nvSpPr>
      <dsp:spPr>
        <a:xfrm>
          <a:off x="2425" y="376920"/>
          <a:ext cx="4867969" cy="194718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0" bIns="38100" numCol="1" spcCol="1270" anchor="ctr" anchorCtr="0">
          <a:noAutofit/>
        </a:bodyPr>
        <a:lstStyle/>
        <a:p>
          <a:pPr lvl="0" algn="ctr" defTabSz="2667000">
            <a:lnSpc>
              <a:spcPct val="90000"/>
            </a:lnSpc>
            <a:spcBef>
              <a:spcPct val="0"/>
            </a:spcBef>
            <a:spcAft>
              <a:spcPct val="35000"/>
            </a:spcAft>
          </a:pPr>
          <a:r>
            <a:rPr lang="en-US" sz="6000" kern="1200" dirty="0"/>
            <a:t>0.4-1.2%</a:t>
          </a:r>
        </a:p>
      </dsp:txBody>
      <dsp:txXfrm>
        <a:off x="976019" y="376920"/>
        <a:ext cx="2920782" cy="1947187"/>
      </dsp:txXfrm>
    </dsp:sp>
    <dsp:sp modelId="{FDCF1FE4-6E8C-0245-904F-B963957E3FD9}">
      <dsp:nvSpPr>
        <dsp:cNvPr id="0" name=""/>
        <dsp:cNvSpPr/>
      </dsp:nvSpPr>
      <dsp:spPr>
        <a:xfrm>
          <a:off x="4237559" y="542431"/>
          <a:ext cx="4040414" cy="16161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0" bIns="20955" numCol="1" spcCol="1270" anchor="ctr" anchorCtr="0">
          <a:noAutofit/>
        </a:bodyPr>
        <a:lstStyle/>
        <a:p>
          <a:pPr lvl="0" algn="ctr" defTabSz="1466850">
            <a:lnSpc>
              <a:spcPct val="90000"/>
            </a:lnSpc>
            <a:spcBef>
              <a:spcPct val="0"/>
            </a:spcBef>
            <a:spcAft>
              <a:spcPct val="35000"/>
            </a:spcAft>
          </a:pPr>
          <a:r>
            <a:rPr lang="en-US" sz="3300" kern="1200" dirty="0"/>
            <a:t>Family history and phenotype</a:t>
          </a:r>
        </a:p>
      </dsp:txBody>
      <dsp:txXfrm>
        <a:off x="5045642" y="542431"/>
        <a:ext cx="2424249" cy="16161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49314-8253-4B19-AD1D-3B3E69D17E99}">
      <dsp:nvSpPr>
        <dsp:cNvPr id="0" name=""/>
        <dsp:cNvSpPr/>
      </dsp:nvSpPr>
      <dsp:spPr>
        <a:xfrm>
          <a:off x="1748064" y="2975"/>
          <a:ext cx="3342605" cy="200556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a:t>Direct-to-Consumer Genetic Testing (DTC-GT)</a:t>
          </a:r>
          <a:r>
            <a:rPr lang="en-US" sz="2700" kern="1200">
              <a:latin typeface="Aptos Display" panose="02110004020202020204"/>
            </a:rPr>
            <a:t>    e.g.  23andMe</a:t>
          </a:r>
        </a:p>
      </dsp:txBody>
      <dsp:txXfrm>
        <a:off x="1748064" y="2975"/>
        <a:ext cx="3342605" cy="2005563"/>
      </dsp:txXfrm>
    </dsp:sp>
    <dsp:sp modelId="{B6693523-532A-40DF-92FE-AF9C93127E92}">
      <dsp:nvSpPr>
        <dsp:cNvPr id="0" name=""/>
        <dsp:cNvSpPr/>
      </dsp:nvSpPr>
      <dsp:spPr>
        <a:xfrm>
          <a:off x="5424930" y="2975"/>
          <a:ext cx="3342605" cy="200556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Clinical Testing</a:t>
          </a:r>
        </a:p>
      </dsp:txBody>
      <dsp:txXfrm>
        <a:off x="5424930" y="2975"/>
        <a:ext cx="3342605" cy="2005563"/>
      </dsp:txXfrm>
    </dsp:sp>
    <dsp:sp modelId="{817503B3-4D0A-4B02-B0CE-346E57F64D5B}">
      <dsp:nvSpPr>
        <dsp:cNvPr id="0" name=""/>
        <dsp:cNvSpPr/>
      </dsp:nvSpPr>
      <dsp:spPr>
        <a:xfrm>
          <a:off x="3586497" y="2342799"/>
          <a:ext cx="3342605" cy="200556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a:t>Research</a:t>
          </a:r>
          <a:r>
            <a:rPr lang="en-US" sz="2700" kern="1200">
              <a:latin typeface="Aptos Display" panose="02110004020202020204"/>
            </a:rPr>
            <a:t>                e.g. SPARK</a:t>
          </a:r>
          <a:endParaRPr lang="en-US" sz="2700" kern="1200"/>
        </a:p>
      </dsp:txBody>
      <dsp:txXfrm>
        <a:off x="3586497"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4E15A-C108-7AE5-7014-F864A8D59E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0AFBF9-9192-1CE1-08AA-3765591EF5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8EFFE3-93DE-4661-92C0-28189CC37FEE}" type="datetimeFigureOut">
              <a:rPr lang="en-US" smtClean="0"/>
              <a:t>7/25/2025</a:t>
            </a:fld>
            <a:endParaRPr lang="en-US"/>
          </a:p>
        </p:txBody>
      </p:sp>
      <p:sp>
        <p:nvSpPr>
          <p:cNvPr id="4" name="Footer Placeholder 3">
            <a:extLst>
              <a:ext uri="{FF2B5EF4-FFF2-40B4-BE49-F238E27FC236}">
                <a16:creationId xmlns:a16="http://schemas.microsoft.com/office/drawing/2014/main" id="{A887BAD2-7971-F550-231D-3B901753BF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FE4BA3-7C20-1280-73A1-56207517C4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7BE634-60AB-4A2C-BDE2-A1BDDA494D27}" type="slidenum">
              <a:rPr lang="en-US" smtClean="0"/>
              <a:t>‹#›</a:t>
            </a:fld>
            <a:endParaRPr lang="en-US"/>
          </a:p>
        </p:txBody>
      </p:sp>
    </p:spTree>
    <p:extLst>
      <p:ext uri="{BB962C8B-B14F-4D97-AF65-F5344CB8AC3E}">
        <p14:creationId xmlns:p14="http://schemas.microsoft.com/office/powerpoint/2010/main" val="2326413943"/>
      </p:ext>
    </p:extLst>
  </p:cSld>
  <p:clrMap bg1="lt1" tx1="dk1" bg2="lt2" tx2="dk2" accent1="accent1" accent2="accent2" accent3="accent3" accent4="accent4" accent5="accent5" accent6="accent6" hlink="hlink" folHlink="folHlink"/>
  <p:extLst mod="1">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Kalinga" panose="020B080204020402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Kalinga" panose="020B0802040204020203" pitchFamily="34" charset="0"/>
              </a:defRPr>
            </a:lvl1pPr>
          </a:lstStyle>
          <a:p>
            <a:fld id="{C949882E-2258-4ACA-8A56-22BD23300BDA}" type="datetimeFigureOut">
              <a:rPr lang="en-US" smtClean="0"/>
              <a:pPr/>
              <a:t>7/25/2025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Kalinga" panose="020B080204020402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Kalinga" panose="020B0802040204020203" pitchFamily="34" charset="0"/>
              </a:defRPr>
            </a:lvl1pPr>
          </a:lstStyle>
          <a:p>
            <a:fld id="{F1F72B58-5AF7-4FE8-BABB-E7738393E066}" type="slidenum">
              <a:rPr lang="en-US" smtClean="0"/>
              <a:pPr/>
              <a:t>‹#›</a:t>
            </a:fld>
            <a:endParaRPr lang="en-US" dirty="0"/>
          </a:p>
        </p:txBody>
      </p:sp>
    </p:spTree>
    <p:extLst>
      <p:ext uri="{BB962C8B-B14F-4D97-AF65-F5344CB8AC3E}">
        <p14:creationId xmlns:p14="http://schemas.microsoft.com/office/powerpoint/2010/main" val="4051478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Kalinga" panose="020B0802040204020203" pitchFamily="34" charset="0"/>
        <a:ea typeface="+mn-ea"/>
        <a:cs typeface="+mn-cs"/>
      </a:defRPr>
    </a:lvl1pPr>
    <a:lvl2pPr marL="457200" algn="l" defTabSz="914400" rtl="0" eaLnBrk="1" latinLnBrk="0" hangingPunct="1">
      <a:defRPr sz="1200" kern="1200">
        <a:solidFill>
          <a:schemeClr val="tx1"/>
        </a:solidFill>
        <a:latin typeface="Kalinga" panose="020B0802040204020203" pitchFamily="34" charset="0"/>
        <a:ea typeface="+mn-ea"/>
        <a:cs typeface="+mn-cs"/>
      </a:defRPr>
    </a:lvl2pPr>
    <a:lvl3pPr marL="914400" algn="l" defTabSz="914400" rtl="0" eaLnBrk="1" latinLnBrk="0" hangingPunct="1">
      <a:defRPr sz="1200" kern="1200">
        <a:solidFill>
          <a:schemeClr val="tx1"/>
        </a:solidFill>
        <a:latin typeface="Kalinga" panose="020B0802040204020203" pitchFamily="34" charset="0"/>
        <a:ea typeface="+mn-ea"/>
        <a:cs typeface="+mn-cs"/>
      </a:defRPr>
    </a:lvl3pPr>
    <a:lvl4pPr marL="1371600" algn="l" defTabSz="914400" rtl="0" eaLnBrk="1" latinLnBrk="0" hangingPunct="1">
      <a:defRPr sz="1200" kern="1200">
        <a:solidFill>
          <a:schemeClr val="tx1"/>
        </a:solidFill>
        <a:latin typeface="Kalinga" panose="020B0802040204020203" pitchFamily="34" charset="0"/>
        <a:ea typeface="+mn-ea"/>
        <a:cs typeface="+mn-cs"/>
      </a:defRPr>
    </a:lvl4pPr>
    <a:lvl5pPr marL="1828800" algn="l" defTabSz="914400" rtl="0" eaLnBrk="1" latinLnBrk="0" hangingPunct="1">
      <a:defRPr sz="1200" kern="1200">
        <a:solidFill>
          <a:schemeClr val="tx1"/>
        </a:solidFill>
        <a:latin typeface="Kalinga" panose="020B08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care.gov/glossary/health-coverag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gpo.gov/fdsys/pkg/FR-2010-11-09/pdf/2010-28011.pdf" TargetMode="External"/><Relationship Id="rId5" Type="http://schemas.openxmlformats.org/officeDocument/2006/relationships/hyperlink" Target="https://www.healthcare.gov/glossary/premium/" TargetMode="External"/><Relationship Id="rId4" Type="http://schemas.openxmlformats.org/officeDocument/2006/relationships/hyperlink" Target="https://www.healthcare.gov/glossary/medical-underwrit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parkforautism.org/portal/page/genetic-analysis-faq/"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eoc.gov/laws/statutes/gina.cf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Consensus statements are</a:t>
            </a:r>
            <a:r>
              <a:rPr lang="en-US" baseline="0" dirty="0" smtClean="0"/>
              <a:t> a summary of newly available information often based on expert opinion particularly when evidence is still emerging, whereas clinical practice guidelines are developed through systematic review of evidence and provide specific algorithms and guidance for patient care. </a:t>
            </a:r>
            <a:endParaRPr lang="en-US" dirty="0"/>
          </a:p>
        </p:txBody>
      </p:sp>
      <p:sp>
        <p:nvSpPr>
          <p:cNvPr id="4" name="Slide Number Placeholder 3"/>
          <p:cNvSpPr>
            <a:spLocks noGrp="1"/>
          </p:cNvSpPr>
          <p:nvPr>
            <p:ph type="sldNum" sz="quarter" idx="10"/>
          </p:nvPr>
        </p:nvSpPr>
        <p:spPr/>
        <p:txBody>
          <a:bodyPr/>
          <a:lstStyle/>
          <a:p>
            <a:fld id="{F1F72B58-5AF7-4FE8-BABB-E7738393E066}" type="slidenum">
              <a:rPr lang="en-US" smtClean="0"/>
              <a:pPr/>
              <a:t>9</a:t>
            </a:fld>
            <a:endParaRPr lang="en-US" dirty="0"/>
          </a:p>
        </p:txBody>
      </p:sp>
    </p:spTree>
    <p:extLst>
      <p:ext uri="{BB962C8B-B14F-4D97-AF65-F5344CB8AC3E}">
        <p14:creationId xmlns:p14="http://schemas.microsoft.com/office/powerpoint/2010/main" val="5284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ROH = region/runs of homozygosity </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Studies investigating ROH prevalence in different populations imply that the occurrence of these regions seems to be underestimated in the human genome.  The frequency and size of these ROH, as well as the genetic conditions related to its occurrence, varies widely from population to population, carrying very important demographic and cultural traits</a:t>
            </a:r>
          </a:p>
          <a:p>
            <a:pPr lvl="1">
              <a:lnSpc>
                <a:spcPct val="90000"/>
              </a:lnSpc>
              <a:spcBef>
                <a:spcPts val="500"/>
              </a:spcBef>
            </a:pPr>
            <a:endParaRPr lang="en-US"/>
          </a:p>
          <a:p>
            <a:pPr marL="628650" lvl="1" indent="-171450">
              <a:lnSpc>
                <a:spcPct val="90000"/>
              </a:lnSpc>
              <a:spcBef>
                <a:spcPts val="500"/>
              </a:spcBef>
              <a:buFont typeface="Arial"/>
              <a:buChar char="•"/>
            </a:pPr>
            <a:r>
              <a:rPr lang="en-US" b="1"/>
              <a:t>Prenatal settings (Guangzhou cohort)</a:t>
            </a:r>
            <a:r>
              <a:rPr lang="en-US" b="1">
                <a:cs typeface="+mn-lt"/>
              </a:rPr>
              <a:t/>
            </a:r>
            <a:br>
              <a:rPr lang="en-US" b="1">
                <a:cs typeface="+mn-lt"/>
              </a:rPr>
            </a:br>
            <a:r>
              <a:rPr lang="en-US" b="1"/>
              <a:t>Among 5,116 prenatal SNP-array tests, 0.76%</a:t>
            </a:r>
            <a:r>
              <a:rPr lang="en-US"/>
              <a:t> (39 cases) had ROH ≥5 Mb; within a small subgroup of consanguineous pregnancies, 100% (4/4) showed ROH </a:t>
            </a:r>
          </a:p>
          <a:p>
            <a:pPr marL="628650" lvl="1" indent="-171450">
              <a:lnSpc>
                <a:spcPct val="90000"/>
              </a:lnSpc>
              <a:spcBef>
                <a:spcPts val="500"/>
              </a:spcBef>
              <a:buFont typeface="Arial"/>
              <a:buChar char="•"/>
            </a:pPr>
            <a:r>
              <a:rPr lang="en-US" b="1"/>
              <a:t>Postnatal testing in consanguineous populations</a:t>
            </a:r>
            <a:r>
              <a:rPr lang="en-US" b="1">
                <a:cs typeface="+mn-lt"/>
              </a:rPr>
              <a:t/>
            </a:r>
            <a:br>
              <a:rPr lang="en-US" b="1">
                <a:cs typeface="+mn-lt"/>
              </a:rPr>
            </a:br>
            <a:r>
              <a:rPr lang="en-US" b="1"/>
              <a:t>In a study of 227 individuals from a consanguineous population using chromosomal microarray plus SNP-array, ROH-</a:t>
            </a:r>
            <a:r>
              <a:rPr lang="en-US"/>
              <a:t>workups led to a definitive recessive diagnosis in </a:t>
            </a:r>
            <a:r>
              <a:rPr lang="en-US" b="1"/>
              <a:t>11% of cases</a:t>
            </a:r>
            <a:r>
              <a:rPr lang="en-US"/>
              <a:t> (25/227), boosting the diagnostic yield from 14% (for CNVs alone) to 26% overall</a:t>
            </a:r>
          </a:p>
          <a:p>
            <a:pPr marL="628650" lvl="1" indent="-171450">
              <a:lnSpc>
                <a:spcPct val="90000"/>
              </a:lnSpc>
              <a:spcBef>
                <a:spcPts val="500"/>
              </a:spcBef>
              <a:buFont typeface="Arial"/>
              <a:buChar char="•"/>
            </a:pPr>
            <a:r>
              <a:rPr lang="en-US" b="1"/>
              <a:t>Clinical neurodevelopmental cohort (Brazil)</a:t>
            </a:r>
            <a:r>
              <a:rPr lang="en-US" b="1">
                <a:cs typeface="+mn-lt"/>
              </a:rPr>
              <a:t/>
            </a:r>
            <a:br>
              <a:rPr lang="en-US" b="1">
                <a:cs typeface="+mn-lt"/>
              </a:rPr>
            </a:br>
            <a:r>
              <a:rPr lang="en-US" b="1"/>
              <a:t>In 265 patients with developmental delay and congenital anomalies, 7.2%</a:t>
            </a:r>
            <a:r>
              <a:rPr lang="en-US"/>
              <a:t> had multiple ROH covering &gt;1% of the genome vs. just 1.4% in controls. Additionally, </a:t>
            </a:r>
            <a:r>
              <a:rPr lang="en-US" b="1"/>
              <a:t>1.9%</a:t>
            </a:r>
            <a:r>
              <a:rPr lang="en-US"/>
              <a:t> had a single ROH ≥10 Mb</a:t>
            </a:r>
          </a:p>
          <a:p>
            <a:pPr marL="628650" lvl="1" indent="-171450">
              <a:lnSpc>
                <a:spcPct val="90000"/>
              </a:lnSpc>
              <a:spcBef>
                <a:spcPts val="500"/>
              </a:spcBef>
              <a:buFont typeface="Arial"/>
              <a:buChar char="•"/>
            </a:pPr>
            <a:r>
              <a:rPr lang="en-US" b="1"/>
              <a:t>Standard prenatal microarray (6,288 cases)</a:t>
            </a:r>
            <a:r>
              <a:rPr lang="en-US" b="1">
                <a:cs typeface="+mn-lt"/>
              </a:rPr>
              <a:t/>
            </a:r>
            <a:br>
              <a:rPr lang="en-US" b="1">
                <a:cs typeface="+mn-lt"/>
              </a:rPr>
            </a:br>
            <a:r>
              <a:rPr lang="en-US" b="1"/>
              <a:t>Large ROH (&gt;10 Mb) were seen in ~0.8% of cases (50/6,288). Over half (59%) of these correlated with ultrasound </a:t>
            </a:r>
            <a:r>
              <a:rPr lang="en-US"/>
              <a:t>abnormalities; ~20% indicated uniparental </a:t>
            </a:r>
            <a:r>
              <a:rPr lang="en-US" err="1"/>
              <a:t>disomy</a:t>
            </a:r>
            <a:r>
              <a:rPr lang="en-US"/>
              <a:t>, and ~20% suggested consanguinity</a:t>
            </a:r>
          </a:p>
          <a:p>
            <a:pPr marL="628650" lvl="1" indent="-171450">
              <a:lnSpc>
                <a:spcPct val="90000"/>
              </a:lnSpc>
              <a:spcBef>
                <a:spcPts val="500"/>
              </a:spcBef>
              <a:buFont typeface="Arial"/>
              <a:buChar char="•"/>
            </a:pPr>
            <a:endParaRPr lang="en-US" b="1"/>
          </a:p>
          <a:p>
            <a:pPr marL="628650" lvl="1" indent="-171450">
              <a:lnSpc>
                <a:spcPct val="90000"/>
              </a:lnSpc>
              <a:spcBef>
                <a:spcPts val="500"/>
              </a:spcBef>
              <a:buFont typeface="Arial"/>
              <a:buChar char="•"/>
            </a:pPr>
            <a:r>
              <a:rPr lang="en-US" b="1"/>
              <a:t>Interpretation: </a:t>
            </a:r>
            <a:endParaRPr lang="en-US"/>
          </a:p>
          <a:p>
            <a:r>
              <a:rPr lang="en-US" b="1"/>
              <a:t>Consanguineous populations</a:t>
            </a:r>
            <a:r>
              <a:rPr lang="en-US"/>
              <a:t>: ROH leads to a diagnosis in about </a:t>
            </a:r>
            <a:r>
              <a:rPr lang="en-US" b="1"/>
              <a:t>11%</a:t>
            </a:r>
            <a:r>
              <a:rPr lang="en-US"/>
              <a:t> of tested individuals.</a:t>
            </a:r>
          </a:p>
          <a:p>
            <a:r>
              <a:rPr lang="en-US" b="1"/>
              <a:t>Prenatal cohorts</a:t>
            </a:r>
            <a:r>
              <a:rPr lang="en-US"/>
              <a:t>: Large ROH are rare (~0.8%), but when present, there’s a high likelihood of significant findings (UPD or recessive risk).</a:t>
            </a:r>
          </a:p>
          <a:p>
            <a:r>
              <a:rPr lang="en-US" b="1"/>
              <a:t>Targeted clinical populations</a:t>
            </a:r>
            <a:r>
              <a:rPr lang="en-US"/>
              <a:t>: Neurodevelopmental/complex phenotypes show elevated ROH (~7%), and many overlap with disease-associated variants.</a:t>
            </a:r>
          </a:p>
          <a:p>
            <a:endParaRPr lang="en-US"/>
          </a:p>
          <a:p>
            <a:r>
              <a:rPr lang="en-US" b="1"/>
              <a:t>Clinical Takeaways</a:t>
            </a:r>
          </a:p>
          <a:p>
            <a:r>
              <a:rPr lang="en-US"/>
              <a:t>Context ROH -  Prevalence - Diagnostic Yield </a:t>
            </a:r>
          </a:p>
          <a:p>
            <a:r>
              <a:rPr lang="en-US"/>
              <a:t>Consanguineous - postnatal High ~11% diagnoses </a:t>
            </a:r>
          </a:p>
          <a:p>
            <a:r>
              <a:rPr lang="en-US"/>
              <a:t>General prenatal settings -  ~0.8% ~60% if ROH found </a:t>
            </a:r>
          </a:p>
          <a:p>
            <a:r>
              <a:rPr lang="en-US"/>
              <a:t>Developmental cohorts ~7% (vs 1.4%) Enriched ROH in disease </a:t>
            </a:r>
          </a:p>
          <a:p>
            <a:endParaRPr lang="en-US"/>
          </a:p>
          <a:p>
            <a:endParaRPr lang="en-US"/>
          </a:p>
        </p:txBody>
      </p:sp>
      <p:sp>
        <p:nvSpPr>
          <p:cNvPr id="4" name="Slide Number Placeholder 3"/>
          <p:cNvSpPr>
            <a:spLocks noGrp="1"/>
          </p:cNvSpPr>
          <p:nvPr>
            <p:ph type="sldNum" sz="quarter" idx="5"/>
          </p:nvPr>
        </p:nvSpPr>
        <p:spPr/>
        <p:txBody>
          <a:bodyPr/>
          <a:lstStyle/>
          <a:p>
            <a:fld id="{D5A7EDA5-5993-48AA-9BD8-A080B2B1CCF2}" type="slidenum">
              <a:rPr lang="en-US" smtClean="0"/>
              <a:t>37</a:t>
            </a:fld>
            <a:endParaRPr lang="en-US"/>
          </a:p>
        </p:txBody>
      </p:sp>
    </p:spTree>
    <p:extLst>
      <p:ext uri="{BB962C8B-B14F-4D97-AF65-F5344CB8AC3E}">
        <p14:creationId xmlns:p14="http://schemas.microsoft.com/office/powerpoint/2010/main" val="403024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Presence of ROHs may be because of parental relatedness, chromosomal recombination or rearrangements and provides important clues regarding ancestral homozygosity, consanguinity/familial relationships, uniparental </a:t>
            </a:r>
            <a:r>
              <a:rPr lang="en-US" err="1"/>
              <a:t>disomy</a:t>
            </a:r>
            <a:r>
              <a:rPr lang="en-US"/>
              <a:t>, and autosomal recessive disease</a:t>
            </a:r>
          </a:p>
          <a:p>
            <a:pPr marL="171450" indent="-171450">
              <a:lnSpc>
                <a:spcPct val="90000"/>
              </a:lnSpc>
              <a:spcBef>
                <a:spcPts val="1000"/>
              </a:spcBef>
              <a:buFont typeface="Arial"/>
              <a:buChar char="•"/>
            </a:pPr>
            <a:r>
              <a:rPr lang="en-US"/>
              <a:t>ROH analysis provides clinically actionable insights in a substantial minority—and in select high-risk groups, the diagnostic yield can be quite significant.</a:t>
            </a:r>
          </a:p>
          <a:p>
            <a:endParaRPr lang="en-US"/>
          </a:p>
          <a:p>
            <a:pPr marL="171450" indent="-171450">
              <a:lnSpc>
                <a:spcPct val="90000"/>
              </a:lnSpc>
              <a:spcBef>
                <a:spcPts val="1000"/>
              </a:spcBef>
              <a:buFont typeface="Arial"/>
              <a:buChar char="•"/>
            </a:pPr>
            <a:r>
              <a:rPr lang="en-US"/>
              <a:t>Disclosure of unexpected relationships </a:t>
            </a:r>
          </a:p>
          <a:p>
            <a:pPr marL="628650" lvl="1" indent="-171450">
              <a:lnSpc>
                <a:spcPct val="90000"/>
              </a:lnSpc>
              <a:spcBef>
                <a:spcPts val="500"/>
              </a:spcBef>
              <a:buFont typeface="Arial"/>
              <a:buChar char="•"/>
            </a:pPr>
            <a:r>
              <a:rPr lang="en-US"/>
              <a:t>May suggest parental consanguinity (e.g., first cousins or closer)</a:t>
            </a:r>
          </a:p>
          <a:p>
            <a:pPr marL="628650" lvl="1" indent="-171450">
              <a:lnSpc>
                <a:spcPct val="90000"/>
              </a:lnSpc>
              <a:spcBef>
                <a:spcPts val="500"/>
              </a:spcBef>
              <a:buFont typeface="Arial"/>
              <a:buChar char="•"/>
            </a:pPr>
            <a:r>
              <a:rPr lang="en-US"/>
              <a:t>Raise concerns about incest, non-paternity, or other sensitive family structures</a:t>
            </a:r>
          </a:p>
          <a:p>
            <a:pPr marL="628650" lvl="1" indent="-171450">
              <a:lnSpc>
                <a:spcPct val="90000"/>
              </a:lnSpc>
              <a:spcBef>
                <a:spcPts val="500"/>
              </a:spcBef>
              <a:buFont typeface="Arial"/>
              <a:buChar char="•"/>
            </a:pPr>
            <a:r>
              <a:rPr lang="en-US"/>
              <a:t>Clinicians must balance truth-telling with psychological harm and family dynamics</a:t>
            </a:r>
          </a:p>
          <a:p>
            <a:pPr marL="171450" indent="-171450">
              <a:lnSpc>
                <a:spcPct val="90000"/>
              </a:lnSpc>
              <a:spcBef>
                <a:spcPts val="1000"/>
              </a:spcBef>
              <a:buFont typeface="Arial"/>
              <a:buChar char="•"/>
            </a:pPr>
            <a:r>
              <a:rPr lang="en-US"/>
              <a:t>Informed Consent and Pre-Test Counseling </a:t>
            </a:r>
          </a:p>
          <a:p>
            <a:pPr marL="628650" lvl="1" indent="-171450">
              <a:lnSpc>
                <a:spcPct val="90000"/>
              </a:lnSpc>
              <a:spcBef>
                <a:spcPts val="500"/>
              </a:spcBef>
              <a:buFont typeface="Arial"/>
              <a:buChar char="•"/>
            </a:pPr>
            <a:r>
              <a:rPr lang="en-US"/>
              <a:t>Patients/families may be unaware such information could be revealed</a:t>
            </a:r>
          </a:p>
          <a:p>
            <a:pPr marL="628650" lvl="1" indent="-171450">
              <a:lnSpc>
                <a:spcPct val="90000"/>
              </a:lnSpc>
              <a:spcBef>
                <a:spcPts val="500"/>
              </a:spcBef>
              <a:buFont typeface="Arial"/>
              <a:buChar char="•"/>
            </a:pPr>
            <a:r>
              <a:rPr lang="en-US"/>
              <a:t>Highlights the need for clear pre-test education about possible incidental findings</a:t>
            </a:r>
          </a:p>
          <a:p>
            <a:pPr marL="171450" indent="-171450">
              <a:lnSpc>
                <a:spcPct val="90000"/>
              </a:lnSpc>
              <a:spcBef>
                <a:spcPts val="1000"/>
              </a:spcBef>
              <a:buFont typeface="Arial"/>
              <a:buChar char="•"/>
            </a:pPr>
            <a:r>
              <a:rPr lang="en-US"/>
              <a:t>Privacy and Confidentiality </a:t>
            </a:r>
          </a:p>
          <a:p>
            <a:pPr marL="800100" lvl="1" indent="-171450">
              <a:lnSpc>
                <a:spcPct val="90000"/>
              </a:lnSpc>
              <a:spcBef>
                <a:spcPts val="1000"/>
              </a:spcBef>
              <a:buFont typeface="Arial"/>
              <a:buChar char="•"/>
            </a:pPr>
            <a:r>
              <a:rPr lang="en-US"/>
              <a:t>Sensitive findings could lead to stigma, family conflict, or social consequences</a:t>
            </a:r>
          </a:p>
          <a:p>
            <a:pPr marL="171450" indent="-171450">
              <a:lnSpc>
                <a:spcPct val="90000"/>
              </a:lnSpc>
              <a:spcBef>
                <a:spcPts val="1000"/>
              </a:spcBef>
              <a:buFont typeface="Arial"/>
              <a:buChar char="•"/>
            </a:pPr>
            <a:r>
              <a:rPr lang="en-US"/>
              <a:t>Autonomy vs. Protection </a:t>
            </a:r>
          </a:p>
          <a:p>
            <a:pPr marL="628650" lvl="1" indent="-171450">
              <a:lnSpc>
                <a:spcPct val="90000"/>
              </a:lnSpc>
              <a:spcBef>
                <a:spcPts val="500"/>
              </a:spcBef>
              <a:buFont typeface="Arial"/>
              <a:buChar char="•"/>
            </a:pPr>
            <a:r>
              <a:rPr lang="en-US"/>
              <a:t>Parents may decline further testing or counseling, even if risk is high. Providers must respect autonomy while advocating for child’s health and well being</a:t>
            </a:r>
          </a:p>
          <a:p>
            <a:pPr marL="171450" indent="-171450">
              <a:lnSpc>
                <a:spcPct val="90000"/>
              </a:lnSpc>
              <a:spcBef>
                <a:spcPts val="1000"/>
              </a:spcBef>
              <a:buFont typeface="Arial"/>
              <a:buChar char="•"/>
            </a:pPr>
            <a:r>
              <a:rPr lang="en-US"/>
              <a:t>Mandatory Reporting</a:t>
            </a:r>
          </a:p>
          <a:p>
            <a:pPr marL="628650" lvl="1" indent="-171450">
              <a:lnSpc>
                <a:spcPct val="90000"/>
              </a:lnSpc>
              <a:spcBef>
                <a:spcPts val="500"/>
              </a:spcBef>
              <a:buFont typeface="Arial"/>
              <a:buChar char="•"/>
            </a:pPr>
            <a:r>
              <a:rPr lang="en-US"/>
              <a:t>If findings raise concern for abuse (e.g., incest, minor, IDD, vulnerable)</a:t>
            </a:r>
          </a:p>
          <a:p>
            <a:pPr marL="628650" lvl="1" indent="-171450">
              <a:lnSpc>
                <a:spcPct val="90000"/>
              </a:lnSpc>
              <a:spcBef>
                <a:spcPts val="500"/>
              </a:spcBef>
              <a:buFont typeface="Arial"/>
              <a:buChar char="•"/>
            </a:pPr>
            <a:r>
              <a:rPr lang="en-US"/>
              <a:t>Requires careful evaluation, context, and legal guidance)</a:t>
            </a:r>
          </a:p>
          <a:p>
            <a:pPr marL="171450" indent="-171450">
              <a:lnSpc>
                <a:spcPct val="90000"/>
              </a:lnSpc>
              <a:spcBef>
                <a:spcPts val="1000"/>
              </a:spcBef>
              <a:buFont typeface="Arial"/>
              <a:buChar char="•"/>
            </a:pPr>
            <a:r>
              <a:rPr lang="en-US"/>
              <a:t>Equity and Cultural Sensitivity</a:t>
            </a:r>
          </a:p>
          <a:p>
            <a:pPr marL="628650" lvl="1" indent="-171450">
              <a:lnSpc>
                <a:spcPct val="90000"/>
              </a:lnSpc>
              <a:spcBef>
                <a:spcPts val="500"/>
              </a:spcBef>
              <a:buFont typeface="Arial"/>
              <a:buChar char="•"/>
            </a:pPr>
            <a:r>
              <a:rPr lang="en-US"/>
              <a:t>Consanguinity may be common in some communities</a:t>
            </a:r>
          </a:p>
          <a:p>
            <a:pPr marL="628650" lvl="1" indent="-171450">
              <a:lnSpc>
                <a:spcPct val="90000"/>
              </a:lnSpc>
              <a:spcBef>
                <a:spcPts val="500"/>
              </a:spcBef>
              <a:buFont typeface="Arial"/>
              <a:buChar char="•"/>
            </a:pPr>
            <a:r>
              <a:rPr lang="en-US"/>
              <a:t>Consider closed communities </a:t>
            </a:r>
          </a:p>
          <a:p>
            <a:pPr marL="628650" lvl="1" indent="-171450">
              <a:lnSpc>
                <a:spcPct val="90000"/>
              </a:lnSpc>
              <a:spcBef>
                <a:spcPts val="500"/>
              </a:spcBef>
              <a:buFont typeface="Arial"/>
              <a:buChar char="•"/>
            </a:pPr>
            <a:r>
              <a:rPr lang="en-US"/>
              <a:t>Avoid pathologizing cultural practices while ensuring appropriate medical follow-up </a:t>
            </a:r>
          </a:p>
        </p:txBody>
      </p:sp>
      <p:sp>
        <p:nvSpPr>
          <p:cNvPr id="4" name="Slide Number Placeholder 3"/>
          <p:cNvSpPr>
            <a:spLocks noGrp="1"/>
          </p:cNvSpPr>
          <p:nvPr>
            <p:ph type="sldNum" sz="quarter" idx="5"/>
          </p:nvPr>
        </p:nvSpPr>
        <p:spPr/>
        <p:txBody>
          <a:bodyPr/>
          <a:lstStyle/>
          <a:p>
            <a:fld id="{D5A7EDA5-5993-48AA-9BD8-A080B2B1CCF2}" type="slidenum">
              <a:rPr lang="en-US" smtClean="0"/>
              <a:t>38</a:t>
            </a:fld>
            <a:endParaRPr lang="en-US"/>
          </a:p>
        </p:txBody>
      </p:sp>
    </p:spTree>
    <p:extLst>
      <p:ext uri="{BB962C8B-B14F-4D97-AF65-F5344CB8AC3E}">
        <p14:creationId xmlns:p14="http://schemas.microsoft.com/office/powerpoint/2010/main" val="371685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Cite</a:t>
            </a:r>
          </a:p>
          <a:p>
            <a:r>
              <a:rPr lang="en-US">
                <a:solidFill>
                  <a:srgbClr val="1B1B1B"/>
                </a:solidFill>
              </a:rPr>
              <a:t>Lenartz A, Scherer AM, Uhlmann WR, Suter SM, Anderson Hartley C, Prince AER. The persistent lack of knowledge and misunderstanding of the Genetic Information Nondiscrimination Act (GINA) more than a decade after passage. Genet Med. 2021 Dec;23(12):2324-2334. doi: 10.1038/s41436-021-01268-w. Epub 2021 Aug 16. Erratum in: Genet Med. 2021 Dec;23(12):2471. doi: 10.1038/s41436-021-01305-8. PMID: 34400812; PMCID: PMC8633070.</a:t>
            </a:r>
            <a:endParaRPr lang="en-US"/>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National Human Genome Research Institute---Genome statue and legislation database--- Janki</a:t>
            </a:r>
            <a:endParaRPr lang="en-US"/>
          </a:p>
          <a:p>
            <a:r>
              <a:rPr lang="en-US"/>
              <a:t>Health Insurance (Title I)</a:t>
            </a:r>
          </a:p>
          <a:p>
            <a:r>
              <a:rPr lang="en-US"/>
              <a:t>GINA prohibits health insurers from discrimination based on the genetic information of enrollees. Specifically, health insurers may not use genetic information to determine if someone is eligible for insurance or to make </a:t>
            </a:r>
            <a:r>
              <a:rPr lang="en-US" b="1">
                <a:solidFill>
                  <a:srgbClr val="00267E"/>
                </a:solidFill>
                <a:hlinkClick r:id="rId3"/>
              </a:rPr>
              <a:t>coverage</a:t>
            </a:r>
            <a:r>
              <a:rPr lang="en-US"/>
              <a:t>, </a:t>
            </a:r>
            <a:r>
              <a:rPr lang="en-US" b="1">
                <a:solidFill>
                  <a:srgbClr val="00267E"/>
                </a:solidFill>
                <a:hlinkClick r:id="rId4"/>
              </a:rPr>
              <a:t>underwriting</a:t>
            </a:r>
            <a:r>
              <a:rPr lang="en-US"/>
              <a:t> or </a:t>
            </a:r>
            <a:r>
              <a:rPr lang="en-US" b="1">
                <a:solidFill>
                  <a:srgbClr val="00267E"/>
                </a:solidFill>
                <a:hlinkClick r:id="rId5"/>
              </a:rPr>
              <a:t>premium</a:t>
            </a:r>
            <a:r>
              <a:rPr lang="en-US"/>
              <a:t>-setting decisions. Furthermore, health insurers may not request or require individuals or their family members to undergo genetic testing or to provide genetic information. As defined in the law, genetic information includes family medical history, manifest disease in family members, and information regarding individuals' and family members' genetic tests. The </a:t>
            </a:r>
            <a:r>
              <a:rPr lang="en-US" b="1"/>
              <a:t>health insurance</a:t>
            </a:r>
            <a:r>
              <a:rPr lang="en-US"/>
              <a:t> protections of GINA extend to private health insurers, Medicare, Medicaid, Federal Employees Health Benefits, and the Veterans Health Administration. For the U.S. Military’s TRICARE insurance program, GINA offers more limited protection. TRICARE may not use genetic information for coverage, underwriting, or premium-setting, but eligibility for TRICARE insurance is contingent upon employment by the U.S. Military, and GINA’s employment protections do not apply to the U.S. Military. The U.S. military </a:t>
            </a:r>
            <a:r>
              <a:rPr lang="en-US" b="1"/>
              <a:t>is</a:t>
            </a:r>
            <a:r>
              <a:rPr lang="en-US"/>
              <a:t> permitted to use genetic and medical information to make employment decisions (see next section on “Employment (Title II)” for more information). </a:t>
            </a:r>
          </a:p>
          <a:p>
            <a:endParaRPr lang="en-US">
              <a:latin typeface="Calibri"/>
              <a:ea typeface="Calibri"/>
              <a:cs typeface="Calibri"/>
            </a:endParaRPr>
          </a:p>
          <a:p>
            <a:r>
              <a:rPr lang="en-US"/>
              <a:t>Employment (Title II)</a:t>
            </a:r>
          </a:p>
          <a:p>
            <a:r>
              <a:rPr lang="en-US"/>
              <a:t>Title II of GINA is implemented by the Equal Employment Opportunity Commission (EEOC) and prevents employers from using genetic information in employment decisions such as hiring, firing, promotions, pay, and job assignments. Furthermore, GINA prohibits employers or other covered entities (employment agencies, labor organizations, joint labor-management training programs, and apprenticeship programs) from requiring or requesting genetic information and/or genetic tests as a condition of employment. The </a:t>
            </a:r>
            <a:r>
              <a:rPr lang="en-US" b="1">
                <a:solidFill>
                  <a:srgbClr val="00267E"/>
                </a:solidFill>
                <a:hlinkClick r:id="rId6"/>
              </a:rPr>
              <a:t>regulations</a:t>
            </a:r>
            <a:r>
              <a:rPr lang="en-US"/>
              <a:t> governing implementation of GINA in employment took effect on January 10, 2011.</a:t>
            </a:r>
          </a:p>
          <a:p>
            <a:r>
              <a:rPr lang="en-US"/>
              <a:t>An important exception to Title II of GINA involves the U.S. Military. The military </a:t>
            </a:r>
            <a:r>
              <a:rPr lang="en-US" b="1"/>
              <a:t>is</a:t>
            </a:r>
            <a:r>
              <a:rPr lang="en-US"/>
              <a:t> permitted to use genetic information to make employment decisions. Note that eligibility for TRICARE insurance is contingent upon employment by the military, and so genetic test results may affect one’s ability to access TRICARE insurance. </a:t>
            </a:r>
          </a:p>
          <a:p>
            <a:r>
              <a:rPr lang="en-US"/>
              <a:t>Also, importantly, GINA does not apply to employers with fewer than 15 employees.</a:t>
            </a:r>
          </a:p>
          <a:p>
            <a:r>
              <a:rPr lang="en-US">
                <a:cs typeface="+mn-lt"/>
              </a:rPr>
              <a:t/>
            </a:r>
            <a:br>
              <a:rPr lang="en-US">
                <a:cs typeface="+mn-lt"/>
              </a:rPr>
            </a:br>
            <a:endParaRPr lang="en-US"/>
          </a:p>
        </p:txBody>
      </p:sp>
      <p:sp>
        <p:nvSpPr>
          <p:cNvPr id="4" name="Slide Number Placeholder 3"/>
          <p:cNvSpPr>
            <a:spLocks noGrp="1"/>
          </p:cNvSpPr>
          <p:nvPr>
            <p:ph type="sldNum" sz="quarter" idx="5"/>
          </p:nvPr>
        </p:nvSpPr>
        <p:spPr/>
        <p:txBody>
          <a:bodyPr/>
          <a:lstStyle/>
          <a:p>
            <a:fld id="{0DA99D11-5B9C-4912-97EC-F75B6129DF8D}" type="slidenum">
              <a:rPr lang="en-US" smtClean="0"/>
              <a:t>39</a:t>
            </a:fld>
            <a:endParaRPr lang="en-US"/>
          </a:p>
        </p:txBody>
      </p:sp>
    </p:spTree>
    <p:extLst>
      <p:ext uri="{BB962C8B-B14F-4D97-AF65-F5344CB8AC3E}">
        <p14:creationId xmlns:p14="http://schemas.microsoft.com/office/powerpoint/2010/main" val="3965221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Reminder/summary statement that the benefits outweigh the risks!!</a:t>
            </a:r>
          </a:p>
        </p:txBody>
      </p:sp>
      <p:sp>
        <p:nvSpPr>
          <p:cNvPr id="4" name="Slide Number Placeholder 3"/>
          <p:cNvSpPr>
            <a:spLocks noGrp="1"/>
          </p:cNvSpPr>
          <p:nvPr>
            <p:ph type="sldNum" sz="quarter" idx="5"/>
          </p:nvPr>
        </p:nvSpPr>
        <p:spPr/>
        <p:txBody>
          <a:bodyPr/>
          <a:lstStyle/>
          <a:p>
            <a:fld id="{0DA99D11-5B9C-4912-97EC-F75B6129DF8D}" type="slidenum">
              <a:rPr lang="en-US" smtClean="0"/>
              <a:t>42</a:t>
            </a:fld>
            <a:endParaRPr lang="en-US"/>
          </a:p>
        </p:txBody>
      </p:sp>
    </p:spTree>
    <p:extLst>
      <p:ext uri="{BB962C8B-B14F-4D97-AF65-F5344CB8AC3E}">
        <p14:creationId xmlns:p14="http://schemas.microsoft.com/office/powerpoint/2010/main" val="108177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131CB-7782-1394-7EF2-D8AD18E21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4970B-3078-ED3B-34A9-8D0064B72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2DE96-C191-4442-9A88-CEE06B70692F}"/>
              </a:ext>
            </a:extLst>
          </p:cNvPr>
          <p:cNvSpPr>
            <a:spLocks noGrp="1"/>
          </p:cNvSpPr>
          <p:nvPr>
            <p:ph type="body" idx="1"/>
          </p:nvPr>
        </p:nvSpPr>
        <p:spPr/>
        <p:txBody>
          <a:bodyPr/>
          <a:lstStyle/>
          <a:p>
            <a:endParaRPr lang="en-US"/>
          </a:p>
          <a:p>
            <a:r>
              <a:rPr lang="en-US"/>
              <a:t>Meeting July 23rd notes:</a:t>
            </a:r>
          </a:p>
          <a:p>
            <a:pPr marL="171450" indent="-171450">
              <a:buFont typeface="Wingdings"/>
              <a:buChar char="Ø"/>
            </a:pPr>
            <a:r>
              <a:rPr lang="en-US"/>
              <a:t>Our group is focusing on the legal ramification</a:t>
            </a:r>
          </a:p>
        </p:txBody>
      </p:sp>
      <p:sp>
        <p:nvSpPr>
          <p:cNvPr id="4" name="Slide Number Placeholder 3">
            <a:extLst>
              <a:ext uri="{FF2B5EF4-FFF2-40B4-BE49-F238E27FC236}">
                <a16:creationId xmlns:a16="http://schemas.microsoft.com/office/drawing/2014/main" id="{1D6583AD-BD2E-ADA1-87F1-1C7D696C52F0}"/>
              </a:ext>
            </a:extLst>
          </p:cNvPr>
          <p:cNvSpPr>
            <a:spLocks noGrp="1"/>
          </p:cNvSpPr>
          <p:nvPr>
            <p:ph type="sldNum" sz="quarter" idx="5"/>
          </p:nvPr>
        </p:nvSpPr>
        <p:spPr/>
        <p:txBody>
          <a:bodyPr/>
          <a:lstStyle/>
          <a:p>
            <a:fld id="{D5A7EDA5-5993-48AA-9BD8-A080B2B1CCF2}" type="slidenum">
              <a:rPr lang="en-US" smtClean="0"/>
              <a:t>44</a:t>
            </a:fld>
            <a:endParaRPr lang="en-US"/>
          </a:p>
        </p:txBody>
      </p:sp>
    </p:spTree>
    <p:extLst>
      <p:ext uri="{BB962C8B-B14F-4D97-AF65-F5344CB8AC3E}">
        <p14:creationId xmlns:p14="http://schemas.microsoft.com/office/powerpoint/2010/main" val="1625310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F72B58-5AF7-4FE8-BABB-E7738393E066}" type="slidenum">
              <a:rPr lang="en-US" smtClean="0"/>
              <a:pPr/>
              <a:t>47</a:t>
            </a:fld>
            <a:endParaRPr lang="en-US" dirty="0"/>
          </a:p>
        </p:txBody>
      </p:sp>
    </p:spTree>
    <p:extLst>
      <p:ext uri="{BB962C8B-B14F-4D97-AF65-F5344CB8AC3E}">
        <p14:creationId xmlns:p14="http://schemas.microsoft.com/office/powerpoint/2010/main" val="55632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48</a:t>
            </a:fld>
            <a:endParaRPr lang="en-US"/>
          </a:p>
        </p:txBody>
      </p:sp>
    </p:spTree>
    <p:extLst>
      <p:ext uri="{BB962C8B-B14F-4D97-AF65-F5344CB8AC3E}">
        <p14:creationId xmlns:p14="http://schemas.microsoft.com/office/powerpoint/2010/main" val="468609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49</a:t>
            </a:fld>
            <a:endParaRPr lang="en-US"/>
          </a:p>
        </p:txBody>
      </p:sp>
    </p:spTree>
    <p:extLst>
      <p:ext uri="{BB962C8B-B14F-4D97-AF65-F5344CB8AC3E}">
        <p14:creationId xmlns:p14="http://schemas.microsoft.com/office/powerpoint/2010/main" val="2663801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50</a:t>
            </a:fld>
            <a:endParaRPr lang="en-US"/>
          </a:p>
        </p:txBody>
      </p:sp>
    </p:spTree>
    <p:extLst>
      <p:ext uri="{BB962C8B-B14F-4D97-AF65-F5344CB8AC3E}">
        <p14:creationId xmlns:p14="http://schemas.microsoft.com/office/powerpoint/2010/main" val="408373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capstan </a:t>
            </a:r>
          </a:p>
        </p:txBody>
      </p:sp>
      <p:sp>
        <p:nvSpPr>
          <p:cNvPr id="4" name="Slide Number Placeholder 3"/>
          <p:cNvSpPr>
            <a:spLocks noGrp="1"/>
          </p:cNvSpPr>
          <p:nvPr>
            <p:ph type="sldNum" sz="quarter" idx="5"/>
          </p:nvPr>
        </p:nvSpPr>
        <p:spPr/>
        <p:txBody>
          <a:bodyPr/>
          <a:lstStyle/>
          <a:p>
            <a:fld id="{F1F72B58-5AF7-4FE8-BABB-E7738393E066}" type="slidenum">
              <a:rPr lang="en-US" smtClean="0"/>
              <a:t>51</a:t>
            </a:fld>
            <a:endParaRPr lang="en-US"/>
          </a:p>
        </p:txBody>
      </p:sp>
    </p:spTree>
    <p:extLst>
      <p:ext uri="{BB962C8B-B14F-4D97-AF65-F5344CB8AC3E}">
        <p14:creationId xmlns:p14="http://schemas.microsoft.com/office/powerpoint/2010/main" val="416224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EF98F-CCD0-46E1-B386-E95EB60F6F0F}" type="slidenum">
              <a:rPr lang="en-US" smtClean="0"/>
              <a:t>23</a:t>
            </a:fld>
            <a:endParaRPr lang="en-US"/>
          </a:p>
        </p:txBody>
      </p:sp>
    </p:spTree>
    <p:extLst>
      <p:ext uri="{BB962C8B-B14F-4D97-AF65-F5344CB8AC3E}">
        <p14:creationId xmlns:p14="http://schemas.microsoft.com/office/powerpoint/2010/main" val="544303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53</a:t>
            </a:fld>
            <a:endParaRPr lang="en-US"/>
          </a:p>
        </p:txBody>
      </p:sp>
    </p:spTree>
    <p:extLst>
      <p:ext uri="{BB962C8B-B14F-4D97-AF65-F5344CB8AC3E}">
        <p14:creationId xmlns:p14="http://schemas.microsoft.com/office/powerpoint/2010/main" val="988574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84A9-AC2D-5915-96D7-6CA6CA874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8977-991C-814E-DD66-2D5845C18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41DBC-8AA2-ED37-1F63-C8195A5245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E339B5-AC45-A759-B80C-D829E708CEF8}"/>
              </a:ext>
            </a:extLst>
          </p:cNvPr>
          <p:cNvSpPr>
            <a:spLocks noGrp="1"/>
          </p:cNvSpPr>
          <p:nvPr>
            <p:ph type="sldNum" sz="quarter" idx="5"/>
          </p:nvPr>
        </p:nvSpPr>
        <p:spPr/>
        <p:txBody>
          <a:bodyPr/>
          <a:lstStyle/>
          <a:p>
            <a:fld id="{F1F72B58-5AF7-4FE8-BABB-E7738393E066}" type="slidenum">
              <a:rPr lang="en-US" smtClean="0"/>
              <a:t>54</a:t>
            </a:fld>
            <a:endParaRPr lang="en-US"/>
          </a:p>
        </p:txBody>
      </p:sp>
    </p:spTree>
    <p:extLst>
      <p:ext uri="{BB962C8B-B14F-4D97-AF65-F5344CB8AC3E}">
        <p14:creationId xmlns:p14="http://schemas.microsoft.com/office/powerpoint/2010/main" val="2780875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84A9-AC2D-5915-96D7-6CA6CA874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8977-991C-814E-DD66-2D5845C18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41DBC-8AA2-ED37-1F63-C8195A5245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E339B5-AC45-A759-B80C-D829E708CEF8}"/>
              </a:ext>
            </a:extLst>
          </p:cNvPr>
          <p:cNvSpPr>
            <a:spLocks noGrp="1"/>
          </p:cNvSpPr>
          <p:nvPr>
            <p:ph type="sldNum" sz="quarter" idx="5"/>
          </p:nvPr>
        </p:nvSpPr>
        <p:spPr/>
        <p:txBody>
          <a:bodyPr/>
          <a:lstStyle/>
          <a:p>
            <a:fld id="{F1F72B58-5AF7-4FE8-BABB-E7738393E066}" type="slidenum">
              <a:rPr lang="en-US" smtClean="0"/>
              <a:t>55</a:t>
            </a:fld>
            <a:endParaRPr lang="en-US"/>
          </a:p>
        </p:txBody>
      </p:sp>
    </p:spTree>
    <p:extLst>
      <p:ext uri="{BB962C8B-B14F-4D97-AF65-F5344CB8AC3E}">
        <p14:creationId xmlns:p14="http://schemas.microsoft.com/office/powerpoint/2010/main" val="3075860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BA1D4-1546-047C-9C58-BF91B6140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15A9D-F38F-38B0-C675-9962FA99A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49614-5BA0-9332-00EE-E287768111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B1F20-3200-01B2-E1F5-4629B4F1B12F}"/>
              </a:ext>
            </a:extLst>
          </p:cNvPr>
          <p:cNvSpPr>
            <a:spLocks noGrp="1"/>
          </p:cNvSpPr>
          <p:nvPr>
            <p:ph type="sldNum" sz="quarter" idx="5"/>
          </p:nvPr>
        </p:nvSpPr>
        <p:spPr/>
        <p:txBody>
          <a:bodyPr/>
          <a:lstStyle/>
          <a:p>
            <a:fld id="{F1F72B58-5AF7-4FE8-BABB-E7738393E066}" type="slidenum">
              <a:rPr lang="en-US" smtClean="0"/>
              <a:t>56</a:t>
            </a:fld>
            <a:endParaRPr lang="en-US"/>
          </a:p>
        </p:txBody>
      </p:sp>
    </p:spTree>
    <p:extLst>
      <p:ext uri="{BB962C8B-B14F-4D97-AF65-F5344CB8AC3E}">
        <p14:creationId xmlns:p14="http://schemas.microsoft.com/office/powerpoint/2010/main" val="2798564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709BD-A300-8162-8CEF-A13C313F9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2DB17-ED7A-8DEF-1711-B10D891CF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819DC-7E21-C155-0228-00F3B1DF3E45}"/>
              </a:ext>
            </a:extLst>
          </p:cNvPr>
          <p:cNvSpPr>
            <a:spLocks noGrp="1"/>
          </p:cNvSpPr>
          <p:nvPr>
            <p:ph type="body" idx="1"/>
          </p:nvPr>
        </p:nvSpPr>
        <p:spPr/>
        <p:txBody>
          <a:bodyPr/>
          <a:lstStyle/>
          <a:p>
            <a:r>
              <a:rPr lang="en-US" dirty="0"/>
              <a:t>HL levels become a challenge in the setting of anxiety, uncertainty, new diagnoses, even graduate degree individuals can have difficulties when presented with new information</a:t>
            </a:r>
          </a:p>
          <a:p>
            <a:r>
              <a:rPr lang="en-US" dirty="0"/>
              <a:t>Anxiety</a:t>
            </a:r>
          </a:p>
        </p:txBody>
      </p:sp>
      <p:sp>
        <p:nvSpPr>
          <p:cNvPr id="4" name="Slide Number Placeholder 3">
            <a:extLst>
              <a:ext uri="{FF2B5EF4-FFF2-40B4-BE49-F238E27FC236}">
                <a16:creationId xmlns:a16="http://schemas.microsoft.com/office/drawing/2014/main" id="{01CC01E2-C888-0340-D5FB-3C9B1F5EF488}"/>
              </a:ext>
            </a:extLst>
          </p:cNvPr>
          <p:cNvSpPr>
            <a:spLocks noGrp="1"/>
          </p:cNvSpPr>
          <p:nvPr>
            <p:ph type="sldNum" sz="quarter" idx="5"/>
          </p:nvPr>
        </p:nvSpPr>
        <p:spPr/>
        <p:txBody>
          <a:bodyPr/>
          <a:lstStyle/>
          <a:p>
            <a:fld id="{F1F72B58-5AF7-4FE8-BABB-E7738393E066}" type="slidenum">
              <a:rPr lang="en-US" smtClean="0"/>
              <a:t>57</a:t>
            </a:fld>
            <a:endParaRPr lang="en-US"/>
          </a:p>
        </p:txBody>
      </p:sp>
    </p:spTree>
    <p:extLst>
      <p:ext uri="{BB962C8B-B14F-4D97-AF65-F5344CB8AC3E}">
        <p14:creationId xmlns:p14="http://schemas.microsoft.com/office/powerpoint/2010/main" val="2077539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1227D-78A2-EABB-0FC9-BCF9CEFBE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715C3-C616-0CB6-E700-EB068E268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A74BA-F189-7A82-E66F-2AFB190D28D6}"/>
              </a:ext>
            </a:extLst>
          </p:cNvPr>
          <p:cNvSpPr>
            <a:spLocks noGrp="1"/>
          </p:cNvSpPr>
          <p:nvPr>
            <p:ph type="body" idx="1"/>
          </p:nvPr>
        </p:nvSpPr>
        <p:spPr/>
        <p:txBody>
          <a:bodyPr/>
          <a:lstStyle/>
          <a:p>
            <a:r>
              <a:rPr lang="en-US" dirty="0"/>
              <a:t>HL levels become a challenge in the setting of anxiety, uncertainty, new diagnoses, even graduate degree individuals can have difficulties when presented with new information</a:t>
            </a:r>
          </a:p>
          <a:p>
            <a:r>
              <a:rPr lang="en-US" dirty="0"/>
              <a:t>Anxiety</a:t>
            </a:r>
          </a:p>
        </p:txBody>
      </p:sp>
      <p:sp>
        <p:nvSpPr>
          <p:cNvPr id="4" name="Slide Number Placeholder 3">
            <a:extLst>
              <a:ext uri="{FF2B5EF4-FFF2-40B4-BE49-F238E27FC236}">
                <a16:creationId xmlns:a16="http://schemas.microsoft.com/office/drawing/2014/main" id="{EED3E098-475E-C00C-054B-35AE6F14E9C7}"/>
              </a:ext>
            </a:extLst>
          </p:cNvPr>
          <p:cNvSpPr>
            <a:spLocks noGrp="1"/>
          </p:cNvSpPr>
          <p:nvPr>
            <p:ph type="sldNum" sz="quarter" idx="5"/>
          </p:nvPr>
        </p:nvSpPr>
        <p:spPr/>
        <p:txBody>
          <a:bodyPr/>
          <a:lstStyle/>
          <a:p>
            <a:fld id="{F1F72B58-5AF7-4FE8-BABB-E7738393E066}" type="slidenum">
              <a:rPr lang="en-US" smtClean="0"/>
              <a:t>58</a:t>
            </a:fld>
            <a:endParaRPr lang="en-US"/>
          </a:p>
        </p:txBody>
      </p:sp>
    </p:spTree>
    <p:extLst>
      <p:ext uri="{BB962C8B-B14F-4D97-AF65-F5344CB8AC3E}">
        <p14:creationId xmlns:p14="http://schemas.microsoft.com/office/powerpoint/2010/main" val="3680583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59</a:t>
            </a:fld>
            <a:endParaRPr lang="en-US"/>
          </a:p>
        </p:txBody>
      </p:sp>
    </p:spTree>
    <p:extLst>
      <p:ext uri="{BB962C8B-B14F-4D97-AF65-F5344CB8AC3E}">
        <p14:creationId xmlns:p14="http://schemas.microsoft.com/office/powerpoint/2010/main" val="3431381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60</a:t>
            </a:fld>
            <a:endParaRPr lang="en-US"/>
          </a:p>
        </p:txBody>
      </p:sp>
    </p:spTree>
    <p:extLst>
      <p:ext uri="{BB962C8B-B14F-4D97-AF65-F5344CB8AC3E}">
        <p14:creationId xmlns:p14="http://schemas.microsoft.com/office/powerpoint/2010/main" val="3987991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61</a:t>
            </a:fld>
            <a:endParaRPr lang="en-US"/>
          </a:p>
        </p:txBody>
      </p:sp>
    </p:spTree>
    <p:extLst>
      <p:ext uri="{BB962C8B-B14F-4D97-AF65-F5344CB8AC3E}">
        <p14:creationId xmlns:p14="http://schemas.microsoft.com/office/powerpoint/2010/main" val="3573493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62</a:t>
            </a:fld>
            <a:endParaRPr lang="en-US"/>
          </a:p>
        </p:txBody>
      </p:sp>
    </p:spTree>
    <p:extLst>
      <p:ext uri="{BB962C8B-B14F-4D97-AF65-F5344CB8AC3E}">
        <p14:creationId xmlns:p14="http://schemas.microsoft.com/office/powerpoint/2010/main" val="170077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A99D11-5B9C-4912-97EC-F75B6129DF8D}" type="slidenum">
              <a:rPr lang="en-US" smtClean="0"/>
              <a:t>29</a:t>
            </a:fld>
            <a:endParaRPr lang="en-US"/>
          </a:p>
        </p:txBody>
      </p:sp>
    </p:spTree>
    <p:extLst>
      <p:ext uri="{BB962C8B-B14F-4D97-AF65-F5344CB8AC3E}">
        <p14:creationId xmlns:p14="http://schemas.microsoft.com/office/powerpoint/2010/main" val="289139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63</a:t>
            </a:fld>
            <a:endParaRPr lang="en-US"/>
          </a:p>
        </p:txBody>
      </p:sp>
    </p:spTree>
    <p:extLst>
      <p:ext uri="{BB962C8B-B14F-4D97-AF65-F5344CB8AC3E}">
        <p14:creationId xmlns:p14="http://schemas.microsoft.com/office/powerpoint/2010/main" val="3749759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pPr>
            <a:endParaRPr lang="en-US" sz="2400" dirty="0"/>
          </a:p>
          <a:p>
            <a:pPr>
              <a:buClr>
                <a:schemeClr val="bg1"/>
              </a:buClr>
            </a:pPr>
            <a:r>
              <a:rPr lang="en-US" sz="2400" dirty="0"/>
              <a:t>“I want to make sure that I explained myself”</a:t>
            </a:r>
          </a:p>
          <a:p>
            <a:pPr marL="800100" lvl="1" indent="-342900">
              <a:buClr>
                <a:schemeClr val="bg1"/>
              </a:buClr>
              <a:buFont typeface="Arial" panose="020B0604020202020204" pitchFamily="34" charset="0"/>
              <a:buChar char="•"/>
            </a:pPr>
            <a:r>
              <a:rPr lang="en-US" sz="2000" dirty="0"/>
              <a:t>Can you tell me what we talked about?  </a:t>
            </a:r>
          </a:p>
          <a:p>
            <a:pPr marL="800100" lvl="1" indent="-342900">
              <a:buClr>
                <a:schemeClr val="bg1"/>
              </a:buClr>
              <a:buFont typeface="Arial" panose="020B0604020202020204" pitchFamily="34" charset="0"/>
              <a:buChar char="•"/>
            </a:pPr>
            <a:r>
              <a:rPr lang="en-US" sz="2000" dirty="0"/>
              <a:t>What questions do you have?</a:t>
            </a:r>
          </a:p>
          <a:p>
            <a:pPr marL="800100" lvl="1" indent="-342900">
              <a:buClr>
                <a:schemeClr val="bg1"/>
              </a:buClr>
              <a:buFont typeface="Arial" panose="020B0604020202020204" pitchFamily="34" charset="0"/>
              <a:buChar char="•"/>
            </a:pPr>
            <a:r>
              <a:rPr lang="en-US" sz="2000" dirty="0"/>
              <a:t>In your own words, what did you get </a:t>
            </a:r>
          </a:p>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64</a:t>
            </a:fld>
            <a:endParaRPr lang="en-US"/>
          </a:p>
        </p:txBody>
      </p:sp>
    </p:spTree>
    <p:extLst>
      <p:ext uri="{BB962C8B-B14F-4D97-AF65-F5344CB8AC3E}">
        <p14:creationId xmlns:p14="http://schemas.microsoft.com/office/powerpoint/2010/main" val="576484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17857-309F-583E-F710-B9101D3B6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48F59-44F7-ABC9-1456-CB3DB4927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DA796-D85F-2922-F6BF-F30BCF121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F0B5F6-846A-DB82-DD70-43BD39C88372}"/>
              </a:ext>
            </a:extLst>
          </p:cNvPr>
          <p:cNvSpPr>
            <a:spLocks noGrp="1"/>
          </p:cNvSpPr>
          <p:nvPr>
            <p:ph type="sldNum" sz="quarter" idx="5"/>
          </p:nvPr>
        </p:nvSpPr>
        <p:spPr/>
        <p:txBody>
          <a:bodyPr/>
          <a:lstStyle/>
          <a:p>
            <a:fld id="{F1F72B58-5AF7-4FE8-BABB-E7738393E066}" type="slidenum">
              <a:rPr lang="en-US" smtClean="0"/>
              <a:t>65</a:t>
            </a:fld>
            <a:endParaRPr lang="en-US"/>
          </a:p>
        </p:txBody>
      </p:sp>
    </p:spTree>
    <p:extLst>
      <p:ext uri="{BB962C8B-B14F-4D97-AF65-F5344CB8AC3E}">
        <p14:creationId xmlns:p14="http://schemas.microsoft.com/office/powerpoint/2010/main" val="4159709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67</a:t>
            </a:fld>
            <a:endParaRPr lang="en-US"/>
          </a:p>
        </p:txBody>
      </p:sp>
    </p:spTree>
    <p:extLst>
      <p:ext uri="{BB962C8B-B14F-4D97-AF65-F5344CB8AC3E}">
        <p14:creationId xmlns:p14="http://schemas.microsoft.com/office/powerpoint/2010/main" val="2563269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68</a:t>
            </a:fld>
            <a:endParaRPr lang="en-US"/>
          </a:p>
        </p:txBody>
      </p:sp>
    </p:spTree>
    <p:extLst>
      <p:ext uri="{BB962C8B-B14F-4D97-AF65-F5344CB8AC3E}">
        <p14:creationId xmlns:p14="http://schemas.microsoft.com/office/powerpoint/2010/main" val="3544477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Direct-to-Consumer Genetic Testing (DTC-GT)</a:t>
            </a:r>
            <a:r>
              <a:rPr lang="en-US" sz="1200" b="0" i="0" kern="1200">
                <a:solidFill>
                  <a:schemeClr val="tx1"/>
                </a:solidFill>
                <a:effectLst/>
                <a:latin typeface="+mn-lt"/>
                <a:ea typeface="+mn-ea"/>
                <a:cs typeface="+mn-cs"/>
              </a:rPr>
              <a:t>​</a:t>
            </a:r>
          </a:p>
          <a:p>
            <a:pPr marL="285750" indent="-285750" fontAlgn="base">
              <a:buFont typeface="Arial"/>
              <a:buChar char="•"/>
            </a:pPr>
            <a:r>
              <a:rPr lang="en-US"/>
              <a:t>Type</a:t>
            </a:r>
            <a:r>
              <a:rPr lang="en-US" sz="1200" b="0" i="0" u="none" strike="noStrike" kern="1200">
                <a:solidFill>
                  <a:schemeClr val="tx1"/>
                </a:solidFill>
                <a:effectLst/>
                <a:latin typeface="+mn-lt"/>
                <a:ea typeface="+mn-ea"/>
                <a:cs typeface="+mn-cs"/>
              </a:rPr>
              <a:t> of At-Home Genetic testing (AH-GT) available to</a:t>
            </a:r>
            <a:r>
              <a:rPr lang="en-US"/>
              <a:t> individual</a:t>
            </a:r>
            <a:r>
              <a:rPr lang="en-US" sz="1200" b="0" i="0" u="none" strike="noStrike" kern="1200">
                <a:solidFill>
                  <a:schemeClr val="tx1"/>
                </a:solidFill>
                <a:effectLst/>
                <a:latin typeface="+mn-lt"/>
                <a:ea typeface="+mn-ea"/>
                <a:cs typeface="+mn-cs"/>
              </a:rPr>
              <a:t> without involvement of a healthcare provider</a:t>
            </a:r>
            <a:r>
              <a:rPr lang="en-US" sz="1200" b="0" i="0" kern="1200">
                <a:solidFill>
                  <a:schemeClr val="tx1"/>
                </a:solidFill>
                <a:effectLst/>
                <a:latin typeface="+mn-lt"/>
                <a:ea typeface="+mn-ea"/>
                <a:cs typeface="+mn-cs"/>
              </a:rPr>
              <a:t>​</a:t>
            </a:r>
            <a:endParaRPr lang="en-US"/>
          </a:p>
          <a:p>
            <a:pPr marL="285750" indent="-285750">
              <a:buFont typeface="Arial"/>
              <a:buChar char="•"/>
            </a:pPr>
            <a:r>
              <a:rPr lang="en-US"/>
              <a:t>Order kit off the website of the company, submit saliva sample, then await results </a:t>
            </a:r>
          </a:p>
          <a:p>
            <a:pPr marL="285750" indent="-285750">
              <a:buFont typeface="Arial"/>
              <a:buChar char="•"/>
            </a:pPr>
            <a:r>
              <a:rPr lang="en-US"/>
              <a:t>If DTC-GT has medical indications (like risk of cancer) as opposed to nonmedical (wellness, traits, or ancestry testing), the FDA requires regulatory clearance as it is deemed a medical device </a:t>
            </a:r>
          </a:p>
          <a:p>
            <a:pPr marL="285750" indent="-285750">
              <a:buFont typeface="Arial"/>
              <a:buChar char="•"/>
            </a:pPr>
            <a:r>
              <a:rPr lang="en-US"/>
              <a:t>The first FDA-authorized DTC genetic test was 23andMe’s Bloom syndrome carrier test in 2015 [3] and 23andMe remains the only company that offers DTC-GT for medical indications. </a:t>
            </a:r>
            <a:endParaRPr lang="en-US">
              <a:solidFill>
                <a:srgbClr val="444444"/>
              </a:solidFill>
            </a:endParaRPr>
          </a:p>
          <a:p>
            <a:pPr marL="285750" indent="-285750">
              <a:buFont typeface="Arial"/>
              <a:buChar char="•"/>
            </a:pPr>
            <a:r>
              <a:rPr lang="en-US"/>
              <a:t>Types of Services include:</a:t>
            </a:r>
            <a:endParaRPr lang="en-US">
              <a:solidFill>
                <a:srgbClr val="444444"/>
              </a:solidFill>
            </a:endParaRPr>
          </a:p>
          <a:p>
            <a:pPr lvl="1" indent="-285750">
              <a:buFont typeface="Courier New"/>
              <a:buChar char="o"/>
            </a:pPr>
            <a:r>
              <a:rPr lang="en-US"/>
              <a:t>Ancestry Tracing </a:t>
            </a:r>
            <a:endParaRPr lang="en-US">
              <a:solidFill>
                <a:srgbClr val="444444"/>
              </a:solidFill>
            </a:endParaRPr>
          </a:p>
          <a:p>
            <a:pPr lvl="1" indent="-285750">
              <a:buFont typeface="Courier New"/>
              <a:buChar char="o"/>
            </a:pPr>
            <a:r>
              <a:rPr lang="en-US"/>
              <a:t>Health Traits and Predispositions </a:t>
            </a:r>
          </a:p>
          <a:p>
            <a:pPr marL="285750" indent="-285750" rtl="0" fontAlgn="base">
              <a:buFont typeface="Arial"/>
              <a:buChar char="•"/>
            </a:pPr>
            <a:r>
              <a:rPr lang="en-US" sz="1200" b="0" i="0" u="none" strike="noStrike" kern="1200">
                <a:solidFill>
                  <a:schemeClr val="tx1"/>
                </a:solidFill>
                <a:effectLst/>
                <a:latin typeface="+mn-lt"/>
                <a:ea typeface="+mn-ea"/>
                <a:cs typeface="+mn-cs"/>
              </a:rPr>
              <a:t>Examples</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lvl="1" indent="-285750" rtl="0" fontAlgn="base">
              <a:buFont typeface="Courier New"/>
              <a:buChar char="o"/>
            </a:pPr>
            <a:r>
              <a:rPr lang="en-US" sz="1200" b="0" i="0" u="none" strike="noStrike" kern="1200">
                <a:solidFill>
                  <a:schemeClr val="tx1"/>
                </a:solidFill>
                <a:effectLst/>
                <a:latin typeface="+mn-lt"/>
                <a:ea typeface="+mn-ea"/>
                <a:cs typeface="+mn-cs"/>
              </a:rPr>
              <a:t>23andMe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lvl="1" indent="-285750" rtl="0" fontAlgn="base">
              <a:buFont typeface="Courier New"/>
              <a:buChar char="o"/>
            </a:pPr>
            <a:r>
              <a:rPr lang="en-US" sz="1200" b="0" i="0" u="none" strike="noStrike" kern="1200">
                <a:solidFill>
                  <a:schemeClr val="tx1"/>
                </a:solidFill>
                <a:effectLst/>
                <a:latin typeface="+mn-lt"/>
                <a:ea typeface="+mn-ea"/>
                <a:cs typeface="+mn-cs"/>
              </a:rPr>
              <a:t>Ancestry</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endParaRPr lang="en-US"/>
          </a:p>
          <a:p>
            <a:r>
              <a:rPr lang="en-US"/>
              <a:t>Clinical Genetic Testing</a:t>
            </a:r>
            <a:endParaRPr lang="en-US">
              <a:solidFill>
                <a:srgbClr val="444444"/>
              </a:solidFill>
            </a:endParaRPr>
          </a:p>
          <a:p>
            <a:pPr marL="285750" indent="-285750">
              <a:buFont typeface="Arial"/>
              <a:buChar char="•"/>
            </a:pPr>
            <a:r>
              <a:rPr lang="en-US">
                <a:solidFill>
                  <a:srgbClr val="000000"/>
                </a:solidFill>
              </a:rPr>
              <a:t>Directly ordered by provider (i.e. primary care provider, geneticist, </a:t>
            </a:r>
            <a:r>
              <a:rPr lang="en-US" err="1">
                <a:solidFill>
                  <a:srgbClr val="000000"/>
                </a:solidFill>
              </a:rPr>
              <a:t>etc</a:t>
            </a:r>
            <a:r>
              <a:rPr lang="en-US">
                <a:solidFill>
                  <a:srgbClr val="000000"/>
                </a:solidFill>
              </a:rPr>
              <a:t>) </a:t>
            </a:r>
          </a:p>
          <a:p>
            <a:pPr marL="285750" indent="-285750">
              <a:buFont typeface="Arial"/>
              <a:buChar char="•"/>
            </a:pPr>
            <a:r>
              <a:rPr lang="en-US"/>
              <a:t>Typically follows after initial genetics consultation (thorough history, examination, and counseling) </a:t>
            </a:r>
          </a:p>
          <a:p>
            <a:pPr marL="285750" indent="-285750">
              <a:buFont typeface="Arial"/>
              <a:buChar char="•"/>
            </a:pPr>
            <a:r>
              <a:rPr lang="en-US"/>
              <a:t>Numerous options available ranging up to whole genome sequencing, or as appropriate depending on clinical picture and most likely diagnoses</a:t>
            </a:r>
          </a:p>
          <a:p>
            <a:pPr marL="285750" indent="-285750">
              <a:buFont typeface="Arial"/>
              <a:buChar char="•"/>
            </a:pPr>
            <a:r>
              <a:rPr lang="en-US"/>
              <a:t>Following completion of testing and release of results, provider will contact patient to discuss results and potential next steps</a:t>
            </a:r>
          </a:p>
          <a:p>
            <a:pPr marL="285750" indent="-285750">
              <a:buFont typeface="Arial"/>
              <a:buChar char="•"/>
            </a:pPr>
            <a:endParaRPr lang="en-US"/>
          </a:p>
          <a:p>
            <a:endParaRPr lang="en-US"/>
          </a:p>
          <a:p>
            <a:r>
              <a:rPr lang="en-US"/>
              <a:t>Research</a:t>
            </a:r>
          </a:p>
          <a:p>
            <a:pPr marL="285750" indent="-285750">
              <a:buFont typeface="Arial"/>
              <a:buChar char="•"/>
            </a:pPr>
            <a:r>
              <a:rPr lang="en-US"/>
              <a:t>Example: Simons Foundation Powering Autism Research for Knowledge (SPARK)  </a:t>
            </a:r>
            <a:endParaRPr lang="en-US">
              <a:solidFill>
                <a:srgbClr val="444444"/>
              </a:solidFill>
            </a:endParaRPr>
          </a:p>
          <a:p>
            <a:pPr marL="285750" indent="-285750">
              <a:buFont typeface="Arial"/>
              <a:buChar char="•"/>
            </a:pPr>
            <a:r>
              <a:rPr lang="en-US"/>
              <a:t>Autism Research Genetics testing typically focuses on the diagnosis of autism and typically does </a:t>
            </a:r>
            <a:r>
              <a:rPr lang="en-US" b="1"/>
              <a:t>not</a:t>
            </a:r>
            <a:r>
              <a:rPr lang="en-US"/>
              <a:t> return other health-related results, but participant can opt in to learn this information at registration. </a:t>
            </a:r>
            <a:endParaRPr lang="en-US">
              <a:solidFill>
                <a:srgbClr val="444444"/>
              </a:solidFill>
            </a:endParaRPr>
          </a:p>
          <a:p>
            <a:pPr marL="285750" indent="-285750">
              <a:buFont typeface="Arial"/>
              <a:buChar char="•"/>
            </a:pPr>
            <a:r>
              <a:rPr lang="en-US"/>
              <a:t>Results are </a:t>
            </a:r>
            <a:r>
              <a:rPr lang="en-US" b="1"/>
              <a:t>not </a:t>
            </a:r>
            <a:r>
              <a:rPr lang="en-US"/>
              <a:t>added to the medical record. Up to participant to share results with a provider. </a:t>
            </a:r>
            <a:endParaRPr lang="en-US">
              <a:solidFill>
                <a:srgbClr val="444444"/>
              </a:solidFill>
            </a:endParaRPr>
          </a:p>
          <a:p>
            <a:pPr marL="285750" indent="-285750">
              <a:buFont typeface="Arial"/>
              <a:buChar char="•"/>
            </a:pPr>
            <a:r>
              <a:rPr lang="en-US"/>
              <a:t>For SPARK, Participants can also contribute their saliva sample for analysis but </a:t>
            </a:r>
            <a:r>
              <a:rPr lang="en-US" b="1"/>
              <a:t>not consent </a:t>
            </a:r>
            <a:r>
              <a:rPr lang="en-US"/>
              <a:t>to "results return." </a:t>
            </a:r>
            <a:endParaRPr lang="en-US">
              <a:solidFill>
                <a:srgbClr val="444444"/>
              </a:solidFill>
            </a:endParaRPr>
          </a:p>
          <a:p>
            <a:pPr marL="285750" indent="-285750">
              <a:buFont typeface="Arial"/>
              <a:buChar char="•"/>
            </a:pPr>
            <a:r>
              <a:rPr lang="en-US"/>
              <a:t>Participation in SPARK is free and can connect participants to future research opportunities and/or surveys. </a:t>
            </a:r>
            <a:endParaRPr lang="en-US">
              <a:solidFill>
                <a:srgbClr val="444444"/>
              </a:solidFill>
            </a:endParaRPr>
          </a:p>
          <a:p>
            <a:r>
              <a:rPr lang="en-US"/>
              <a:t>  </a:t>
            </a:r>
          </a:p>
          <a:p>
            <a:pPr rtl="0" fontAlgn="base"/>
            <a:r>
              <a:rPr lang="en-US" sz="1200" b="0" i="0" u="none" strike="noStrike" kern="1200">
                <a:solidFill>
                  <a:schemeClr val="tx1"/>
                </a:solidFill>
                <a:effectLst/>
                <a:latin typeface="+mn-lt"/>
                <a:ea typeface="+mn-ea"/>
                <a:cs typeface="+mn-cs"/>
              </a:rPr>
              <a:t>Reference: At Home Genetic Testing Paper </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DTC-GT versus consumer-directed clinical testing = both types of consumer directed genetic testing. </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Focus DTC-GT</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Can go online to company, order kit, provide saliva sample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Many don't have counselor or provider</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FDA DTC-GT is set apart from typical clinical genetic testing from a regulatory perspective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endParaRPr lang="en-US"/>
          </a:p>
        </p:txBody>
      </p:sp>
      <p:sp>
        <p:nvSpPr>
          <p:cNvPr id="4" name="Slide Number Placeholder 3"/>
          <p:cNvSpPr>
            <a:spLocks noGrp="1"/>
          </p:cNvSpPr>
          <p:nvPr>
            <p:ph type="sldNum" sz="quarter" idx="5"/>
          </p:nvPr>
        </p:nvSpPr>
        <p:spPr/>
        <p:txBody>
          <a:bodyPr/>
          <a:lstStyle/>
          <a:p>
            <a:fld id="{5D7DCC6F-88A9-492E-AD7F-843195393E45}" type="slidenum">
              <a:rPr lang="en-US" smtClean="0"/>
              <a:t>30</a:t>
            </a:fld>
            <a:endParaRPr lang="en-US"/>
          </a:p>
        </p:txBody>
      </p:sp>
    </p:spTree>
    <p:extLst>
      <p:ext uri="{BB962C8B-B14F-4D97-AF65-F5344CB8AC3E}">
        <p14:creationId xmlns:p14="http://schemas.microsoft.com/office/powerpoint/2010/main" val="290663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Reference: </a:t>
            </a:r>
            <a:r>
              <a:rPr lang="en-US" sz="1200" b="0" i="0" u="sng" strike="noStrike" kern="1200">
                <a:solidFill>
                  <a:schemeClr val="tx1"/>
                </a:solidFill>
                <a:effectLst/>
                <a:latin typeface="+mn-lt"/>
                <a:ea typeface="+mn-ea"/>
                <a:cs typeface="+mn-cs"/>
                <a:hlinkClick r:id="rId3"/>
              </a:rPr>
              <a:t>https://sparkforautism.org/portal/page/genetic-analysis-faq/</a:t>
            </a:r>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endParaRPr lang="en-US">
              <a:ea typeface="+mn-ea"/>
              <a:cs typeface="+mn-cs"/>
            </a:endParaRPr>
          </a:p>
          <a:p>
            <a:pPr rtl="0" fontAlgn="base"/>
            <a:r>
              <a:rPr lang="en-US" sz="1200" b="0" i="0" u="none" strike="noStrike" kern="1200">
                <a:solidFill>
                  <a:schemeClr val="tx1"/>
                </a:solidFill>
                <a:effectLst/>
                <a:latin typeface="+mn-lt"/>
                <a:ea typeface="+mn-ea"/>
                <a:cs typeface="+mn-cs"/>
              </a:rPr>
              <a:t>SPARK chooses which genes and DNA regions to look in by using the information and resources provided by groups of experts. These experts have determined which genes have a ‘definitive’ or ‘strong’ association with the following neurodevelopmental conditions:</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Autism</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Intellectual disability</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Epilepsy</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Other autism-like conditions including Rett syndrome and Angelman syndrome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1" i="0" u="none" strike="noStrike" kern="1200">
                <a:solidFill>
                  <a:schemeClr val="tx1"/>
                </a:solidFill>
                <a:effectLst/>
                <a:latin typeface="+mn-lt"/>
                <a:ea typeface="+mn-ea"/>
                <a:cs typeface="+mn-cs"/>
              </a:rPr>
              <a:t>Does SPARK Return Results That Are Not Related to Autism?</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SPARK’s primary focus is genetic causes of autism. If we identify genetic variants in specific genes that are known to increase the risk of certain types of cancer or high cholesterol, we will return these to you.  The chance of SPARK identifying such a variant is low, and happens in about 1% of participants, or fewer. SPARK will not return health-related results outside of these specific conditions.</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You can tell us at registration whether you would want to learn about this information for yourself and any dependents, or not. It is important to note that this analysis is not comprehensive. If you have any concern about your genetics for these conditions, you should pursue clinical testing, even if you have submitted a sample to SPARK.</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1" i="0" u="none" strike="noStrike" kern="1200">
                <a:solidFill>
                  <a:schemeClr val="tx1"/>
                </a:solidFill>
                <a:effectLst/>
                <a:latin typeface="+mn-lt"/>
                <a:ea typeface="+mn-ea"/>
                <a:cs typeface="+mn-cs"/>
              </a:rPr>
              <a:t>What Happens if SPARK Does Not Find a Genetic Change?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Not everyone in SPARK will hear about genetic changes linked to autism. Based on what we know today, SPARK scientists expect to find a genetic difference that meets the above criteria in 8 to 10 percent of people in the study.</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If we have completed our analysis of your DNA and did not find a genetic difference related to autism, we will tell you in an email.</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Because it is expensive to have a clinical laboratory review and confirm the variants that SPARK finds, we are not able to do this step for results that participants already know about. If you told us about a genetic change when completing SPARK questionnaires, we will look in your DNA for anything additional. If we do not see anything else, you will receive the above email. This does not take away any genetic variation that you already know about.</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1" i="0" u="none" strike="noStrike" kern="1200">
                <a:solidFill>
                  <a:schemeClr val="tx1"/>
                </a:solidFill>
                <a:effectLst/>
                <a:latin typeface="+mn-lt"/>
                <a:ea typeface="+mn-ea"/>
                <a:cs typeface="+mn-cs"/>
              </a:rPr>
              <a:t>Privacy Considerations and your Genetic Information</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We store all sequencing data securely in the SPARK database.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SPARK scientists may access this data. Other scientists may apply to receive SPARK genetic data and are rigorously screened. Approved scientists must agree to keep the data private and secure.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Often, the results of the scientific research conducted by approved scientists appear in scientific journals. This information cannot be used to expose an individual’s identity.</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SPARK does not and will never sell data or DNA to anyone.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1" i="0" u="none" strike="noStrike" kern="1200">
                <a:solidFill>
                  <a:schemeClr val="tx1"/>
                </a:solidFill>
                <a:effectLst/>
                <a:latin typeface="+mn-lt"/>
                <a:ea typeface="+mn-ea"/>
                <a:cs typeface="+mn-cs"/>
              </a:rPr>
              <a:t>Privacy and Insurance Coverage</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Under the federal Genetic Information Nondiscrimination Act (GINA), having genes linked to autism should not affect your existing health coverage or whether you qualify for health coverage. To learn more, please visit the </a:t>
            </a:r>
            <a:r>
              <a:rPr lang="en-US" sz="1200" b="0" i="0" u="sng" strike="noStrike" kern="1200">
                <a:solidFill>
                  <a:schemeClr val="tx1"/>
                </a:solidFill>
                <a:effectLst/>
                <a:latin typeface="+mn-lt"/>
                <a:ea typeface="+mn-ea"/>
                <a:cs typeface="+mn-cs"/>
                <a:hlinkClick r:id="rId4"/>
              </a:rPr>
              <a:t>GINA website</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u="none" strike="noStrike" kern="1200">
                <a:solidFill>
                  <a:schemeClr val="tx1"/>
                </a:solidFill>
                <a:effectLst/>
                <a:latin typeface="+mn-lt"/>
                <a:ea typeface="+mn-ea"/>
                <a:cs typeface="+mn-cs"/>
              </a:rPr>
              <a:t>Results returned to participants are not added to a participant’s medical record and it is your choice whether to share them with your doctors or other individuals.</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endParaRPr lang="en-US"/>
          </a:p>
        </p:txBody>
      </p:sp>
      <p:sp>
        <p:nvSpPr>
          <p:cNvPr id="4" name="Slide Number Placeholder 3"/>
          <p:cNvSpPr>
            <a:spLocks noGrp="1"/>
          </p:cNvSpPr>
          <p:nvPr>
            <p:ph type="sldNum" sz="quarter" idx="5"/>
          </p:nvPr>
        </p:nvSpPr>
        <p:spPr/>
        <p:txBody>
          <a:bodyPr/>
          <a:lstStyle/>
          <a:p>
            <a:fld id="{5D7DCC6F-88A9-492E-AD7F-843195393E45}" type="slidenum">
              <a:rPr lang="en-US" smtClean="0"/>
              <a:t>31</a:t>
            </a:fld>
            <a:endParaRPr lang="en-US"/>
          </a:p>
        </p:txBody>
      </p:sp>
    </p:spTree>
    <p:extLst>
      <p:ext uri="{BB962C8B-B14F-4D97-AF65-F5344CB8AC3E}">
        <p14:creationId xmlns:p14="http://schemas.microsoft.com/office/powerpoint/2010/main" val="106835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Insurance coverage and access disparities</a:t>
            </a:r>
          </a:p>
          <a:p>
            <a:pPr>
              <a:lnSpc>
                <a:spcPct val="90000"/>
              </a:lnSpc>
              <a:spcBef>
                <a:spcPts val="1000"/>
              </a:spcBef>
            </a:pPr>
            <a:r>
              <a:rPr lang="en-US"/>
              <a:t> - Historically large disparities in genetic testing coverage amongst insurance companies – both   Medicaid and commercial insurance plans.</a:t>
            </a:r>
          </a:p>
          <a:p>
            <a:pPr>
              <a:lnSpc>
                <a:spcPct val="90000"/>
              </a:lnSpc>
              <a:spcBef>
                <a:spcPts val="1000"/>
              </a:spcBef>
            </a:pPr>
            <a:r>
              <a:rPr lang="en-US"/>
              <a:t> - Updated guidelines have improved ability to get some genetic tests for both commercial and Medicaid plans. Genome sequencing recently added as a Texas Medicaid benefit if criteria are met. </a:t>
            </a:r>
          </a:p>
          <a:p>
            <a:pPr>
              <a:lnSpc>
                <a:spcPct val="90000"/>
              </a:lnSpc>
              <a:spcBef>
                <a:spcPts val="1000"/>
              </a:spcBef>
            </a:pPr>
            <a:r>
              <a:rPr lang="en-US"/>
              <a:t> - Genetic testing laboratories have also developed processes to assist with getting genetic testing for Medicaid patients. Still not perfect, many specialized tests still aren't covered, but improved over past few years.</a:t>
            </a:r>
          </a:p>
          <a:p>
            <a:pPr>
              <a:lnSpc>
                <a:spcPct val="90000"/>
              </a:lnSpc>
              <a:spcBef>
                <a:spcPts val="1000"/>
              </a:spcBef>
            </a:pPr>
            <a:endParaRPr lang="en-US"/>
          </a:p>
          <a:p>
            <a:pPr>
              <a:lnSpc>
                <a:spcPct val="90000"/>
              </a:lnSpc>
              <a:spcBef>
                <a:spcPts val="1000"/>
              </a:spcBef>
            </a:pPr>
            <a:r>
              <a:rPr lang="en-US" b="1"/>
              <a:t>Ordering genetic testing</a:t>
            </a:r>
          </a:p>
          <a:p>
            <a:pPr>
              <a:lnSpc>
                <a:spcPct val="90000"/>
              </a:lnSpc>
              <a:spcBef>
                <a:spcPts val="1000"/>
              </a:spcBef>
            </a:pPr>
            <a:r>
              <a:rPr lang="en-US"/>
              <a:t> - Genetic testing can be quite costly.</a:t>
            </a:r>
          </a:p>
          <a:p>
            <a:pPr>
              <a:lnSpc>
                <a:spcPct val="90000"/>
              </a:lnSpc>
              <a:spcBef>
                <a:spcPts val="1000"/>
              </a:spcBef>
            </a:pPr>
            <a:r>
              <a:rPr lang="en-US"/>
              <a:t> - Many insurances require pre-authorization or pre-determination for testing. </a:t>
            </a:r>
          </a:p>
          <a:p>
            <a:pPr>
              <a:lnSpc>
                <a:spcPct val="90000"/>
              </a:lnSpc>
              <a:spcBef>
                <a:spcPts val="1000"/>
              </a:spcBef>
            </a:pPr>
            <a:r>
              <a:rPr lang="en-US"/>
              <a:t> - Even if approved, still may have high out-of-pocket cost to family depending on their policy.</a:t>
            </a:r>
          </a:p>
          <a:p>
            <a:pPr>
              <a:lnSpc>
                <a:spcPct val="90000"/>
              </a:lnSpc>
              <a:spcBef>
                <a:spcPts val="1000"/>
              </a:spcBef>
            </a:pPr>
            <a:r>
              <a:rPr lang="en-US"/>
              <a:t>  - Many commercial laboratories now have robust billing teams to assist with pre-authorization and can provide cost estimates. There are also financial assistance plans based on income. </a:t>
            </a:r>
          </a:p>
          <a:p>
            <a:pPr>
              <a:lnSpc>
                <a:spcPct val="90000"/>
              </a:lnSpc>
              <a:spcBef>
                <a:spcPts val="1000"/>
              </a:spcBef>
            </a:pPr>
            <a:r>
              <a:rPr lang="en-US"/>
              <a:t>  - Consider contacting the genetic testing laboratory to get info re: billing practices and process. </a:t>
            </a:r>
          </a:p>
          <a:p>
            <a:pPr>
              <a:lnSpc>
                <a:spcPct val="90000"/>
              </a:lnSpc>
              <a:spcBef>
                <a:spcPts val="1000"/>
              </a:spcBef>
            </a:pPr>
            <a:endParaRPr lang="en-US"/>
          </a:p>
          <a:p>
            <a:pPr>
              <a:lnSpc>
                <a:spcPct val="90000"/>
              </a:lnSpc>
              <a:spcBef>
                <a:spcPts val="1000"/>
              </a:spcBef>
            </a:pPr>
            <a:r>
              <a:rPr lang="en-US" b="1"/>
              <a:t>Documentation to ensure coverage</a:t>
            </a:r>
            <a:r>
              <a:rPr lang="en-US"/>
              <a:t> </a:t>
            </a:r>
          </a:p>
          <a:p>
            <a:pPr>
              <a:lnSpc>
                <a:spcPct val="90000"/>
              </a:lnSpc>
              <a:spcBef>
                <a:spcPts val="1000"/>
              </a:spcBef>
            </a:pPr>
            <a:r>
              <a:rPr lang="en-US"/>
              <a:t> - Must highlight medical necessity by detailing how the genetic testing can change medical management. </a:t>
            </a:r>
          </a:p>
          <a:p>
            <a:pPr>
              <a:lnSpc>
                <a:spcPct val="90000"/>
              </a:lnSpc>
              <a:spcBef>
                <a:spcPts val="1000"/>
              </a:spcBef>
            </a:pPr>
            <a:r>
              <a:rPr lang="en-US"/>
              <a:t> - Consider referencing literature on diagnostic yields for testing for particular patient populations, as well as guidelines by ACMG (PMID: 34211152) and the AAP (PMID: 40545261).  </a:t>
            </a:r>
          </a:p>
          <a:p>
            <a:pPr>
              <a:lnSpc>
                <a:spcPct val="90000"/>
              </a:lnSpc>
              <a:spcBef>
                <a:spcPts val="1000"/>
              </a:spcBef>
            </a:pPr>
            <a:r>
              <a:rPr lang="en-US"/>
              <a:t>     - Detail how the test can guide prognosis, recurrence risk counseling, medical recommendations, and reduce additional testing.  </a:t>
            </a:r>
          </a:p>
          <a:p>
            <a:pPr>
              <a:lnSpc>
                <a:spcPct val="90000"/>
              </a:lnSpc>
              <a:spcBef>
                <a:spcPts val="1000"/>
              </a:spcBef>
            </a:pPr>
            <a:r>
              <a:rPr lang="en-US"/>
              <a:t> - If the insurance policy has specific criteria for coverage, address how your patient meets this criteria. </a:t>
            </a:r>
          </a:p>
          <a:p>
            <a:pPr>
              <a:lnSpc>
                <a:spcPct val="90000"/>
              </a:lnSpc>
              <a:spcBef>
                <a:spcPts val="1000"/>
              </a:spcBef>
            </a:pPr>
            <a:endParaRPr lang="en-US"/>
          </a:p>
          <a:p>
            <a:pPr>
              <a:lnSpc>
                <a:spcPct val="90000"/>
              </a:lnSpc>
              <a:spcBef>
                <a:spcPts val="1000"/>
              </a:spcBef>
            </a:pPr>
            <a:r>
              <a:rPr lang="en-US" b="1"/>
              <a:t>Increasing likelihood of completion of genetic testing</a:t>
            </a:r>
            <a:endParaRPr lang="en-US"/>
          </a:p>
          <a:p>
            <a:pPr>
              <a:lnSpc>
                <a:spcPct val="90000"/>
              </a:lnSpc>
              <a:spcBef>
                <a:spcPts val="1000"/>
              </a:spcBef>
            </a:pPr>
            <a:r>
              <a:rPr lang="en-US"/>
              <a:t> - Counsel families that genetic testing is optional, but may assist with guiding their child's medical care, as well as inform the risk to other family members or future children. </a:t>
            </a:r>
          </a:p>
          <a:p>
            <a:pPr>
              <a:lnSpc>
                <a:spcPct val="90000"/>
              </a:lnSpc>
              <a:spcBef>
                <a:spcPts val="1000"/>
              </a:spcBef>
            </a:pPr>
            <a:r>
              <a:rPr lang="en-US"/>
              <a:t> - Consider caregivers' potential causal beliefs (what they think caused their child's diagnosis) and attitudes toward genetic testing.</a:t>
            </a:r>
          </a:p>
          <a:p>
            <a:pPr>
              <a:lnSpc>
                <a:spcPct val="90000"/>
              </a:lnSpc>
              <a:spcBef>
                <a:spcPts val="1000"/>
              </a:spcBef>
            </a:pPr>
            <a:r>
              <a:rPr lang="en-US"/>
              <a:t> - Address potential concern about method of collection (families may assume venipuncture when most testing can be done with buccal sample). Many labs will send buccal swab kit to patient's home with a pre-paid return label for  drop-off.</a:t>
            </a:r>
          </a:p>
          <a:p>
            <a:pPr>
              <a:lnSpc>
                <a:spcPct val="90000"/>
              </a:lnSpc>
              <a:spcBef>
                <a:spcPts val="1000"/>
              </a:spcBef>
            </a:pPr>
            <a:r>
              <a:rPr lang="en-US"/>
              <a:t> </a:t>
            </a:r>
          </a:p>
        </p:txBody>
      </p:sp>
      <p:sp>
        <p:nvSpPr>
          <p:cNvPr id="4" name="Slide Number Placeholder 3"/>
          <p:cNvSpPr>
            <a:spLocks noGrp="1"/>
          </p:cNvSpPr>
          <p:nvPr>
            <p:ph type="sldNum" sz="quarter" idx="5"/>
          </p:nvPr>
        </p:nvSpPr>
        <p:spPr/>
        <p:txBody>
          <a:bodyPr/>
          <a:lstStyle/>
          <a:p>
            <a:fld id="{0DA99D11-5B9C-4912-97EC-F75B6129DF8D}" type="slidenum">
              <a:rPr lang="en-US" smtClean="0"/>
              <a:t>33</a:t>
            </a:fld>
            <a:endParaRPr lang="en-US"/>
          </a:p>
        </p:txBody>
      </p:sp>
    </p:spTree>
    <p:extLst>
      <p:ext uri="{BB962C8B-B14F-4D97-AF65-F5344CB8AC3E}">
        <p14:creationId xmlns:p14="http://schemas.microsoft.com/office/powerpoint/2010/main" val="159343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Benefits</a:t>
            </a:r>
          </a:p>
          <a:p>
            <a:pPr marL="285750" indent="-285750">
              <a:lnSpc>
                <a:spcPct val="90000"/>
              </a:lnSpc>
              <a:spcBef>
                <a:spcPts val="1000"/>
              </a:spcBef>
              <a:buFont typeface="Arial"/>
              <a:buChar char="•"/>
            </a:pPr>
            <a:r>
              <a:rPr lang="en-US"/>
              <a:t>Finding a genetic cause for individual's condition (relief of knowing the cause, can be positive psychological impact on parents/caregivers)</a:t>
            </a:r>
          </a:p>
          <a:p>
            <a:pPr marL="285750" indent="-285750">
              <a:lnSpc>
                <a:spcPct val="90000"/>
              </a:lnSpc>
              <a:spcBef>
                <a:spcPts val="1000"/>
              </a:spcBef>
              <a:buFont typeface="Arial"/>
              <a:buChar char="•"/>
            </a:pPr>
            <a:r>
              <a:rPr lang="en-US"/>
              <a:t>Guidance for interventions &amp; medical management (this can range from improving access to therapies/services, direct impact on treatment such as for inborn errors of metabolism, or identifying whether a candidate for future treatments such as gene therapy)</a:t>
            </a:r>
          </a:p>
          <a:p>
            <a:pPr marL="285750" indent="-285750">
              <a:lnSpc>
                <a:spcPct val="90000"/>
              </a:lnSpc>
              <a:spcBef>
                <a:spcPts val="1000"/>
              </a:spcBef>
              <a:buFont typeface="Arial"/>
              <a:buChar char="•"/>
            </a:pPr>
            <a:r>
              <a:rPr lang="en-US"/>
              <a:t>Prognosis information</a:t>
            </a:r>
          </a:p>
          <a:p>
            <a:pPr marL="285750" indent="-285750">
              <a:lnSpc>
                <a:spcPct val="90000"/>
              </a:lnSpc>
              <a:spcBef>
                <a:spcPts val="1000"/>
              </a:spcBef>
              <a:buFont typeface="Arial"/>
              <a:buChar char="•"/>
            </a:pPr>
            <a:r>
              <a:rPr lang="en-US"/>
              <a:t>Recurrence risk info (family &amp;individual)</a:t>
            </a:r>
          </a:p>
          <a:p>
            <a:pPr marL="285750" indent="-285750">
              <a:lnSpc>
                <a:spcPct val="90000"/>
              </a:lnSpc>
              <a:spcBef>
                <a:spcPts val="1000"/>
              </a:spcBef>
              <a:buFont typeface="Arial"/>
              <a:buChar char="•"/>
            </a:pPr>
            <a:r>
              <a:rPr lang="en-US"/>
              <a:t>Connections to support groups/networks </a:t>
            </a:r>
          </a:p>
          <a:p>
            <a:pPr marL="285750" indent="-285750">
              <a:lnSpc>
                <a:spcPct val="90000"/>
              </a:lnSpc>
              <a:spcBef>
                <a:spcPts val="1000"/>
              </a:spcBef>
              <a:buFont typeface="Arial"/>
              <a:buChar char="•"/>
            </a:pPr>
            <a:r>
              <a:rPr lang="en-US"/>
              <a:t>Opportunities for participating in research (including clinical trials)</a:t>
            </a:r>
          </a:p>
          <a:p>
            <a:pPr>
              <a:lnSpc>
                <a:spcPct val="90000"/>
              </a:lnSpc>
              <a:spcBef>
                <a:spcPts val="1000"/>
              </a:spcBef>
            </a:pPr>
            <a:r>
              <a:rPr lang="en-US"/>
              <a:t>Alternatives</a:t>
            </a:r>
          </a:p>
          <a:p>
            <a:pPr marL="171450" indent="-171450">
              <a:lnSpc>
                <a:spcPct val="90000"/>
              </a:lnSpc>
              <a:spcBef>
                <a:spcPts val="1000"/>
              </a:spcBef>
              <a:buFont typeface="Arial"/>
              <a:buChar char="•"/>
            </a:pPr>
            <a:r>
              <a:rPr lang="en-US"/>
              <a:t>Focused Autism or GDD/ID gene panels (no uniformity across labs, lower diagnostic yield). This is an option for families wanting more targeted testing to avoid VUSs, less well understood genes, secondary or incidental findings. Refer to Geneticist for this (caveat: unknown if Geneticist will support this testing)</a:t>
            </a:r>
          </a:p>
          <a:p>
            <a:pPr marL="171450" indent="-171450">
              <a:lnSpc>
                <a:spcPct val="90000"/>
              </a:lnSpc>
              <a:spcBef>
                <a:spcPts val="1000"/>
              </a:spcBef>
              <a:buFont typeface="Arial"/>
              <a:buChar char="•"/>
            </a:pPr>
            <a:r>
              <a:rPr lang="en-US"/>
              <a:t>Families can opt out of receiving secondary finding results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DA99D11-5B9C-4912-97EC-F75B6129DF8D}" type="slidenum">
              <a:rPr lang="en-US" smtClean="0"/>
              <a:t>34</a:t>
            </a:fld>
            <a:endParaRPr lang="en-US"/>
          </a:p>
        </p:txBody>
      </p:sp>
    </p:spTree>
    <p:extLst>
      <p:ext uri="{BB962C8B-B14F-4D97-AF65-F5344CB8AC3E}">
        <p14:creationId xmlns:p14="http://schemas.microsoft.com/office/powerpoint/2010/main" val="356005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Pretest Counseling: Risks</a:t>
            </a:r>
          </a:p>
          <a:p>
            <a:pPr marL="742950" lvl="1" indent="-285750">
              <a:buChar char="•"/>
            </a:pPr>
            <a:r>
              <a:rPr lang="en-US"/>
              <a:t>VUS (Variant of Unknown Significance) </a:t>
            </a:r>
          </a:p>
          <a:p>
            <a:pPr marL="1200150" lvl="2" indent="-285750">
              <a:buFont typeface="Wingdings,Sans-Serif"/>
              <a:buChar char="•"/>
            </a:pPr>
            <a:r>
              <a:rPr lang="en-US"/>
              <a:t>Can be a frustrating result</a:t>
            </a:r>
          </a:p>
          <a:p>
            <a:pPr marL="1200150" lvl="2" indent="-285750">
              <a:buFont typeface="Wingdings,Sans-Serif"/>
              <a:buChar char="•"/>
            </a:pPr>
            <a:r>
              <a:rPr lang="en-US"/>
              <a:t>Over time a VUS may be reinterpreted or reclassified</a:t>
            </a:r>
          </a:p>
          <a:p>
            <a:pPr marL="742950" lvl="1">
              <a:buFont typeface="Arial,Sans-Serif"/>
              <a:buChar char="•"/>
            </a:pPr>
            <a:r>
              <a:rPr lang="en-US"/>
              <a:t>Potential for no findings (no result with testing)</a:t>
            </a:r>
          </a:p>
          <a:p>
            <a:pPr marL="742950" lvl="1">
              <a:buFont typeface="Arial,Sans-Serif"/>
              <a:buChar char="•"/>
            </a:pPr>
            <a:r>
              <a:rPr lang="en-US"/>
              <a:t>Secondary Findings (gene variant with medical, reproductive, or personal significance)</a:t>
            </a:r>
          </a:p>
          <a:p>
            <a:pPr marL="742950" lvl="1">
              <a:buFont typeface="Arial,Sans-Serif"/>
              <a:buChar char="•"/>
            </a:pPr>
            <a:r>
              <a:rPr lang="en-US"/>
              <a:t>Increased regions of homozygosity </a:t>
            </a:r>
          </a:p>
          <a:p>
            <a:pPr marL="742950" lvl="1">
              <a:buFont typeface="Arial,Sans-Serif"/>
              <a:buChar char="•"/>
            </a:pPr>
            <a:r>
              <a:rPr lang="en-US"/>
              <a:t>Implications for the military </a:t>
            </a:r>
          </a:p>
          <a:p>
            <a:pPr marL="742950" lvl="1">
              <a:buFont typeface="Arial,Sans-Serif"/>
              <a:buChar char="•"/>
            </a:pPr>
            <a:r>
              <a:rPr lang="en-US"/>
              <a:t>Implications for life, long term care, &amp; disability insurance</a:t>
            </a:r>
          </a:p>
        </p:txBody>
      </p:sp>
      <p:sp>
        <p:nvSpPr>
          <p:cNvPr id="4" name="Slide Number Placeholder 3"/>
          <p:cNvSpPr>
            <a:spLocks noGrp="1"/>
          </p:cNvSpPr>
          <p:nvPr>
            <p:ph type="sldNum" sz="quarter" idx="5"/>
          </p:nvPr>
        </p:nvSpPr>
        <p:spPr/>
        <p:txBody>
          <a:bodyPr/>
          <a:lstStyle/>
          <a:p>
            <a:fld id="{0DA99D11-5B9C-4912-97EC-F75B6129DF8D}" type="slidenum">
              <a:rPr lang="en-US" smtClean="0"/>
              <a:t>35</a:t>
            </a:fld>
            <a:endParaRPr lang="en-US"/>
          </a:p>
        </p:txBody>
      </p:sp>
    </p:spTree>
    <p:extLst>
      <p:ext uri="{BB962C8B-B14F-4D97-AF65-F5344CB8AC3E}">
        <p14:creationId xmlns:p14="http://schemas.microsoft.com/office/powerpoint/2010/main" val="221756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What are Secondary findings? (gene variant unrelated to the reason for testing, with medical, reproductive, or personal significance)  </a:t>
            </a:r>
            <a:endParaRPr lang="en-US">
              <a:latin typeface="Aptos"/>
              <a:ea typeface="Calibri"/>
              <a:cs typeface="Calibri"/>
            </a:endParaRPr>
          </a:p>
          <a:p>
            <a:r>
              <a:rPr lang="en-US">
                <a:latin typeface="Calibri"/>
                <a:ea typeface="Calibri"/>
                <a:cs typeface="Calibri"/>
              </a:rPr>
              <a:t>Listed are some examples of the types of clinically actionable genes that have been specified by the ACMG</a:t>
            </a:r>
          </a:p>
          <a:p>
            <a:pPr marL="285750" indent="-285750">
              <a:buFont typeface="Arial,Sans-Serif"/>
              <a:buChar char="•"/>
            </a:pPr>
            <a:r>
              <a:rPr lang="en-US"/>
              <a:t>Occurs in 1% - 9% of individuals (various studies and meta-analyses)</a:t>
            </a:r>
          </a:p>
          <a:p>
            <a:pPr marL="342900" indent="-342900">
              <a:buFont typeface="Arial,Sans-Serif"/>
              <a:buChar char="•"/>
            </a:pPr>
            <a:r>
              <a:rPr lang="en-US"/>
              <a:t>As of 2021, ACMG specified 81 genes regarded as clinically actionable</a:t>
            </a:r>
          </a:p>
          <a:p>
            <a:pPr marL="800100" lvl="1" indent="-342900">
              <a:buFont typeface="Arial,Sans-Serif"/>
              <a:buChar char="•"/>
            </a:pPr>
            <a:r>
              <a:rPr lang="en-US"/>
              <a:t>Increased risk of cancer</a:t>
            </a:r>
          </a:p>
          <a:p>
            <a:pPr marL="800100" lvl="1" indent="-342900">
              <a:buFont typeface="Arial,Sans-Serif"/>
              <a:buChar char="•"/>
            </a:pPr>
            <a:r>
              <a:rPr lang="en-US"/>
              <a:t>Cardiomyopathy</a:t>
            </a:r>
          </a:p>
          <a:p>
            <a:pPr marL="800100" lvl="1" indent="-342900">
              <a:buFont typeface="Arial,Sans-Serif"/>
              <a:buChar char="•"/>
            </a:pPr>
            <a:r>
              <a:rPr lang="en-US"/>
              <a:t>Cardiac conduction disorders</a:t>
            </a:r>
          </a:p>
          <a:p>
            <a:pPr marL="800100" lvl="1" indent="-342900">
              <a:buFont typeface="Arial,Sans-Serif"/>
              <a:buChar char="•"/>
            </a:pPr>
            <a:r>
              <a:rPr lang="en-US"/>
              <a:t>Connective tissue disorders</a:t>
            </a:r>
          </a:p>
          <a:p>
            <a:pPr marL="800100" lvl="1" indent="-342900">
              <a:buFont typeface="Arial,Sans-Serif"/>
              <a:buChar char="•"/>
            </a:pPr>
            <a:r>
              <a:rPr lang="en-US"/>
              <a:t>Metabolic disorders</a:t>
            </a:r>
          </a:p>
          <a:p>
            <a:pPr marL="285750" indent="-285750">
              <a:buFont typeface="Arial,Sans-Serif"/>
              <a:buChar char="•"/>
            </a:pPr>
            <a:r>
              <a:rPr lang="en-US"/>
              <a:t>Implications for other family members – either for parents in trio testing or from cascade genetic testing </a:t>
            </a:r>
          </a:p>
          <a:p>
            <a:pPr marL="457200" indent="-457200">
              <a:buFont typeface="Arial,Sans-Serif"/>
              <a:buChar char="•"/>
            </a:pPr>
            <a:r>
              <a:rPr lang="en-US"/>
              <a:t>Identification of carrier status for recessive conditions </a:t>
            </a:r>
          </a:p>
          <a:p>
            <a:r>
              <a:rPr lang="en-US"/>
              <a:t>Additional Considerations</a:t>
            </a:r>
          </a:p>
          <a:p>
            <a:pPr marL="457200" indent="-457200">
              <a:buFont typeface="Arial,Sans-Serif"/>
              <a:buChar char="•"/>
            </a:pPr>
            <a:r>
              <a:rPr lang="en-US"/>
              <a:t>Secondary findings should be made available to all individuals unless they opt out </a:t>
            </a:r>
          </a:p>
          <a:p>
            <a:pPr marL="457200" indent="-457200">
              <a:buFont typeface="Arial,Sans-Serif"/>
              <a:buChar char="•"/>
            </a:pPr>
            <a:r>
              <a:rPr lang="en-US"/>
              <a:t>Refer to a genetic counselor if secondary findings occur</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DA99D11-5B9C-4912-97EC-F75B6129DF8D}" type="slidenum">
              <a:rPr lang="en-US" smtClean="0"/>
              <a:t>36</a:t>
            </a:fld>
            <a:endParaRPr lang="en-US"/>
          </a:p>
        </p:txBody>
      </p:sp>
    </p:spTree>
    <p:extLst>
      <p:ext uri="{BB962C8B-B14F-4D97-AF65-F5344CB8AC3E}">
        <p14:creationId xmlns:p14="http://schemas.microsoft.com/office/powerpoint/2010/main" val="10896171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5.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2"/>
            </p:custDataLst>
            <p:extLst>
              <p:ext uri="{D42A27DB-BD31-4B8C-83A1-F6EECF244321}">
                <p14:modId xmlns:p14="http://schemas.microsoft.com/office/powerpoint/2010/main" val="4046986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967958" y="2172920"/>
            <a:ext cx="2176042" cy="468508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4" y="2"/>
            <a:ext cx="6967958"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6962826" y="2"/>
            <a:ext cx="2178000"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8427"/>
            <a:ext cx="6965996"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ctrTitle"/>
          </p:nvPr>
        </p:nvSpPr>
        <p:spPr>
          <a:xfrm>
            <a:off x="431800" y="3344122"/>
            <a:ext cx="3758234" cy="1221040"/>
          </a:xfrm>
          <a:prstGeom prst="rect">
            <a:avLst/>
          </a:prstGeom>
        </p:spPr>
        <p:txBody>
          <a:bodyPr vert="horz" wrap="square" anchor="t">
            <a:spAutoFit/>
          </a:bodyPr>
          <a:lstStyle>
            <a:lvl1pPr algn="l">
              <a:defRPr sz="4400">
                <a:solidFill>
                  <a:schemeClr val="bg1"/>
                </a:solidFill>
              </a:defRPr>
            </a:lvl1pPr>
          </a:lstStyle>
          <a:p>
            <a:r>
              <a:rPr lang="en-US" dirty="0"/>
              <a:t>Click to edit Master title style</a:t>
            </a:r>
          </a:p>
        </p:txBody>
      </p:sp>
      <p:sp>
        <p:nvSpPr>
          <p:cNvPr id="3" name="Subtitle 2"/>
          <p:cNvSpPr>
            <a:spLocks noGrp="1"/>
          </p:cNvSpPr>
          <p:nvPr userDrawn="1">
            <p:ph type="subTitle" idx="1" hasCustomPrompt="1"/>
          </p:nvPr>
        </p:nvSpPr>
        <p:spPr>
          <a:xfrm>
            <a:off x="431800" y="2854849"/>
            <a:ext cx="3758234"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5199157" y="5091159"/>
            <a:ext cx="3533679" cy="353367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6966000" y="2124661"/>
            <a:ext cx="2178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431800" y="5768419"/>
            <a:ext cx="3484562"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431800" y="6008812"/>
            <a:ext cx="3484562"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Date</a:t>
            </a:r>
          </a:p>
        </p:txBody>
      </p:sp>
      <p:grpSp>
        <p:nvGrpSpPr>
          <p:cNvPr id="12" name="Group 11">
            <a:extLst>
              <a:ext uri="{FF2B5EF4-FFF2-40B4-BE49-F238E27FC236}">
                <a16:creationId xmlns:a16="http://schemas.microsoft.com/office/drawing/2014/main" id="{169A234B-2F89-D878-A2E4-C1DB0DE0CD2F}"/>
              </a:ext>
            </a:extLst>
          </p:cNvPr>
          <p:cNvGrpSpPr/>
          <p:nvPr userDrawn="1"/>
        </p:nvGrpSpPr>
        <p:grpSpPr>
          <a:xfrm>
            <a:off x="431799" y="881744"/>
            <a:ext cx="2827923" cy="753463"/>
            <a:chOff x="867628" y="426344"/>
            <a:chExt cx="1917483" cy="510888"/>
          </a:xfrm>
        </p:grpSpPr>
        <p:grpSp>
          <p:nvGrpSpPr>
            <p:cNvPr id="7" name="Group 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8" name="Picture 7">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9" name="Picture 8">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6964413" y="-7938"/>
            <a:ext cx="2178000" cy="2129251"/>
          </a:xfrm>
        </p:spPr>
        <p:txBody>
          <a:bodyPr anchor="ctr"/>
          <a:lstStyle>
            <a:lvl1pPr algn="ctr">
              <a:defRPr>
                <a:solidFill>
                  <a:schemeClr val="bg1"/>
                </a:solidFill>
              </a:defRPr>
            </a:lvl1pPr>
          </a:lstStyle>
          <a:p>
            <a:endParaRPr lang="en-US"/>
          </a:p>
        </p:txBody>
      </p:sp>
      <p:cxnSp>
        <p:nvCxnSpPr>
          <p:cNvPr id="23" name="Straight Connector 22">
            <a:extLst>
              <a:ext uri="{FF2B5EF4-FFF2-40B4-BE49-F238E27FC236}">
                <a16:creationId xmlns:a16="http://schemas.microsoft.com/office/drawing/2014/main" id="{F25B72B0-6660-95A2-3DFD-776C858FAB58}"/>
              </a:ext>
            </a:extLst>
          </p:cNvPr>
          <p:cNvCxnSpPr>
            <a:cxnSpLocks/>
          </p:cNvCxnSpPr>
          <p:nvPr userDrawn="1"/>
        </p:nvCxnSpPr>
        <p:spPr>
          <a:xfrm flipH="1">
            <a:off x="3582019" y="934835"/>
            <a:ext cx="3485" cy="64728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4019767" y="726700"/>
            <a:ext cx="1304345" cy="855415"/>
          </a:xfrm>
          <a:prstGeom prst="rect">
            <a:avLst/>
          </a:prstGeom>
        </p:spPr>
      </p:pic>
    </p:spTree>
    <p:extLst>
      <p:ext uri="{BB962C8B-B14F-4D97-AF65-F5344CB8AC3E}">
        <p14:creationId xmlns:p14="http://schemas.microsoft.com/office/powerpoint/2010/main" val="14657757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BCM/TCH">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2"/>
            </p:custDataLst>
            <p:extLst>
              <p:ext uri="{D42A27DB-BD31-4B8C-83A1-F6EECF244321}">
                <p14:modId xmlns:p14="http://schemas.microsoft.com/office/powerpoint/2010/main" val="1794648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3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4" y="0"/>
            <a:ext cx="914400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3" name="Picture 32">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31601" y="6157749"/>
            <a:ext cx="2583607" cy="544692"/>
          </a:xfrm>
          <a:prstGeom prst="rect">
            <a:avLst/>
          </a:prstGeom>
        </p:spPr>
      </p:pic>
      <p:sp>
        <p:nvSpPr>
          <p:cNvPr id="14" name="Rectangle 13">
            <a:extLst>
              <a:ext uri="{FF2B5EF4-FFF2-40B4-BE49-F238E27FC236}">
                <a16:creationId xmlns:a16="http://schemas.microsoft.com/office/drawing/2014/main" id="{34691022-7CF6-3610-EB9C-F98DF074366D}"/>
              </a:ext>
            </a:extLst>
          </p:cNvPr>
          <p:cNvSpPr/>
          <p:nvPr userDrawn="1"/>
        </p:nvSpPr>
        <p:spPr>
          <a:xfrm>
            <a:off x="1962150" y="2294951"/>
            <a:ext cx="718185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2874645" y="3369083"/>
            <a:ext cx="3943430" cy="750655"/>
          </a:xfrm>
        </p:spPr>
        <p:txBody>
          <a:bodyPr wrap="square" anchor="ctr">
            <a:spAutoFit/>
          </a:bodyPr>
          <a:lstStyle>
            <a:lvl1pPr marL="0" indent="0">
              <a:buFontTx/>
              <a:buNone/>
              <a:defRPr sz="5400">
                <a:solidFill>
                  <a:schemeClr val="bg2"/>
                </a:solidFill>
                <a:latin typeface="+mj-lt"/>
              </a:defRPr>
            </a:lvl1pPr>
          </a:lstStyle>
          <a:p>
            <a:pPr lvl="0"/>
            <a:r>
              <a:rPr lang="en-US" dirty="0"/>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896010" y="3721551"/>
            <a:ext cx="2178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12"/>
          <p:cNvPicPr>
            <a:picLocks noChangeAspect="1"/>
          </p:cNvPicPr>
          <p:nvPr userDrawn="1"/>
        </p:nvPicPr>
        <p:blipFill>
          <a:blip r:embed="rId7"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30751" y="6157749"/>
            <a:ext cx="784198" cy="514292"/>
          </a:xfrm>
          <a:prstGeom prst="rect">
            <a:avLst/>
          </a:prstGeom>
        </p:spPr>
      </p:pic>
    </p:spTree>
    <p:extLst>
      <p:ext uri="{BB962C8B-B14F-4D97-AF65-F5344CB8AC3E}">
        <p14:creationId xmlns:p14="http://schemas.microsoft.com/office/powerpoint/2010/main" val="8389984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CM Only">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07" name="think-cell Slide" r:id="rId4" imgW="425" imgH="424" progId="TCLayout.ActiveDocument.1">
                  <p:embed/>
                </p:oleObj>
              </mc:Choice>
              <mc:Fallback>
                <p:oleObj name="think-cell Slide" r:id="rId4" imgW="425" imgH="424" progId="TCLayout.ActiveDocument.1">
                  <p:embed/>
                  <p:pic>
                    <p:nvPicPr>
                      <p:cNvPr id="15" name="think-cell data - do not delete" hidden="1">
                        <a:extLst>
                          <a:ext uri="{FF2B5EF4-FFF2-40B4-BE49-F238E27FC236}">
                            <a16:creationId xmlns:a16="http://schemas.microsoft.com/office/drawing/2014/main" id="{65AE1515-1CFB-4FD6-320B-A7C6497B95D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4" y="0"/>
            <a:ext cx="9144004"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3" name="Picture 32">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t="-235" b="-1"/>
          <a:stretch/>
        </p:blipFill>
        <p:spPr>
          <a:xfrm>
            <a:off x="215897" y="6158204"/>
            <a:ext cx="2460572" cy="566919"/>
          </a:xfrm>
          <a:prstGeom prst="rect">
            <a:avLst/>
          </a:prstGeom>
        </p:spPr>
      </p:pic>
      <p:sp>
        <p:nvSpPr>
          <p:cNvPr id="14" name="Rectangle 13">
            <a:extLst>
              <a:ext uri="{FF2B5EF4-FFF2-40B4-BE49-F238E27FC236}">
                <a16:creationId xmlns:a16="http://schemas.microsoft.com/office/drawing/2014/main" id="{34691022-7CF6-3610-EB9C-F98DF074366D}"/>
              </a:ext>
            </a:extLst>
          </p:cNvPr>
          <p:cNvSpPr/>
          <p:nvPr userDrawn="1"/>
        </p:nvSpPr>
        <p:spPr>
          <a:xfrm>
            <a:off x="1962150" y="2294951"/>
            <a:ext cx="718185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2874645" y="3369083"/>
            <a:ext cx="3943430" cy="750655"/>
          </a:xfrm>
        </p:spPr>
        <p:txBody>
          <a:bodyPr wrap="square" anchor="ctr">
            <a:spAutoFit/>
          </a:bodyPr>
          <a:lstStyle>
            <a:lvl1pPr marL="0" indent="0">
              <a:buFontTx/>
              <a:buNone/>
              <a:defRPr sz="5400">
                <a:solidFill>
                  <a:schemeClr val="bg2"/>
                </a:solidFill>
                <a:latin typeface="+mj-lt"/>
              </a:defRPr>
            </a:lvl1pPr>
          </a:lstStyle>
          <a:p>
            <a:pPr lvl="0"/>
            <a:r>
              <a:rPr lang="en-US" dirty="0"/>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896010" y="3721551"/>
            <a:ext cx="2178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7804438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extLst>
              <p:ext uri="{D42A27DB-BD31-4B8C-83A1-F6EECF244321}">
                <p14:modId xmlns:p14="http://schemas.microsoft.com/office/powerpoint/2010/main" val="4266664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57"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84B0BF1B-0D82-5C41-5128-CE196A3C6E26}"/>
              </a:ext>
            </a:extLst>
          </p:cNvPr>
          <p:cNvGrpSpPr/>
          <p:nvPr userDrawn="1"/>
        </p:nvGrpSpPr>
        <p:grpSpPr>
          <a:xfrm>
            <a:off x="454949" y="6282690"/>
            <a:ext cx="1617935" cy="431077"/>
            <a:chOff x="867628" y="426344"/>
            <a:chExt cx="1917483" cy="510888"/>
          </a:xfrm>
        </p:grpSpPr>
        <p:grpSp>
          <p:nvGrpSpPr>
            <p:cNvPr id="15" name="Group 14">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0" name="Picture 19">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1" name="Picture 20">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6"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23" name="Picture 22"/>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974355" y="6266873"/>
            <a:ext cx="737845" cy="483893"/>
          </a:xfrm>
          <a:prstGeom prst="rect">
            <a:avLst/>
          </a:prstGeom>
        </p:spPr>
      </p:pic>
    </p:spTree>
    <p:extLst>
      <p:ext uri="{BB962C8B-B14F-4D97-AF65-F5344CB8AC3E}">
        <p14:creationId xmlns:p14="http://schemas.microsoft.com/office/powerpoint/2010/main" val="5289152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31"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84B0BF1B-0D82-5C41-5128-CE196A3C6E26}"/>
              </a:ext>
            </a:extLst>
          </p:cNvPr>
          <p:cNvGrpSpPr/>
          <p:nvPr userDrawn="1"/>
        </p:nvGrpSpPr>
        <p:grpSpPr>
          <a:xfrm>
            <a:off x="454949" y="6282690"/>
            <a:ext cx="1617935" cy="431077"/>
            <a:chOff x="867628" y="426344"/>
            <a:chExt cx="1917483" cy="510888"/>
          </a:xfrm>
        </p:grpSpPr>
        <p:grpSp>
          <p:nvGrpSpPr>
            <p:cNvPr id="15" name="Group 14">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0" name="Picture 19">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1" name="Picture 20">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6"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935966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2"/>
            </p:custDataLst>
            <p:extLst>
              <p:ext uri="{D42A27DB-BD31-4B8C-83A1-F6EECF244321}">
                <p14:modId xmlns:p14="http://schemas.microsoft.com/office/powerpoint/2010/main" val="274802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8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5440101" y="1802906"/>
            <a:ext cx="3703899"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5441685" y="6129851"/>
            <a:ext cx="3703899"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5717512" y="2002065"/>
            <a:ext cx="2994688"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a:t>
            </a:r>
            <a:endParaRPr lang="en-ID" dirty="0"/>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0" y="1802906"/>
            <a:ext cx="5440101"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dirty="0"/>
          </a:p>
        </p:txBody>
      </p:sp>
      <p:grpSp>
        <p:nvGrpSpPr>
          <p:cNvPr id="20" name="Group 19">
            <a:extLst>
              <a:ext uri="{FF2B5EF4-FFF2-40B4-BE49-F238E27FC236}">
                <a16:creationId xmlns:a16="http://schemas.microsoft.com/office/drawing/2014/main" id="{84B0BF1B-0D82-5C41-5128-CE196A3C6E26}"/>
              </a:ext>
            </a:extLst>
          </p:cNvPr>
          <p:cNvGrpSpPr/>
          <p:nvPr userDrawn="1"/>
        </p:nvGrpSpPr>
        <p:grpSpPr>
          <a:xfrm>
            <a:off x="454949" y="6322228"/>
            <a:ext cx="1617935" cy="431077"/>
            <a:chOff x="867628" y="426344"/>
            <a:chExt cx="1917483" cy="510888"/>
          </a:xfrm>
        </p:grpSpPr>
        <p:grpSp>
          <p:nvGrpSpPr>
            <p:cNvPr id="22" name="Group 21">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3"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27" name="Picture 26"/>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974355" y="6303085"/>
            <a:ext cx="737845" cy="483893"/>
          </a:xfrm>
          <a:prstGeom prst="rect">
            <a:avLst/>
          </a:prstGeom>
        </p:spPr>
      </p:pic>
    </p:spTree>
    <p:extLst>
      <p:ext uri="{BB962C8B-B14F-4D97-AF65-F5344CB8AC3E}">
        <p14:creationId xmlns:p14="http://schemas.microsoft.com/office/powerpoint/2010/main" val="4517627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5"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65BBF73A-DD23-72BE-5092-5FFB9183C2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5440101" y="1802906"/>
            <a:ext cx="3703899"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5441685" y="6129851"/>
            <a:ext cx="3703899"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5717512" y="2002065"/>
            <a:ext cx="2994688"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a:t>
            </a:r>
            <a:endParaRPr lang="en-ID" dirty="0"/>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0" y="1802906"/>
            <a:ext cx="5440101"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dirty="0"/>
          </a:p>
        </p:txBody>
      </p:sp>
      <p:grpSp>
        <p:nvGrpSpPr>
          <p:cNvPr id="20" name="Group 19">
            <a:extLst>
              <a:ext uri="{FF2B5EF4-FFF2-40B4-BE49-F238E27FC236}">
                <a16:creationId xmlns:a16="http://schemas.microsoft.com/office/drawing/2014/main" id="{84B0BF1B-0D82-5C41-5128-CE196A3C6E26}"/>
              </a:ext>
            </a:extLst>
          </p:cNvPr>
          <p:cNvGrpSpPr/>
          <p:nvPr userDrawn="1"/>
        </p:nvGrpSpPr>
        <p:grpSpPr>
          <a:xfrm>
            <a:off x="454949" y="6322228"/>
            <a:ext cx="1617935" cy="431077"/>
            <a:chOff x="867628" y="426344"/>
            <a:chExt cx="1917483" cy="510888"/>
          </a:xfrm>
        </p:grpSpPr>
        <p:grpSp>
          <p:nvGrpSpPr>
            <p:cNvPr id="22" name="Group 21">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3"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9802813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BCM/TC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885706"/>
            <a:ext cx="9143998"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5" y="872345"/>
            <a:ext cx="9143999"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A3442E19-B1DE-3399-23ED-A3266D087F37}"/>
              </a:ext>
            </a:extLst>
          </p:cNvPr>
          <p:cNvSpPr/>
          <p:nvPr userDrawn="1"/>
        </p:nvSpPr>
        <p:spPr>
          <a:xfrm>
            <a:off x="3680749" y="3429000"/>
            <a:ext cx="5463249"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6880460" y="-1208286"/>
            <a:ext cx="3033569" cy="303356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2548006" y="4561741"/>
            <a:ext cx="2311200" cy="4571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4022725" y="4114107"/>
            <a:ext cx="4689475" cy="611642"/>
          </a:xfrm>
        </p:spPr>
        <p:txBody>
          <a:bodyPr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Thank You</a:t>
            </a:r>
            <a:endParaRPr lang="en-ID" dirty="0"/>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4022725" y="4844356"/>
            <a:ext cx="4689475" cy="249299"/>
          </a:xfrm>
        </p:spPr>
        <p:txBody>
          <a:bodyPr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84B0BF1B-0D82-5C41-5128-CE196A3C6E26}"/>
              </a:ext>
            </a:extLst>
          </p:cNvPr>
          <p:cNvGrpSpPr/>
          <p:nvPr userDrawn="1"/>
        </p:nvGrpSpPr>
        <p:grpSpPr>
          <a:xfrm>
            <a:off x="431799" y="6305198"/>
            <a:ext cx="1617935" cy="431077"/>
            <a:chOff x="867628" y="426344"/>
            <a:chExt cx="1917483" cy="510888"/>
          </a:xfrm>
        </p:grpSpPr>
        <p:grpSp>
          <p:nvGrpSpPr>
            <p:cNvPr id="23" name="Group 22">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4"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18" name="Picture 17"/>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974355" y="6266873"/>
            <a:ext cx="737845" cy="483893"/>
          </a:xfrm>
          <a:prstGeom prst="rect">
            <a:avLst/>
          </a:prstGeom>
        </p:spPr>
      </p:pic>
    </p:spTree>
    <p:extLst>
      <p:ext uri="{BB962C8B-B14F-4D97-AF65-F5344CB8AC3E}">
        <p14:creationId xmlns:p14="http://schemas.microsoft.com/office/powerpoint/2010/main" val="38625631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BCM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885706"/>
            <a:ext cx="9143998"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1" y="885706"/>
            <a:ext cx="9143999"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A3442E19-B1DE-3399-23ED-A3266D087F37}"/>
              </a:ext>
            </a:extLst>
          </p:cNvPr>
          <p:cNvSpPr/>
          <p:nvPr userDrawn="1"/>
        </p:nvSpPr>
        <p:spPr>
          <a:xfrm>
            <a:off x="3680749" y="3429000"/>
            <a:ext cx="5463249"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6880460" y="-1208286"/>
            <a:ext cx="3033569" cy="303356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2548006" y="4561741"/>
            <a:ext cx="2311200" cy="4571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4022725" y="4114107"/>
            <a:ext cx="4689475" cy="611642"/>
          </a:xfrm>
        </p:spPr>
        <p:txBody>
          <a:bodyPr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Thank You</a:t>
            </a:r>
            <a:endParaRPr lang="en-ID" dirty="0"/>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4022725" y="4844356"/>
            <a:ext cx="4689475" cy="249299"/>
          </a:xfrm>
        </p:spPr>
        <p:txBody>
          <a:bodyPr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84B0BF1B-0D82-5C41-5128-CE196A3C6E26}"/>
              </a:ext>
            </a:extLst>
          </p:cNvPr>
          <p:cNvGrpSpPr/>
          <p:nvPr userDrawn="1"/>
        </p:nvGrpSpPr>
        <p:grpSpPr>
          <a:xfrm>
            <a:off x="431799" y="6305198"/>
            <a:ext cx="1617935" cy="431077"/>
            <a:chOff x="867628" y="426344"/>
            <a:chExt cx="1917483" cy="510888"/>
          </a:xfrm>
        </p:grpSpPr>
        <p:grpSp>
          <p:nvGrpSpPr>
            <p:cNvPr id="23" name="Group 22">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4"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40488042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hart BCM/TCH">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2"/>
            </p:custDataLst>
            <p:extLst>
              <p:ext uri="{D42A27DB-BD31-4B8C-83A1-F6EECF244321}">
                <p14:modId xmlns:p14="http://schemas.microsoft.com/office/powerpoint/2010/main" val="1568674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8" y="-2"/>
            <a:ext cx="3084845"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168182" y="-730693"/>
            <a:ext cx="299427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FA95CE7E-8D31-0845-540D-1115F6F811E2}"/>
              </a:ext>
            </a:extLst>
          </p:cNvPr>
          <p:cNvSpPr/>
          <p:nvPr userDrawn="1"/>
        </p:nvSpPr>
        <p:spPr>
          <a:xfrm>
            <a:off x="431799" y="1133865"/>
            <a:ext cx="8280401"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800234" y="1971879"/>
            <a:ext cx="7568262"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811579" y="1388496"/>
            <a:ext cx="5204265" cy="485536"/>
          </a:xfrm>
        </p:spPr>
        <p:txBody>
          <a:bodyPr anchor="ctr">
            <a:noAutofit/>
          </a:bodyPr>
          <a:lstStyle>
            <a:lvl1pPr marL="0" indent="0" algn="l">
              <a:buNone/>
              <a:defRPr sz="3600" b="0">
                <a:solidFill>
                  <a:srgbClr val="00205B"/>
                </a:solidFill>
                <a:latin typeface="+mj-lt"/>
              </a:defRPr>
            </a:lvl1pPr>
          </a:lstStyle>
          <a:p>
            <a:pPr lvl="0"/>
            <a:r>
              <a:rPr lang="en-US" dirty="0"/>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971678" y="4274597"/>
            <a:ext cx="3428878"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4768174" y="4274597"/>
            <a:ext cx="3428878"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grpSp>
        <p:nvGrpSpPr>
          <p:cNvPr id="20" name="Group 19">
            <a:extLst>
              <a:ext uri="{FF2B5EF4-FFF2-40B4-BE49-F238E27FC236}">
                <a16:creationId xmlns:a16="http://schemas.microsoft.com/office/drawing/2014/main" id="{84B0BF1B-0D82-5C41-5128-CE196A3C6E26}"/>
              </a:ext>
            </a:extLst>
          </p:cNvPr>
          <p:cNvGrpSpPr/>
          <p:nvPr userDrawn="1"/>
        </p:nvGrpSpPr>
        <p:grpSpPr>
          <a:xfrm>
            <a:off x="454949" y="6315708"/>
            <a:ext cx="1617935" cy="431077"/>
            <a:chOff x="867628" y="426344"/>
            <a:chExt cx="1917483" cy="510888"/>
          </a:xfrm>
        </p:grpSpPr>
        <p:grpSp>
          <p:nvGrpSpPr>
            <p:cNvPr id="21" name="Group 20">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3"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19" name="Picture 18"/>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974355" y="6266873"/>
            <a:ext cx="737845" cy="483893"/>
          </a:xfrm>
          <a:prstGeom prst="rect">
            <a:avLst/>
          </a:prstGeom>
        </p:spPr>
      </p:pic>
    </p:spTree>
    <p:extLst>
      <p:ext uri="{BB962C8B-B14F-4D97-AF65-F5344CB8AC3E}">
        <p14:creationId xmlns:p14="http://schemas.microsoft.com/office/powerpoint/2010/main" val="1229010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Chart BCM Onl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79" name="think-cell Slide" r:id="rId4" imgW="425" imgH="424" progId="TCLayout.ActiveDocument.1">
                  <p:embed/>
                </p:oleObj>
              </mc:Choice>
              <mc:Fallback>
                <p:oleObj name="think-cell Slide" r:id="rId4" imgW="425" imgH="424" progId="TCLayout.ActiveDocument.1">
                  <p:embed/>
                  <p:pic>
                    <p:nvPicPr>
                      <p:cNvPr id="2" name="think-cell data - do not delete" hidden="1">
                        <a:extLst>
                          <a:ext uri="{FF2B5EF4-FFF2-40B4-BE49-F238E27FC236}">
                            <a16:creationId xmlns:a16="http://schemas.microsoft.com/office/drawing/2014/main" id="{46AA3509-8245-BE60-6008-EE81819A42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8" y="-2"/>
            <a:ext cx="3084845"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168182" y="-730693"/>
            <a:ext cx="299427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FA95CE7E-8D31-0845-540D-1115F6F811E2}"/>
              </a:ext>
            </a:extLst>
          </p:cNvPr>
          <p:cNvSpPr/>
          <p:nvPr userDrawn="1"/>
        </p:nvSpPr>
        <p:spPr>
          <a:xfrm>
            <a:off x="431799" y="1133865"/>
            <a:ext cx="8280401"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800234" y="1971879"/>
            <a:ext cx="7568262"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811579" y="1388496"/>
            <a:ext cx="5204265" cy="485536"/>
          </a:xfrm>
        </p:spPr>
        <p:txBody>
          <a:bodyPr anchor="ctr">
            <a:noAutofit/>
          </a:bodyPr>
          <a:lstStyle>
            <a:lvl1pPr marL="0" indent="0" algn="l">
              <a:buNone/>
              <a:defRPr sz="3600" b="0">
                <a:solidFill>
                  <a:srgbClr val="00205B"/>
                </a:solidFill>
                <a:latin typeface="+mj-lt"/>
              </a:defRPr>
            </a:lvl1pPr>
          </a:lstStyle>
          <a:p>
            <a:pPr lvl="0"/>
            <a:r>
              <a:rPr lang="en-US" dirty="0"/>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971678" y="4274597"/>
            <a:ext cx="3428878"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4768174" y="4274597"/>
            <a:ext cx="3428878"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grpSp>
        <p:nvGrpSpPr>
          <p:cNvPr id="20" name="Group 19">
            <a:extLst>
              <a:ext uri="{FF2B5EF4-FFF2-40B4-BE49-F238E27FC236}">
                <a16:creationId xmlns:a16="http://schemas.microsoft.com/office/drawing/2014/main" id="{84B0BF1B-0D82-5C41-5128-CE196A3C6E26}"/>
              </a:ext>
            </a:extLst>
          </p:cNvPr>
          <p:cNvGrpSpPr/>
          <p:nvPr userDrawn="1"/>
        </p:nvGrpSpPr>
        <p:grpSpPr>
          <a:xfrm>
            <a:off x="454949" y="6315708"/>
            <a:ext cx="1617935" cy="431077"/>
            <a:chOff x="867628" y="426344"/>
            <a:chExt cx="1917483" cy="510888"/>
          </a:xfrm>
        </p:grpSpPr>
        <p:grpSp>
          <p:nvGrpSpPr>
            <p:cNvPr id="21" name="Group 20">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3"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185122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12"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EBF31918-0129-133C-991F-8260EF919F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967958" y="2172920"/>
            <a:ext cx="2176042" cy="468508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4" y="2"/>
            <a:ext cx="6967958"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6966000" y="7942"/>
            <a:ext cx="2178000"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8427"/>
            <a:ext cx="6965996"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ctrTitle"/>
          </p:nvPr>
        </p:nvSpPr>
        <p:spPr>
          <a:xfrm>
            <a:off x="431800" y="3344122"/>
            <a:ext cx="3758234" cy="1221040"/>
          </a:xfrm>
          <a:prstGeom prst="rect">
            <a:avLst/>
          </a:prstGeom>
        </p:spPr>
        <p:txBody>
          <a:bodyPr vert="horz" wrap="square" anchor="t">
            <a:spAutoFit/>
          </a:bodyPr>
          <a:lstStyle>
            <a:lvl1pPr algn="l">
              <a:defRPr sz="4400">
                <a:solidFill>
                  <a:schemeClr val="bg1"/>
                </a:solidFill>
              </a:defRPr>
            </a:lvl1pPr>
          </a:lstStyle>
          <a:p>
            <a:r>
              <a:rPr lang="en-US" dirty="0"/>
              <a:t>Click to edit Master title style</a:t>
            </a:r>
          </a:p>
        </p:txBody>
      </p:sp>
      <p:sp>
        <p:nvSpPr>
          <p:cNvPr id="3" name="Subtitle 2"/>
          <p:cNvSpPr>
            <a:spLocks noGrp="1"/>
          </p:cNvSpPr>
          <p:nvPr userDrawn="1">
            <p:ph type="subTitle" idx="1" hasCustomPrompt="1"/>
          </p:nvPr>
        </p:nvSpPr>
        <p:spPr>
          <a:xfrm>
            <a:off x="431800" y="2854849"/>
            <a:ext cx="3758234"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5199157" y="5091159"/>
            <a:ext cx="3533679" cy="353367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6966000" y="2124661"/>
            <a:ext cx="2178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431800" y="5768419"/>
            <a:ext cx="3484562"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431800" y="6008812"/>
            <a:ext cx="3484562"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Date</a:t>
            </a:r>
          </a:p>
        </p:txBody>
      </p:sp>
      <p:grpSp>
        <p:nvGrpSpPr>
          <p:cNvPr id="12" name="Group 11">
            <a:extLst>
              <a:ext uri="{FF2B5EF4-FFF2-40B4-BE49-F238E27FC236}">
                <a16:creationId xmlns:a16="http://schemas.microsoft.com/office/drawing/2014/main" id="{169A234B-2F89-D878-A2E4-C1DB0DE0CD2F}"/>
              </a:ext>
            </a:extLst>
          </p:cNvPr>
          <p:cNvGrpSpPr/>
          <p:nvPr userDrawn="1"/>
        </p:nvGrpSpPr>
        <p:grpSpPr>
          <a:xfrm>
            <a:off x="431799" y="881744"/>
            <a:ext cx="2827923" cy="753463"/>
            <a:chOff x="867628" y="426344"/>
            <a:chExt cx="1917483" cy="510888"/>
          </a:xfrm>
        </p:grpSpPr>
        <p:grpSp>
          <p:nvGrpSpPr>
            <p:cNvPr id="7" name="Group 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8" name="Picture 7">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9" name="Picture 8">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6964413" y="-7938"/>
            <a:ext cx="2178000" cy="2129251"/>
          </a:xfrm>
        </p:spPr>
        <p:txBody>
          <a:bodyPr anchor="ctr"/>
          <a:lstStyle>
            <a:lvl1pPr algn="ctr">
              <a:defRPr>
                <a:solidFill>
                  <a:schemeClr val="bg1"/>
                </a:solidFill>
              </a:defRPr>
            </a:lvl1pPr>
          </a:lstStyle>
          <a:p>
            <a:endParaRPr lang="en-US"/>
          </a:p>
        </p:txBody>
      </p:sp>
    </p:spTree>
    <p:extLst>
      <p:ext uri="{BB962C8B-B14F-4D97-AF65-F5344CB8AC3E}">
        <p14:creationId xmlns:p14="http://schemas.microsoft.com/office/powerpoint/2010/main" val="31689958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2"/>
            </p:custDataLst>
            <p:extLst>
              <p:ext uri="{D42A27DB-BD31-4B8C-83A1-F6EECF244321}">
                <p14:modId xmlns:p14="http://schemas.microsoft.com/office/powerpoint/2010/main" val="351993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29"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7"/>
            <a:ext cx="9144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2" y="0"/>
            <a:ext cx="9143998"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431800" y="4560424"/>
            <a:ext cx="8712200"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908906" y="4987809"/>
            <a:ext cx="4210539" cy="750655"/>
          </a:xfrm>
        </p:spPr>
        <p:txBody>
          <a:bodyPr vert="horz" anchor="ctr"/>
          <a:lstStyle>
            <a:lvl1pPr>
              <a:defRPr sz="5400">
                <a:solidFill>
                  <a:schemeClr val="bg1"/>
                </a:solidFill>
              </a:defRPr>
            </a:lvl1pPr>
          </a:lstStyle>
          <a:p>
            <a:r>
              <a:rPr lang="en-US" dirty="0"/>
              <a:t>Divider Slide</a:t>
            </a:r>
            <a:endParaRPr lang="en-ID" dirty="0"/>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431800" y="6120131"/>
            <a:ext cx="1956122"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168182" y="-730693"/>
            <a:ext cx="299427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431799" y="6238775"/>
            <a:ext cx="2682164" cy="546291"/>
          </a:xfrm>
          <a:prstGeom prst="rect">
            <a:avLst/>
          </a:prstGeom>
        </p:spPr>
      </p:pic>
      <p:pic>
        <p:nvPicPr>
          <p:cNvPr id="16" name="Picture 15">
            <a:extLst>
              <a:ext uri="{FF2B5EF4-FFF2-40B4-BE49-F238E27FC236}">
                <a16:creationId xmlns:a16="http://schemas.microsoft.com/office/drawing/2014/main" id="{0281ACED-E1C0-7039-B733-C8E5241D70C9}"/>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3154261" y="6238775"/>
            <a:ext cx="782997" cy="502394"/>
          </a:xfrm>
          <a:prstGeom prst="rect">
            <a:avLst/>
          </a:prstGeom>
        </p:spPr>
      </p:pic>
    </p:spTree>
    <p:extLst>
      <p:ext uri="{BB962C8B-B14F-4D97-AF65-F5344CB8AC3E}">
        <p14:creationId xmlns:p14="http://schemas.microsoft.com/office/powerpoint/2010/main" val="19616034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803"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65F39D17-4A0A-E452-3AF3-21B89E2452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7"/>
            <a:ext cx="9144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2" y="0"/>
            <a:ext cx="9143998"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431800" y="4560424"/>
            <a:ext cx="8712200"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908906" y="4987809"/>
            <a:ext cx="4210539" cy="750655"/>
          </a:xfrm>
        </p:spPr>
        <p:txBody>
          <a:bodyPr vert="horz" anchor="ctr"/>
          <a:lstStyle>
            <a:lvl1pPr>
              <a:defRPr sz="5400">
                <a:solidFill>
                  <a:schemeClr val="bg1"/>
                </a:solidFill>
              </a:defRPr>
            </a:lvl1pPr>
          </a:lstStyle>
          <a:p>
            <a:r>
              <a:rPr lang="en-US" dirty="0"/>
              <a:t>Divider Slide</a:t>
            </a:r>
            <a:endParaRPr lang="en-ID" dirty="0"/>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431800" y="6120131"/>
            <a:ext cx="1956122"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168182" y="-730693"/>
            <a:ext cx="299427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431799" y="6238775"/>
            <a:ext cx="2311401" cy="546291"/>
          </a:xfrm>
          <a:prstGeom prst="rect">
            <a:avLst/>
          </a:prstGeom>
        </p:spPr>
      </p:pic>
    </p:spTree>
    <p:extLst>
      <p:ext uri="{BB962C8B-B14F-4D97-AF65-F5344CB8AC3E}">
        <p14:creationId xmlns:p14="http://schemas.microsoft.com/office/powerpoint/2010/main" val="21754945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Division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2"/>
            </p:custDataLst>
            <p:extLst>
              <p:ext uri="{D42A27DB-BD31-4B8C-83A1-F6EECF244321}">
                <p14:modId xmlns:p14="http://schemas.microsoft.com/office/powerpoint/2010/main" val="3035112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5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7339691" y="-1208286"/>
            <a:ext cx="3033569" cy="303356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4" y="-3"/>
            <a:ext cx="9144004"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431800" y="2020591"/>
            <a:ext cx="4140200" cy="611642"/>
          </a:xfrm>
          <a:prstGeom prst="rect">
            <a:avLst/>
          </a:prstGeom>
        </p:spPr>
        <p:txBody>
          <a:bodyPr vert="horz" wrap="square" anchor="t">
            <a:spAutoFit/>
          </a:bodyPr>
          <a:lstStyle>
            <a:lvl1pPr algn="l">
              <a:defRPr sz="4400">
                <a:solidFill>
                  <a:schemeClr val="bg1"/>
                </a:solidFill>
              </a:defRPr>
            </a:lvl1pPr>
          </a:lstStyle>
          <a:p>
            <a:r>
              <a:rPr lang="en-US" dirty="0"/>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431800" y="1455976"/>
            <a:ext cx="4140200"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431800" y="3294091"/>
            <a:ext cx="4140200"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dirty="0"/>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4" y="6120131"/>
            <a:ext cx="4572004"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4143737" y="2747909"/>
            <a:ext cx="5000263"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4446642" y="3052705"/>
            <a:ext cx="4697360"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dirty="0"/>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431800" y="2947549"/>
            <a:ext cx="110418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 name="Group 26">
            <a:extLst>
              <a:ext uri="{FF2B5EF4-FFF2-40B4-BE49-F238E27FC236}">
                <a16:creationId xmlns:a16="http://schemas.microsoft.com/office/drawing/2014/main" id="{84B0BF1B-0D82-5C41-5128-CE196A3C6E26}"/>
              </a:ext>
            </a:extLst>
          </p:cNvPr>
          <p:cNvGrpSpPr/>
          <p:nvPr userDrawn="1"/>
        </p:nvGrpSpPr>
        <p:grpSpPr>
          <a:xfrm>
            <a:off x="431799" y="6305120"/>
            <a:ext cx="1617935" cy="431077"/>
            <a:chOff x="867628" y="426344"/>
            <a:chExt cx="1917483" cy="510888"/>
          </a:xfrm>
        </p:grpSpPr>
        <p:grpSp>
          <p:nvGrpSpPr>
            <p:cNvPr id="31" name="Group 30">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33" name="Picture 32">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34" name="Picture 33">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32"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cxnSp>
        <p:nvCxnSpPr>
          <p:cNvPr id="36" name="Straight Connector 35">
            <a:extLst>
              <a:ext uri="{FF2B5EF4-FFF2-40B4-BE49-F238E27FC236}">
                <a16:creationId xmlns:a16="http://schemas.microsoft.com/office/drawing/2014/main" id="{F25B72B0-6660-95A2-3DFD-776C858FAB58}"/>
              </a:ext>
            </a:extLst>
          </p:cNvPr>
          <p:cNvCxnSpPr>
            <a:cxnSpLocks/>
          </p:cNvCxnSpPr>
          <p:nvPr userDrawn="1"/>
        </p:nvCxnSpPr>
        <p:spPr>
          <a:xfrm flipH="1">
            <a:off x="2282514" y="6311654"/>
            <a:ext cx="3484" cy="434925"/>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2588903" y="6293548"/>
            <a:ext cx="737845" cy="483893"/>
          </a:xfrm>
          <a:prstGeom prst="rect">
            <a:avLst/>
          </a:prstGeom>
        </p:spPr>
      </p:pic>
    </p:spTree>
    <p:extLst>
      <p:ext uri="{BB962C8B-B14F-4D97-AF65-F5344CB8AC3E}">
        <p14:creationId xmlns:p14="http://schemas.microsoft.com/office/powerpoint/2010/main" val="10722324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Division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27"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D69B49DD-79B5-AE78-2747-D37A9FFE17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7339691" y="-1208286"/>
            <a:ext cx="3033569" cy="303356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4" y="-3"/>
            <a:ext cx="9144004"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431800" y="2020591"/>
            <a:ext cx="4140200" cy="611642"/>
          </a:xfrm>
          <a:prstGeom prst="rect">
            <a:avLst/>
          </a:prstGeom>
        </p:spPr>
        <p:txBody>
          <a:bodyPr vert="horz" wrap="square" anchor="t">
            <a:spAutoFit/>
          </a:bodyPr>
          <a:lstStyle>
            <a:lvl1pPr algn="l">
              <a:defRPr sz="4400">
                <a:solidFill>
                  <a:schemeClr val="bg1"/>
                </a:solidFill>
              </a:defRPr>
            </a:lvl1pPr>
          </a:lstStyle>
          <a:p>
            <a:r>
              <a:rPr lang="en-US" dirty="0"/>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431800" y="1455976"/>
            <a:ext cx="4140200"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431800" y="3294091"/>
            <a:ext cx="4140200"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dirty="0"/>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4" y="6120131"/>
            <a:ext cx="4572004"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4143737" y="2747909"/>
            <a:ext cx="5000263"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4446642" y="3052705"/>
            <a:ext cx="4697360"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dirty="0"/>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431800" y="2947549"/>
            <a:ext cx="110418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 name="Group 26">
            <a:extLst>
              <a:ext uri="{FF2B5EF4-FFF2-40B4-BE49-F238E27FC236}">
                <a16:creationId xmlns:a16="http://schemas.microsoft.com/office/drawing/2014/main" id="{84B0BF1B-0D82-5C41-5128-CE196A3C6E26}"/>
              </a:ext>
            </a:extLst>
          </p:cNvPr>
          <p:cNvGrpSpPr/>
          <p:nvPr userDrawn="1"/>
        </p:nvGrpSpPr>
        <p:grpSpPr>
          <a:xfrm>
            <a:off x="431799" y="6305120"/>
            <a:ext cx="1617935" cy="431077"/>
            <a:chOff x="867628" y="426344"/>
            <a:chExt cx="1917483" cy="510888"/>
          </a:xfrm>
        </p:grpSpPr>
        <p:grpSp>
          <p:nvGrpSpPr>
            <p:cNvPr id="31" name="Group 30">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33" name="Picture 32">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34" name="Picture 33">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32"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2190713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F6E72B-CE03-4E82-B462-6EAA41CAA8C2}"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6ADD4-CD57-40DC-82AA-7EF475460F18}" type="slidenum">
              <a:rPr lang="en-US" smtClean="0"/>
              <a:t>‹#›</a:t>
            </a:fld>
            <a:endParaRPr lang="en-US"/>
          </a:p>
        </p:txBody>
      </p:sp>
    </p:spTree>
    <p:extLst>
      <p:ext uri="{BB962C8B-B14F-4D97-AF65-F5344CB8AC3E}">
        <p14:creationId xmlns:p14="http://schemas.microsoft.com/office/powerpoint/2010/main" val="4032844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A207-F987-07BD-9B46-3317321DDCC0}"/>
              </a:ext>
            </a:extLst>
          </p:cNvPr>
          <p:cNvSpPr>
            <a:spLocks noGrp="1"/>
          </p:cNvSpPr>
          <p:nvPr>
            <p:ph type="ctrTitle"/>
          </p:nvPr>
        </p:nvSpPr>
        <p:spPr>
          <a:xfrm>
            <a:off x="1143000" y="2886715"/>
            <a:ext cx="6858000" cy="62324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EE4CE20-1256-20BB-5479-7F7EAE45AD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DD9F35-BAE5-3B8B-C921-03DA3C1EA992}"/>
              </a:ext>
            </a:extLst>
          </p:cNvPr>
          <p:cNvSpPr>
            <a:spLocks noGrp="1"/>
          </p:cNvSpPr>
          <p:nvPr>
            <p:ph type="dt" sz="half" idx="10"/>
          </p:nvPr>
        </p:nvSpPr>
        <p:spPr/>
        <p:txBody>
          <a:bodyPr/>
          <a:lstStyle/>
          <a:p>
            <a:fld id="{9C2C5E27-147C-4025-802C-42B3D92B9ABF}" type="datetimeFigureOut">
              <a:rPr lang="en-US" smtClean="0"/>
              <a:t>7/25/2025</a:t>
            </a:fld>
            <a:endParaRPr lang="en-US"/>
          </a:p>
        </p:txBody>
      </p:sp>
      <p:sp>
        <p:nvSpPr>
          <p:cNvPr id="5" name="Footer Placeholder 4">
            <a:extLst>
              <a:ext uri="{FF2B5EF4-FFF2-40B4-BE49-F238E27FC236}">
                <a16:creationId xmlns:a16="http://schemas.microsoft.com/office/drawing/2014/main" id="{09576DAE-63B4-A8D7-0A64-1A70F6942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490F-F24A-FFD3-7720-2AD19E71EC6C}"/>
              </a:ext>
            </a:extLst>
          </p:cNvPr>
          <p:cNvSpPr>
            <a:spLocks noGrp="1"/>
          </p:cNvSpPr>
          <p:nvPr>
            <p:ph type="sldNum" sz="quarter" idx="12"/>
          </p:nvPr>
        </p:nvSpPr>
        <p:spPr/>
        <p:txBody>
          <a:bodyPr/>
          <a:lstStyle/>
          <a:p>
            <a:fld id="{7368D4A0-C790-4207-B392-7C8E0553A6ED}" type="slidenum">
              <a:rPr lang="en-US" smtClean="0"/>
              <a:t>‹#›</a:t>
            </a:fld>
            <a:endParaRPr lang="en-US"/>
          </a:p>
        </p:txBody>
      </p:sp>
    </p:spTree>
    <p:extLst>
      <p:ext uri="{BB962C8B-B14F-4D97-AF65-F5344CB8AC3E}">
        <p14:creationId xmlns:p14="http://schemas.microsoft.com/office/powerpoint/2010/main" val="250508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AF251-EAEA-1178-5D77-281121836A7C}"/>
              </a:ext>
            </a:extLst>
          </p:cNvPr>
          <p:cNvSpPr>
            <a:spLocks noGrp="1"/>
          </p:cNvSpPr>
          <p:nvPr>
            <p:ph type="dt" sz="half" idx="10"/>
          </p:nvPr>
        </p:nvSpPr>
        <p:spPr/>
        <p:txBody>
          <a:bodyPr/>
          <a:lstStyle/>
          <a:p>
            <a:fld id="{9C2C5E27-147C-4025-802C-42B3D92B9ABF}" type="datetimeFigureOut">
              <a:rPr lang="en-US" smtClean="0"/>
              <a:t>7/25/2025</a:t>
            </a:fld>
            <a:endParaRPr lang="en-US"/>
          </a:p>
        </p:txBody>
      </p:sp>
      <p:sp>
        <p:nvSpPr>
          <p:cNvPr id="3" name="Footer Placeholder 2">
            <a:extLst>
              <a:ext uri="{FF2B5EF4-FFF2-40B4-BE49-F238E27FC236}">
                <a16:creationId xmlns:a16="http://schemas.microsoft.com/office/drawing/2014/main" id="{A56935F6-A9D0-A523-44C1-6EC618A7BE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4C1A36-AF25-6715-0FD3-0D8BA8302034}"/>
              </a:ext>
            </a:extLst>
          </p:cNvPr>
          <p:cNvSpPr>
            <a:spLocks noGrp="1"/>
          </p:cNvSpPr>
          <p:nvPr>
            <p:ph type="sldNum" sz="quarter" idx="12"/>
          </p:nvPr>
        </p:nvSpPr>
        <p:spPr/>
        <p:txBody>
          <a:bodyPr/>
          <a:lstStyle/>
          <a:p>
            <a:fld id="{7368D4A0-C790-4207-B392-7C8E0553A6ED}" type="slidenum">
              <a:rPr lang="en-US" smtClean="0"/>
              <a:t>‹#›</a:t>
            </a:fld>
            <a:endParaRPr lang="en-US"/>
          </a:p>
        </p:txBody>
      </p:sp>
    </p:spTree>
    <p:extLst>
      <p:ext uri="{BB962C8B-B14F-4D97-AF65-F5344CB8AC3E}">
        <p14:creationId xmlns:p14="http://schemas.microsoft.com/office/powerpoint/2010/main" val="3007119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EF75-43AD-65A6-CA73-B7AF15DE8ECE}"/>
              </a:ext>
            </a:extLst>
          </p:cNvPr>
          <p:cNvSpPr>
            <a:spLocks noGrp="1"/>
          </p:cNvSpPr>
          <p:nvPr>
            <p:ph type="title"/>
          </p:nvPr>
        </p:nvSpPr>
        <p:spPr>
          <a:xfrm>
            <a:off x="629841" y="1392603"/>
            <a:ext cx="2949178" cy="66479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31E1965-C898-98AE-5E99-3DAD2CDA77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6957CD-1CDF-FD7C-9C6C-F0C4629176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5B8758-8222-9307-BAF7-C3E154C40FB3}"/>
              </a:ext>
            </a:extLst>
          </p:cNvPr>
          <p:cNvSpPr>
            <a:spLocks noGrp="1"/>
          </p:cNvSpPr>
          <p:nvPr>
            <p:ph type="dt" sz="half" idx="10"/>
          </p:nvPr>
        </p:nvSpPr>
        <p:spPr/>
        <p:txBody>
          <a:bodyPr/>
          <a:lstStyle/>
          <a:p>
            <a:fld id="{9C2C5E27-147C-4025-802C-42B3D92B9ABF}" type="datetimeFigureOut">
              <a:rPr lang="en-US" smtClean="0"/>
              <a:t>7/25/2025</a:t>
            </a:fld>
            <a:endParaRPr lang="en-US"/>
          </a:p>
        </p:txBody>
      </p:sp>
      <p:sp>
        <p:nvSpPr>
          <p:cNvPr id="6" name="Footer Placeholder 5">
            <a:extLst>
              <a:ext uri="{FF2B5EF4-FFF2-40B4-BE49-F238E27FC236}">
                <a16:creationId xmlns:a16="http://schemas.microsoft.com/office/drawing/2014/main" id="{E11B881F-2275-91EF-73B7-88F39D319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261D8-AF8F-5248-0ED3-56E8C3A77EE7}"/>
              </a:ext>
            </a:extLst>
          </p:cNvPr>
          <p:cNvSpPr>
            <a:spLocks noGrp="1"/>
          </p:cNvSpPr>
          <p:nvPr>
            <p:ph type="sldNum" sz="quarter" idx="12"/>
          </p:nvPr>
        </p:nvSpPr>
        <p:spPr/>
        <p:txBody>
          <a:bodyPr/>
          <a:lstStyle/>
          <a:p>
            <a:fld id="{7368D4A0-C790-4207-B392-7C8E0553A6ED}" type="slidenum">
              <a:rPr lang="en-US" smtClean="0"/>
              <a:t>‹#›</a:t>
            </a:fld>
            <a:endParaRPr lang="en-US"/>
          </a:p>
        </p:txBody>
      </p:sp>
    </p:spTree>
    <p:extLst>
      <p:ext uri="{BB962C8B-B14F-4D97-AF65-F5344CB8AC3E}">
        <p14:creationId xmlns:p14="http://schemas.microsoft.com/office/powerpoint/2010/main" val="154280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2"/>
            </p:custDataLst>
            <p:extLst>
              <p:ext uri="{D42A27DB-BD31-4B8C-83A1-F6EECF244321}">
                <p14:modId xmlns:p14="http://schemas.microsoft.com/office/powerpoint/2010/main" val="26611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7"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31800" y="1802905"/>
            <a:ext cx="8280400" cy="410259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84B0BF1B-0D82-5C41-5128-CE196A3C6E26}"/>
              </a:ext>
            </a:extLst>
          </p:cNvPr>
          <p:cNvGrpSpPr/>
          <p:nvPr userDrawn="1"/>
        </p:nvGrpSpPr>
        <p:grpSpPr>
          <a:xfrm>
            <a:off x="454949" y="6301740"/>
            <a:ext cx="1617935" cy="431077"/>
            <a:chOff x="867628" y="426344"/>
            <a:chExt cx="1917483" cy="510888"/>
          </a:xfrm>
        </p:grpSpPr>
        <p:grpSp>
          <p:nvGrpSpPr>
            <p:cNvPr id="9" name="Group 8">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11" name="Picture 10">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12" name="Picture 11">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0"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4" name="Picture 3"/>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974355" y="6266873"/>
            <a:ext cx="737845" cy="483893"/>
          </a:xfrm>
          <a:prstGeom prst="rect">
            <a:avLst/>
          </a:prstGeom>
        </p:spPr>
      </p:pic>
    </p:spTree>
    <p:extLst>
      <p:ext uri="{BB962C8B-B14F-4D97-AF65-F5344CB8AC3E}">
        <p14:creationId xmlns:p14="http://schemas.microsoft.com/office/powerpoint/2010/main" val="15218810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35"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FE16A96B-1D87-DCC9-CB48-E52CABB8CF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31800" y="1802905"/>
            <a:ext cx="8280400" cy="410259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84B0BF1B-0D82-5C41-5128-CE196A3C6E26}"/>
              </a:ext>
            </a:extLst>
          </p:cNvPr>
          <p:cNvGrpSpPr/>
          <p:nvPr userDrawn="1"/>
        </p:nvGrpSpPr>
        <p:grpSpPr>
          <a:xfrm>
            <a:off x="454949" y="6301740"/>
            <a:ext cx="1617935" cy="431077"/>
            <a:chOff x="867628" y="426344"/>
            <a:chExt cx="1917483" cy="510888"/>
          </a:xfrm>
        </p:grpSpPr>
        <p:grpSp>
          <p:nvGrpSpPr>
            <p:cNvPr id="9" name="Group 8">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11" name="Picture 10">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12" name="Picture 11">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0"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0138476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extLst>
              <p:ext uri="{D42A27DB-BD31-4B8C-83A1-F6EECF244321}">
                <p14:modId xmlns:p14="http://schemas.microsoft.com/office/powerpoint/2010/main" val="4156967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31800" y="1802906"/>
            <a:ext cx="8280400" cy="3601370"/>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84B0BF1B-0D82-5C41-5128-CE196A3C6E26}"/>
              </a:ext>
            </a:extLst>
          </p:cNvPr>
          <p:cNvGrpSpPr/>
          <p:nvPr userDrawn="1"/>
        </p:nvGrpSpPr>
        <p:grpSpPr>
          <a:xfrm>
            <a:off x="454949" y="6263640"/>
            <a:ext cx="1617935" cy="431077"/>
            <a:chOff x="867628" y="426344"/>
            <a:chExt cx="1917483" cy="510888"/>
          </a:xfrm>
        </p:grpSpPr>
        <p:grpSp>
          <p:nvGrpSpPr>
            <p:cNvPr id="20" name="Group 19">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2" name="Picture 21">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1"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14" name="Picture 13"/>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974355" y="6266873"/>
            <a:ext cx="737845" cy="483893"/>
          </a:xfrm>
          <a:prstGeom prst="rect">
            <a:avLst/>
          </a:prstGeom>
        </p:spPr>
      </p:pic>
    </p:spTree>
    <p:extLst>
      <p:ext uri="{BB962C8B-B14F-4D97-AF65-F5344CB8AC3E}">
        <p14:creationId xmlns:p14="http://schemas.microsoft.com/office/powerpoint/2010/main" val="1307841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lue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extLst>
              <p:ext uri="{D42A27DB-BD31-4B8C-83A1-F6EECF244321}">
                <p14:modId xmlns:p14="http://schemas.microsoft.com/office/powerpoint/2010/main" val="445465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85"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4" y="-3"/>
            <a:ext cx="9144004"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1"/>
            <a:ext cx="914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1800" y="1802906"/>
            <a:ext cx="8280400"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a:extLst>
              <a:ext uri="{FF2B5EF4-FFF2-40B4-BE49-F238E27FC236}">
                <a16:creationId xmlns:a16="http://schemas.microsoft.com/office/drawing/2014/main" id="{84B0BF1B-0D82-5C41-5128-CE196A3C6E26}"/>
              </a:ext>
            </a:extLst>
          </p:cNvPr>
          <p:cNvGrpSpPr/>
          <p:nvPr userDrawn="1"/>
        </p:nvGrpSpPr>
        <p:grpSpPr>
          <a:xfrm>
            <a:off x="454949" y="6298067"/>
            <a:ext cx="1617935" cy="431077"/>
            <a:chOff x="867628" y="426344"/>
            <a:chExt cx="1917483" cy="510888"/>
          </a:xfrm>
        </p:grpSpPr>
        <p:grpSp>
          <p:nvGrpSpPr>
            <p:cNvPr id="18" name="Group 17">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9"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16" name="Picture 15"/>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974355" y="6266873"/>
            <a:ext cx="737845" cy="483893"/>
          </a:xfrm>
          <a:prstGeom prst="rect">
            <a:avLst/>
          </a:prstGeom>
        </p:spPr>
      </p:pic>
    </p:spTree>
    <p:extLst>
      <p:ext uri="{BB962C8B-B14F-4D97-AF65-F5344CB8AC3E}">
        <p14:creationId xmlns:p14="http://schemas.microsoft.com/office/powerpoint/2010/main" val="31013604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lue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59"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4" y="-3"/>
            <a:ext cx="9144004"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5" y="308499"/>
            <a:ext cx="43180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5" y="429790"/>
            <a:ext cx="28786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5" y="551082"/>
            <a:ext cx="14393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1"/>
            <a:ext cx="914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1800" y="1802906"/>
            <a:ext cx="8280400"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a:extLst>
              <a:ext uri="{FF2B5EF4-FFF2-40B4-BE49-F238E27FC236}">
                <a16:creationId xmlns:a16="http://schemas.microsoft.com/office/drawing/2014/main" id="{84B0BF1B-0D82-5C41-5128-CE196A3C6E26}"/>
              </a:ext>
            </a:extLst>
          </p:cNvPr>
          <p:cNvGrpSpPr/>
          <p:nvPr userDrawn="1"/>
        </p:nvGrpSpPr>
        <p:grpSpPr>
          <a:xfrm>
            <a:off x="454949" y="6298067"/>
            <a:ext cx="1617935" cy="431077"/>
            <a:chOff x="867628" y="426344"/>
            <a:chExt cx="1917483" cy="510888"/>
          </a:xfrm>
        </p:grpSpPr>
        <p:grpSp>
          <p:nvGrpSpPr>
            <p:cNvPr id="18" name="Group 17">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9"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6526551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2"/>
            </p:custDataLst>
            <p:extLst>
              <p:ext uri="{D42A27DB-BD31-4B8C-83A1-F6EECF244321}">
                <p14:modId xmlns:p14="http://schemas.microsoft.com/office/powerpoint/2010/main" val="1435625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09"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31800" y="1802907"/>
            <a:ext cx="3862408"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4849794" y="1802907"/>
            <a:ext cx="3862408"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id="{84B0BF1B-0D82-5C41-5128-CE196A3C6E26}"/>
              </a:ext>
            </a:extLst>
          </p:cNvPr>
          <p:cNvGrpSpPr/>
          <p:nvPr userDrawn="1"/>
        </p:nvGrpSpPr>
        <p:grpSpPr>
          <a:xfrm>
            <a:off x="454949" y="6259545"/>
            <a:ext cx="1617935" cy="431077"/>
            <a:chOff x="867628" y="426344"/>
            <a:chExt cx="1917483" cy="510888"/>
          </a:xfrm>
        </p:grpSpPr>
        <p:grpSp>
          <p:nvGrpSpPr>
            <p:cNvPr id="20" name="Group 19">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2" name="Picture 21">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1"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pic>
        <p:nvPicPr>
          <p:cNvPr id="15" name="Picture 14"/>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974355" y="6266873"/>
            <a:ext cx="737845" cy="483893"/>
          </a:xfrm>
          <a:prstGeom prst="rect">
            <a:avLst/>
          </a:prstGeom>
        </p:spPr>
      </p:pic>
    </p:spTree>
    <p:extLst>
      <p:ext uri="{BB962C8B-B14F-4D97-AF65-F5344CB8AC3E}">
        <p14:creationId xmlns:p14="http://schemas.microsoft.com/office/powerpoint/2010/main" val="1543002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2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83"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79194C97-E41F-C6E5-ADB1-A46B815AB2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31800" y="777678"/>
            <a:ext cx="8280400"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31800" y="1802907"/>
            <a:ext cx="3862408"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5" y="308499"/>
            <a:ext cx="43180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287869"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439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4849794" y="1802907"/>
            <a:ext cx="3862408"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id="{84B0BF1B-0D82-5C41-5128-CE196A3C6E26}"/>
              </a:ext>
            </a:extLst>
          </p:cNvPr>
          <p:cNvGrpSpPr/>
          <p:nvPr userDrawn="1"/>
        </p:nvGrpSpPr>
        <p:grpSpPr>
          <a:xfrm>
            <a:off x="454949" y="6259545"/>
            <a:ext cx="1617935" cy="431077"/>
            <a:chOff x="867628" y="426344"/>
            <a:chExt cx="1917483" cy="510888"/>
          </a:xfrm>
        </p:grpSpPr>
        <p:grpSp>
          <p:nvGrpSpPr>
            <p:cNvPr id="20" name="Group 19">
              <a:extLst>
                <a:ext uri="{FF2B5EF4-FFF2-40B4-BE49-F238E27FC236}">
                  <a16:creationId xmlns:a16="http://schemas.microsoft.com/office/drawing/2014/main" id="{487BEFDE-9B2E-32E8-E4C9-D5F43324C041}"/>
                </a:ext>
              </a:extLst>
            </p:cNvPr>
            <p:cNvGrpSpPr/>
            <p:nvPr userDrawn="1"/>
          </p:nvGrpSpPr>
          <p:grpSpPr>
            <a:xfrm>
              <a:off x="1485617" y="481930"/>
              <a:ext cx="1299494" cy="399717"/>
              <a:chOff x="1485617" y="160329"/>
              <a:chExt cx="1299494" cy="399717"/>
            </a:xfrm>
          </p:grpSpPr>
          <p:pic>
            <p:nvPicPr>
              <p:cNvPr id="22" name="Picture 21">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1" name="Content Placeholder 3" descr="A blue and white logo&#10;&#10;Description automatically generated">
              <a:extLst>
                <a:ext uri="{FF2B5EF4-FFF2-40B4-BE49-F238E27FC236}">
                  <a16:creationId xmlns:a16="http://schemas.microsoft.com/office/drawing/2014/main" id="{6B22634C-BAB2-A7E3-86F8-835F954B7A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2318732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995DB67-C0CE-9F32-2AD8-9A4E4DD97BBB}"/>
              </a:ext>
            </a:extLst>
          </p:cNvPr>
          <p:cNvGraphicFramePr>
            <a:graphicFrameLocks noChangeAspect="1"/>
          </p:cNvGraphicFramePr>
          <p:nvPr userDrawn="1">
            <p:custDataLst>
              <p:tags r:id="rId30"/>
            </p:custDataLst>
            <p:extLst>
              <p:ext uri="{D42A27DB-BD31-4B8C-83A1-F6EECF244321}">
                <p14:modId xmlns:p14="http://schemas.microsoft.com/office/powerpoint/2010/main" val="602070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0" name="think-cell Slide" r:id="rId31" imgW="425" imgH="424" progId="TCLayout.ActiveDocument.1">
                  <p:embed/>
                </p:oleObj>
              </mc:Choice>
              <mc:Fallback>
                <p:oleObj name="think-cell Slide" r:id="rId31" imgW="425" imgH="424" progId="TCLayout.ActiveDocument.1">
                  <p:embed/>
                  <p:pic>
                    <p:nvPicPr>
                      <p:cNvPr id="0" name=""/>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31800" y="749881"/>
            <a:ext cx="8280400" cy="500458"/>
          </a:xfrm>
          <a:prstGeom prst="rect">
            <a:avLst/>
          </a:prstGeom>
        </p:spPr>
        <p:txBody>
          <a:bodyPr vert="horz" wrap="square" lIns="0" tIns="0" rIns="0" bIns="0" rtlCol="0" anchor="b">
            <a:spAutoFit/>
          </a:bodyPr>
          <a:lstStyle/>
          <a:p>
            <a:pPr lvl="0"/>
            <a:r>
              <a:rPr lang="en-US" dirty="0"/>
              <a:t>Click to edit Master title style</a:t>
            </a:r>
          </a:p>
        </p:txBody>
      </p:sp>
      <p:sp>
        <p:nvSpPr>
          <p:cNvPr id="3" name="Text Placeholder 2"/>
          <p:cNvSpPr>
            <a:spLocks noGrp="1"/>
          </p:cNvSpPr>
          <p:nvPr>
            <p:ph type="body" idx="1"/>
          </p:nvPr>
        </p:nvSpPr>
        <p:spPr>
          <a:xfrm>
            <a:off x="431800" y="1405093"/>
            <a:ext cx="8280400" cy="4760758"/>
          </a:xfrm>
          <a:prstGeom prst="rect">
            <a:avLst/>
          </a:prstGeom>
        </p:spPr>
        <p:txBody>
          <a:bodyPr vert="horz" lIns="0" tIns="0" rIns="0" bIns="0" rtlCol="0">
            <a:normAutofit/>
          </a:bodyPr>
          <a:lstStyle/>
          <a:p>
            <a:pPr lvl="0">
              <a:buClr>
                <a:schemeClr val="bg2"/>
              </a:buClr>
            </a:pPr>
            <a:r>
              <a:rPr lang="en-US" dirty="0"/>
              <a:t>Click to edit Master text styles</a:t>
            </a:r>
          </a:p>
          <a:p>
            <a:pPr lvl="1">
              <a:buClr>
                <a:schemeClr val="bg2"/>
              </a:buClr>
            </a:pPr>
            <a:r>
              <a:rPr lang="en-US" dirty="0"/>
              <a:t>Second level</a:t>
            </a:r>
          </a:p>
          <a:p>
            <a:pPr lvl="2">
              <a:buClr>
                <a:schemeClr val="bg2"/>
              </a:buClr>
            </a:pPr>
            <a:r>
              <a:rPr lang="en-US" dirty="0"/>
              <a:t>Third level</a:t>
            </a:r>
          </a:p>
          <a:p>
            <a:pPr lvl="3">
              <a:buClr>
                <a:schemeClr val="bg2"/>
              </a:buClr>
            </a:pPr>
            <a:r>
              <a:rPr lang="en-US" dirty="0"/>
              <a:t>Fourth level</a:t>
            </a:r>
          </a:p>
          <a:p>
            <a:pPr lvl="4">
              <a:buClr>
                <a:schemeClr val="bg2"/>
              </a:buClr>
            </a:pPr>
            <a:r>
              <a:rPr lang="en-US" dirty="0"/>
              <a:t>Fifth level</a:t>
            </a:r>
          </a:p>
        </p:txBody>
      </p:sp>
    </p:spTree>
    <p:extLst>
      <p:ext uri="{BB962C8B-B14F-4D97-AF65-F5344CB8AC3E}">
        <p14:creationId xmlns:p14="http://schemas.microsoft.com/office/powerpoint/2010/main" val="2150854063"/>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62" r:id="rId3"/>
    <p:sldLayoutId id="2147483682" r:id="rId4"/>
    <p:sldLayoutId id="2147483679" r:id="rId5"/>
    <p:sldLayoutId id="2147483680" r:id="rId6"/>
    <p:sldLayoutId id="2147483683" r:id="rId7"/>
    <p:sldLayoutId id="2147483672" r:id="rId8"/>
    <p:sldLayoutId id="2147483684" r:id="rId9"/>
    <p:sldLayoutId id="2147483674" r:id="rId10"/>
    <p:sldLayoutId id="2147483685" r:id="rId11"/>
    <p:sldLayoutId id="2147483677" r:id="rId12"/>
    <p:sldLayoutId id="2147483686" r:id="rId13"/>
    <p:sldLayoutId id="2147483675" r:id="rId14"/>
    <p:sldLayoutId id="2147483687" r:id="rId15"/>
    <p:sldLayoutId id="2147483676" r:id="rId16"/>
    <p:sldLayoutId id="2147483688" r:id="rId17"/>
    <p:sldLayoutId id="2147483673" r:id="rId18"/>
    <p:sldLayoutId id="2147483689" r:id="rId19"/>
    <p:sldLayoutId id="2147483678" r:id="rId20"/>
    <p:sldLayoutId id="2147483690" r:id="rId21"/>
    <p:sldLayoutId id="2147483663" r:id="rId22"/>
    <p:sldLayoutId id="2147483691" r:id="rId23"/>
    <p:sldLayoutId id="2147483692" r:id="rId24"/>
    <p:sldLayoutId id="2147483693" r:id="rId25"/>
    <p:sldLayoutId id="2147483694" r:id="rId26"/>
    <p:sldLayoutId id="2147483695" r:id="rId27"/>
  </p:sldLayoutIdLst>
  <p:timing>
    <p:tnLst>
      <p:par>
        <p:cTn id="1" dur="indefinite" restart="never" nodeType="tmRoot"/>
      </p:par>
    </p:tnLst>
  </p:timing>
  <p:txStyles>
    <p:titleStyle>
      <a:lvl1pPr algn="l" defTabSz="914400" rtl="0" eaLnBrk="1" latinLnBrk="0" hangingPunct="1">
        <a:lnSpc>
          <a:spcPct val="90000"/>
        </a:lnSpc>
        <a:spcBef>
          <a:spcPct val="0"/>
        </a:spcBef>
        <a:buNone/>
        <a:defRPr lang="en-US" sz="3600" kern="1200" dirty="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800" kern="1200" dirty="0" smtClean="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600" kern="1200" dirty="0" smtClean="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400" kern="1200" dirty="0" smtClean="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200" kern="1200" dirty="0" smtClean="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72" userDrawn="1">
          <p15:clr>
            <a:srgbClr val="F26B43"/>
          </p15:clr>
        </p15:guide>
        <p15:guide id="4" pos="5488" userDrawn="1">
          <p15:clr>
            <a:srgbClr val="F26B43"/>
          </p15:clr>
        </p15:guide>
        <p15:guide id="5"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5.jpe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7" Type="http://schemas.microsoft.com/office/2018/10/relationships/comments" Target="../comments/modernComment_119_D27220EF.xml"/><Relationship Id="rId2" Type="http://schemas.openxmlformats.org/officeDocument/2006/relationships/diagramData" Target="../diagrams/data10.xml"/><Relationship Id="rId1" Type="http://schemas.openxmlformats.org/officeDocument/2006/relationships/slideLayout" Target="../slideLayouts/slideLayout2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microsoft.com/office/2018/10/relationships/comments" Target="../comments/modernComment_115_120D203E.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microsoft.com/office/2018/10/relationships/comments" Target="../comments/modernComment_114_B086DA3B.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uvCrZI0FGXY" TargetMode="External"/><Relationship Id="rId2" Type="http://schemas.openxmlformats.org/officeDocument/2006/relationships/hyperlink" Target="https://www.genome.gov/about-genomics/policy-issues/Genome-Statute-Legislation-Database" TargetMode="External"/><Relationship Id="rId1" Type="http://schemas.openxmlformats.org/officeDocument/2006/relationships/slideLayout" Target="../slideLayouts/slideLayout24.xml"/><Relationship Id="rId4" Type="http://schemas.openxmlformats.org/officeDocument/2006/relationships/hyperlink" Target="https://sparkforautism.org/portal/page/genetic-analysis-faq/"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97/mop.0000000000000824"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urldefense.proofpoint.com/v2/url?u=https-3A__clicktime.symantec.com_15xVh6se4Sayhr9t8Fgvx-3Fh-3D0A0dEnTEWs42-2DEqr9hBptQlGvYsf0tAmxjF72lPJxzA-3D-26u-3Dhttps-3A__urldefense.proofpoint.com_v2_url-3Fu-253Dhttps-2D3A-5F-5Fclicktime.symantec.com-5F15x8HYsdFaego85ffBoPW-2D3Fh-2D3D-2D5F5Kt5wuaF9v1560Rtpp3WP4D-2D2Dq9iR1Ndk66A5KBk8-2D2Dg-2D3D-2D26u-2D3Dhttps-2D3A-5F-5Furldefense.proofpoint.com-5Fv2-5Furl-2D3Fu-2D253Dhttps-2D2D3A-2D5F-2D5Fdoi.org-2D5F10.1080-2D5F20473869.2023.2197310-2D2526d-2D253DDwMGaQ-2D2526c-2D253DZQs-2D2DKZ8oxEw0p81sqgiaRA-2D2526r-2D253DLoxwTgTmLoPwy4gDFNT3wqMYrNeNTQGCd1P0qUvsxf8-2D2526m-2D253Di9k0dU5ognH-2D2DUQNg9EilX6WvcxTf8dmdRXplcMJ1tZfDiFJoqg2rIYNAuYuvorY6-2D2526s-2D253DErp5NWWj1SiIOcQMV6Z9iYgnpowdgN2DSzrAGjoEGA8-2D2526e-2D253D-2526d-253DDwMGaQ-2526c-253DZQs-2DKZ8oxEw0p81sqgiaRA-2526r-253DLoxwTgTmLoPwy4gDFNT3wqMYrNeNTQGCd1P0qUvsxf8-2526m-253D2gCyq7xwKy633gZ3uF6AR23eK5LQ9xBrWpBdFqUa1F-2DVo6ahKUr5LyuNqf4S6PpK-2526s-253DLiZlYdJDXrJInb3xJkxRHEt-5FfEiXb8Q6apfWD-2DcXxFs-2526e-253D&amp;d=DwMGaQ&amp;c=ZQs-KZ8oxEw0p81sqgiaRA&amp;r=hxjHBpgGKpOBPwLi_4rTM9LSlfOlS__5yRMJ7rxG3Dw&amp;m=jeDCWaBhyAdKzGPwaEOK3JN2MJkdUlwh368ekjBmPIl3pzWWfzxOOml7ateJ6WDb&amp;s=DwjNVvTqFD1UcYpIArn4yTP2BblRLov4PDMPdtSSnzM&amp;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3.jpe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4.pn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5.png"/><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6.jpeg"/><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8" Type="http://schemas.openxmlformats.org/officeDocument/2006/relationships/hyperlink" Target="https://www.cdc.gov/health-literacy/php/about/tell-others.html?CDC_AAref_Val=https://www.cdc.gov/healthliteracy/shareinteract/TellOthers.html" TargetMode="External"/><Relationship Id="rId3" Type="http://schemas.openxmlformats.org/officeDocument/2006/relationships/slideLayout" Target="../slideLayouts/slideLayout6.xml"/><Relationship Id="rId7" Type="http://schemas.openxmlformats.org/officeDocument/2006/relationships/hyperlink" Target="http://www.springer.com/us/book/9783319507989" TargetMode="Externa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jpe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3FE8250-B772-B6C3-00A6-8272B38757A0}"/>
              </a:ext>
            </a:extLst>
          </p:cNvPr>
          <p:cNvGraphicFramePr>
            <a:graphicFrameLocks noChangeAspect="1"/>
          </p:cNvGraphicFramePr>
          <p:nvPr>
            <p:custDataLst>
              <p:tags r:id="rId2"/>
            </p:custDataLst>
            <p:extLst>
              <p:ext uri="{D42A27DB-BD31-4B8C-83A1-F6EECF244321}">
                <p14:modId xmlns:p14="http://schemas.microsoft.com/office/powerpoint/2010/main" val="6405898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02"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4C7E695-441F-FAE1-A429-02133CCBFC49}"/>
              </a:ext>
            </a:extLst>
          </p:cNvPr>
          <p:cNvSpPr>
            <a:spLocks noGrp="1"/>
          </p:cNvSpPr>
          <p:nvPr>
            <p:ph type="ctrTitle"/>
          </p:nvPr>
        </p:nvSpPr>
        <p:spPr>
          <a:xfrm>
            <a:off x="220296" y="2957742"/>
            <a:ext cx="8686800" cy="1221040"/>
          </a:xfrm>
        </p:spPr>
        <p:txBody>
          <a:bodyPr vert="horz"/>
          <a:lstStyle/>
          <a:p>
            <a:pPr algn="ctr"/>
            <a:r>
              <a:rPr lang="en-ID" dirty="0" smtClean="0"/>
              <a:t>Genes, Judgement and Jargon: Practical Genetics for the Non- Geneticist</a:t>
            </a:r>
            <a:endParaRPr lang="en-ID" dirty="0"/>
          </a:p>
        </p:txBody>
      </p:sp>
      <p:sp>
        <p:nvSpPr>
          <p:cNvPr id="6" name="Text Placeholder 5">
            <a:extLst>
              <a:ext uri="{FF2B5EF4-FFF2-40B4-BE49-F238E27FC236}">
                <a16:creationId xmlns:a16="http://schemas.microsoft.com/office/drawing/2014/main" id="{96B598DE-3EA5-9E39-F904-ED918AAB768C}"/>
              </a:ext>
            </a:extLst>
          </p:cNvPr>
          <p:cNvSpPr>
            <a:spLocks noGrp="1"/>
          </p:cNvSpPr>
          <p:nvPr>
            <p:ph type="body" sz="quarter" idx="10"/>
          </p:nvPr>
        </p:nvSpPr>
        <p:spPr>
          <a:xfrm>
            <a:off x="484554" y="5015211"/>
            <a:ext cx="8158284" cy="1246495"/>
          </a:xfrm>
        </p:spPr>
        <p:txBody>
          <a:bodyPr/>
          <a:lstStyle/>
          <a:p>
            <a:r>
              <a:rPr lang="en-US" i="1" dirty="0"/>
              <a:t>Kathryn K. Ostermaier, </a:t>
            </a:r>
            <a:r>
              <a:rPr lang="en-US" i="1" dirty="0" smtClean="0"/>
              <a:t>MD</a:t>
            </a:r>
            <a:r>
              <a:rPr lang="en-US" i="1" dirty="0"/>
              <a:t>,</a:t>
            </a:r>
            <a:r>
              <a:rPr lang="en-US" i="1" dirty="0" smtClean="0"/>
              <a:t> </a:t>
            </a:r>
            <a:r>
              <a:rPr lang="en-US" i="1" dirty="0"/>
              <a:t>Jamar Borland, MD </a:t>
            </a:r>
            <a:r>
              <a:rPr lang="en-US" i="1" dirty="0" smtClean="0"/>
              <a:t>Rosina </a:t>
            </a:r>
            <a:r>
              <a:rPr lang="en-US" i="1" dirty="0"/>
              <a:t>Connelly, </a:t>
            </a:r>
            <a:r>
              <a:rPr lang="en-US" i="1" dirty="0" smtClean="0"/>
              <a:t>MD, </a:t>
            </a:r>
            <a:r>
              <a:rPr lang="en-US" i="1" dirty="0"/>
              <a:t>Johanna Domer, MD</a:t>
            </a:r>
            <a:r>
              <a:rPr lang="en-US" i="1" dirty="0" smtClean="0"/>
              <a:t>, </a:t>
            </a:r>
            <a:r>
              <a:rPr lang="en-US" i="1" dirty="0"/>
              <a:t>Nikki </a:t>
            </a:r>
            <a:r>
              <a:rPr lang="en-US" i="1" dirty="0" smtClean="0"/>
              <a:t>Gambhir MD, Caitlyn </a:t>
            </a:r>
            <a:r>
              <a:rPr lang="en-US" i="1" dirty="0"/>
              <a:t>Gold, </a:t>
            </a:r>
            <a:r>
              <a:rPr lang="en-US" i="1" dirty="0" smtClean="0"/>
              <a:t>MD, </a:t>
            </a:r>
            <a:r>
              <a:rPr lang="en-US" i="1" dirty="0"/>
              <a:t>Holly Harris, </a:t>
            </a:r>
            <a:r>
              <a:rPr lang="en-US" i="1" dirty="0" smtClean="0"/>
              <a:t>MD, Stacey </a:t>
            </a:r>
            <a:r>
              <a:rPr lang="en-US" i="1" dirty="0"/>
              <a:t>Hudspeth, </a:t>
            </a:r>
            <a:r>
              <a:rPr lang="en-US" i="1" dirty="0" smtClean="0"/>
              <a:t>MSN, </a:t>
            </a:r>
            <a:r>
              <a:rPr lang="en-US" i="1" dirty="0"/>
              <a:t>Jinsook Huh, </a:t>
            </a:r>
            <a:r>
              <a:rPr lang="en-US" i="1" dirty="0" smtClean="0"/>
              <a:t>MD, </a:t>
            </a:r>
            <a:r>
              <a:rPr lang="en-US" i="1" dirty="0"/>
              <a:t>Rashida Jawadwala, MBBS, </a:t>
            </a:r>
            <a:r>
              <a:rPr lang="en-US" i="1" dirty="0" smtClean="0"/>
              <a:t>Erica </a:t>
            </a:r>
            <a:r>
              <a:rPr lang="en-US" i="1" dirty="0"/>
              <a:t>Laber, MD, </a:t>
            </a:r>
            <a:r>
              <a:rPr lang="en-US" i="1" dirty="0" smtClean="0"/>
              <a:t>Steven </a:t>
            </a:r>
            <a:r>
              <a:rPr lang="en-US" i="1" dirty="0"/>
              <a:t>M. Lazar, </a:t>
            </a:r>
            <a:r>
              <a:rPr lang="en-US" i="1" dirty="0" smtClean="0"/>
              <a:t>MD, </a:t>
            </a:r>
            <a:r>
              <a:rPr lang="en-US" i="1" dirty="0"/>
              <a:t>Noël Mensah-Bonsu, MD</a:t>
            </a:r>
            <a:r>
              <a:rPr lang="en-US" i="1" dirty="0" smtClean="0"/>
              <a:t>, </a:t>
            </a:r>
            <a:r>
              <a:rPr lang="en-US" i="1" dirty="0"/>
              <a:t>Sonia Monteiro, </a:t>
            </a:r>
            <a:r>
              <a:rPr lang="en-US" i="1" dirty="0" smtClean="0"/>
              <a:t>MD, Elisa </a:t>
            </a:r>
            <a:r>
              <a:rPr lang="en-US" i="1" dirty="0"/>
              <a:t>Moran, MD, </a:t>
            </a:r>
            <a:r>
              <a:rPr lang="en-US" i="1" dirty="0" smtClean="0"/>
              <a:t>Janki </a:t>
            </a:r>
            <a:r>
              <a:rPr lang="en-US" i="1" dirty="0"/>
              <a:t>Patel, DO, </a:t>
            </a:r>
            <a:r>
              <a:rPr lang="en-US" i="1" dirty="0" smtClean="0"/>
              <a:t>Jennifer </a:t>
            </a:r>
            <a:r>
              <a:rPr lang="en-US" i="1" dirty="0"/>
              <a:t>Swanson-Zamora, MD, </a:t>
            </a:r>
            <a:r>
              <a:rPr lang="en-US" i="1" dirty="0" smtClean="0"/>
              <a:t>Erica </a:t>
            </a:r>
            <a:r>
              <a:rPr lang="en-US" i="1" dirty="0"/>
              <a:t>Villalobos, </a:t>
            </a:r>
            <a:r>
              <a:rPr lang="en-US" i="1" dirty="0" smtClean="0"/>
              <a:t>MD</a:t>
            </a:r>
            <a:endParaRPr lang="en-US" dirty="0"/>
          </a:p>
        </p:txBody>
      </p:sp>
      <p:pic>
        <p:nvPicPr>
          <p:cNvPr id="22" name="Picture Placeholder 21" descr="A group of people running in a hallway&#10;&#10;Description automatically generated">
            <a:extLst>
              <a:ext uri="{FF2B5EF4-FFF2-40B4-BE49-F238E27FC236}">
                <a16:creationId xmlns:a16="http://schemas.microsoft.com/office/drawing/2014/main" id="{6F925CDF-4D4C-CE0F-B785-1FB2FD3AD2F3}"/>
              </a:ext>
            </a:extLst>
          </p:cNvPr>
          <p:cNvPicPr>
            <a:picLocks noGrp="1" noChangeAspect="1"/>
          </p:cNvPicPr>
          <p:nvPr>
            <p:ph type="pic" sz="quarter" idx="12"/>
          </p:nvPr>
        </p:nvPicPr>
        <p:blipFill rotWithShape="1">
          <a:blip r:embed="rId6" cstate="print">
            <a:extLst>
              <a:ext uri="{28A0092B-C50C-407E-A947-70E740481C1C}">
                <a14:useLocalDpi xmlns:a14="http://schemas.microsoft.com/office/drawing/2010/main"/>
              </a:ext>
            </a:extLst>
          </a:blip>
          <a:srcRect t="-374"/>
          <a:stretch/>
        </p:blipFill>
        <p:spPr>
          <a:xfrm>
            <a:off x="6964413" y="-7938"/>
            <a:ext cx="2178000" cy="2129251"/>
          </a:xfrm>
        </p:spPr>
      </p:pic>
    </p:spTree>
    <p:extLst>
      <p:ext uri="{BB962C8B-B14F-4D97-AF65-F5344CB8AC3E}">
        <p14:creationId xmlns:p14="http://schemas.microsoft.com/office/powerpoint/2010/main" val="1604961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AX Genomic Education">
            <a:extLst>
              <a:ext uri="{FF2B5EF4-FFF2-40B4-BE49-F238E27FC236}">
                <a16:creationId xmlns:a16="http://schemas.microsoft.com/office/drawing/2014/main" id="{A06FB2C3-2E0B-A4D8-645F-27043AD11CBB}"/>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399076" y="1657351"/>
            <a:ext cx="6299198" cy="35432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6F4D6-0C8E-A0AE-6316-78A746B01F77}"/>
              </a:ext>
            </a:extLst>
          </p:cNvPr>
          <p:cNvSpPr txBox="1"/>
          <p:nvPr/>
        </p:nvSpPr>
        <p:spPr>
          <a:xfrm>
            <a:off x="297782" y="5334263"/>
            <a:ext cx="6740693" cy="369332"/>
          </a:xfrm>
          <a:prstGeom prst="rect">
            <a:avLst/>
          </a:prstGeom>
          <a:noFill/>
        </p:spPr>
        <p:txBody>
          <a:bodyPr wrap="square" rtlCol="0">
            <a:spAutoFit/>
          </a:bodyPr>
          <a:lstStyle/>
          <a:p>
            <a:r>
              <a:rPr lang="en-US" sz="900"/>
              <a:t>Source: The Jackson Laboratory, URL https://www.jax.org/education-and-learning/clinical-and-continuing-education/cancer-resources/deciding-to-test</a:t>
            </a:r>
          </a:p>
        </p:txBody>
      </p:sp>
    </p:spTree>
    <p:extLst>
      <p:ext uri="{BB962C8B-B14F-4D97-AF65-F5344CB8AC3E}">
        <p14:creationId xmlns:p14="http://schemas.microsoft.com/office/powerpoint/2010/main" val="2875433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6BC6-F432-3722-74A4-9712C00A4D89}"/>
              </a:ext>
            </a:extLst>
          </p:cNvPr>
          <p:cNvSpPr>
            <a:spLocks noGrp="1"/>
          </p:cNvSpPr>
          <p:nvPr>
            <p:ph type="title"/>
          </p:nvPr>
        </p:nvSpPr>
        <p:spPr>
          <a:xfrm>
            <a:off x="3415299" y="346704"/>
            <a:ext cx="5098906" cy="1256717"/>
          </a:xfrm>
        </p:spPr>
        <p:txBody>
          <a:bodyPr anchor="b">
            <a:normAutofit/>
          </a:bodyPr>
          <a:lstStyle/>
          <a:p>
            <a:r>
              <a:rPr lang="en-US" sz="3000" dirty="0"/>
              <a:t>Common Types of Genetic Tests</a:t>
            </a:r>
          </a:p>
        </p:txBody>
      </p:sp>
      <p:graphicFrame>
        <p:nvGraphicFramePr>
          <p:cNvPr id="26" name="Content Placeholder 2">
            <a:extLst>
              <a:ext uri="{FF2B5EF4-FFF2-40B4-BE49-F238E27FC236}">
                <a16:creationId xmlns:a16="http://schemas.microsoft.com/office/drawing/2014/main" id="{6BAFBA15-8CEE-6C64-BC71-2D379B17CE8C}"/>
              </a:ext>
            </a:extLst>
          </p:cNvPr>
          <p:cNvGraphicFramePr>
            <a:graphicFrameLocks noGrp="1"/>
          </p:cNvGraphicFramePr>
          <p:nvPr>
            <p:ph idx="1"/>
            <p:extLst/>
          </p:nvPr>
        </p:nvGraphicFramePr>
        <p:xfrm>
          <a:off x="3415301" y="1779145"/>
          <a:ext cx="5098904" cy="3979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 name="Picture 27">
            <a:extLst>
              <a:ext uri="{FF2B5EF4-FFF2-40B4-BE49-F238E27FC236}">
                <a16:creationId xmlns:a16="http://schemas.microsoft.com/office/drawing/2014/main" id="{6464F9F3-C6E8-09EA-6063-E870DBA1F23B}"/>
              </a:ext>
            </a:extLst>
          </p:cNvPr>
          <p:cNvPicPr>
            <a:picLocks noChangeAspect="1"/>
          </p:cNvPicPr>
          <p:nvPr/>
        </p:nvPicPr>
        <p:blipFill>
          <a:blip r:embed="rId7"/>
          <a:srcRect l="40753" r="24826"/>
          <a:stretch/>
        </p:blipFill>
        <p:spPr>
          <a:xfrm>
            <a:off x="1" y="857257"/>
            <a:ext cx="3147372" cy="5143493"/>
          </a:xfrm>
          <a:prstGeom prst="rect">
            <a:avLst/>
          </a:prstGeom>
          <a:effectLst/>
        </p:spPr>
      </p:pic>
    </p:spTree>
    <p:extLst>
      <p:ext uri="{BB962C8B-B14F-4D97-AF65-F5344CB8AC3E}">
        <p14:creationId xmlns:p14="http://schemas.microsoft.com/office/powerpoint/2010/main" val="1465245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30" y="1418483"/>
            <a:ext cx="8280400" cy="1221040"/>
          </a:xfrm>
        </p:spPr>
        <p:txBody>
          <a:bodyPr/>
          <a:lstStyle/>
          <a:p>
            <a:pPr algn="ctr"/>
            <a:r>
              <a:rPr lang="en-US" sz="4400" dirty="0" smtClean="0"/>
              <a:t>Let’s Practice! </a:t>
            </a:r>
            <a:br>
              <a:rPr lang="en-US" sz="4400" dirty="0" smtClean="0"/>
            </a:br>
            <a:r>
              <a:rPr lang="en-US" sz="4400" dirty="0" smtClean="0"/>
              <a:t>Small Group Case Discussions</a:t>
            </a:r>
            <a:endParaRPr lang="en-US" sz="4400" dirty="0"/>
          </a:p>
        </p:txBody>
      </p:sp>
    </p:spTree>
    <p:extLst>
      <p:ext uri="{BB962C8B-B14F-4D97-AF65-F5344CB8AC3E}">
        <p14:creationId xmlns:p14="http://schemas.microsoft.com/office/powerpoint/2010/main" val="143789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A2AA-89F2-7BD8-B55F-84867056F766}"/>
              </a:ext>
            </a:extLst>
          </p:cNvPr>
          <p:cNvSpPr>
            <a:spLocks noGrp="1"/>
          </p:cNvSpPr>
          <p:nvPr>
            <p:ph type="title"/>
          </p:nvPr>
        </p:nvSpPr>
        <p:spPr>
          <a:xfrm>
            <a:off x="459486" y="1666494"/>
            <a:ext cx="4704588" cy="1159002"/>
          </a:xfrm>
        </p:spPr>
        <p:txBody>
          <a:bodyPr anchor="b">
            <a:normAutofit/>
          </a:bodyPr>
          <a:lstStyle/>
          <a:p>
            <a:r>
              <a:rPr lang="en-US" sz="3900"/>
              <a:t>Genetics as a library of instruction manuals</a:t>
            </a:r>
          </a:p>
        </p:txBody>
      </p:sp>
      <p:pic>
        <p:nvPicPr>
          <p:cNvPr id="4" name="Content Placeholder 3" descr="Wooden library">
            <a:extLst>
              <a:ext uri="{FF2B5EF4-FFF2-40B4-BE49-F238E27FC236}">
                <a16:creationId xmlns:a16="http://schemas.microsoft.com/office/drawing/2014/main" id="{869548BA-62A7-2362-2292-47F5FA0629C7}"/>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729536" y="3129026"/>
            <a:ext cx="4062317" cy="2708211"/>
          </a:xfrm>
        </p:spPr>
      </p:pic>
      <p:pic>
        <p:nvPicPr>
          <p:cNvPr id="1028" name="Picture 4">
            <a:extLst>
              <a:ext uri="{FF2B5EF4-FFF2-40B4-BE49-F238E27FC236}">
                <a16:creationId xmlns:a16="http://schemas.microsoft.com/office/drawing/2014/main" id="{F586D7C6-0812-67B7-F7CF-8B84415D56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5521388" y="1985391"/>
            <a:ext cx="3380994" cy="1680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BB3E75-8D71-C182-562E-8FD1A568010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5521388" y="3813048"/>
            <a:ext cx="3380994" cy="168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02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5859-6F5D-DC80-E833-4D60545F78E4}"/>
              </a:ext>
            </a:extLst>
          </p:cNvPr>
          <p:cNvSpPr>
            <a:spLocks noGrp="1"/>
          </p:cNvSpPr>
          <p:nvPr>
            <p:ph type="title"/>
          </p:nvPr>
        </p:nvSpPr>
        <p:spPr>
          <a:xfrm>
            <a:off x="628649" y="1591056"/>
            <a:ext cx="3042398" cy="829818"/>
          </a:xfrm>
        </p:spPr>
        <p:txBody>
          <a:bodyPr vert="horz" wrap="square" lIns="68580" tIns="34290" rIns="68580" bIns="34290" rtlCol="0" anchor="ctr">
            <a:normAutofit/>
          </a:bodyPr>
          <a:lstStyle/>
          <a:p>
            <a:r>
              <a:rPr lang="en-US" sz="2100">
                <a:solidFill>
                  <a:schemeClr val="tx1"/>
                </a:solidFill>
              </a:rPr>
              <a:t>Karyotype</a:t>
            </a:r>
          </a:p>
        </p:txBody>
      </p:sp>
      <p:sp>
        <p:nvSpPr>
          <p:cNvPr id="5" name="TextBox 4">
            <a:extLst>
              <a:ext uri="{FF2B5EF4-FFF2-40B4-BE49-F238E27FC236}">
                <a16:creationId xmlns:a16="http://schemas.microsoft.com/office/drawing/2014/main" id="{1E4A24CE-1A4F-150D-4283-1DC2EF22A3FA}"/>
              </a:ext>
            </a:extLst>
          </p:cNvPr>
          <p:cNvSpPr txBox="1"/>
          <p:nvPr/>
        </p:nvSpPr>
        <p:spPr>
          <a:xfrm>
            <a:off x="628649" y="2626614"/>
            <a:ext cx="3042398" cy="2571750"/>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r>
              <a:rPr lang="en-US" sz="1350" dirty="0"/>
              <a:t>Example Clinical Conditions:</a:t>
            </a:r>
          </a:p>
          <a:p>
            <a:pPr marL="557213" lvl="1" indent="-171450" defTabSz="685800">
              <a:lnSpc>
                <a:spcPct val="90000"/>
              </a:lnSpc>
              <a:spcAft>
                <a:spcPts val="450"/>
              </a:spcAft>
              <a:buFont typeface="Arial" panose="020B0604020202020204" pitchFamily="34" charset="0"/>
              <a:buChar char="•"/>
            </a:pPr>
            <a:r>
              <a:rPr lang="en-US" sz="1350" dirty="0"/>
              <a:t>Trisomy 21/13/18</a:t>
            </a:r>
          </a:p>
          <a:p>
            <a:pPr marL="557213" lvl="1" indent="-171450" defTabSz="685800">
              <a:lnSpc>
                <a:spcPct val="90000"/>
              </a:lnSpc>
              <a:spcAft>
                <a:spcPts val="450"/>
              </a:spcAft>
              <a:buFont typeface="Arial" panose="020B0604020202020204" pitchFamily="34" charset="0"/>
              <a:buChar char="•"/>
            </a:pPr>
            <a:r>
              <a:rPr lang="en-US" sz="1350" dirty="0"/>
              <a:t>Klinefelter Syndrome</a:t>
            </a:r>
          </a:p>
          <a:p>
            <a:pPr marL="557213" lvl="1" indent="-171450" defTabSz="685800">
              <a:lnSpc>
                <a:spcPct val="90000"/>
              </a:lnSpc>
              <a:spcAft>
                <a:spcPts val="450"/>
              </a:spcAft>
              <a:buFont typeface="Arial" panose="020B0604020202020204" pitchFamily="34" charset="0"/>
              <a:buChar char="•"/>
            </a:pPr>
            <a:r>
              <a:rPr lang="en-US" sz="1350" dirty="0"/>
              <a:t>Turner Syndrome</a:t>
            </a:r>
          </a:p>
          <a:p>
            <a:pPr marL="557213" lvl="1" indent="-171450" defTabSz="685800">
              <a:lnSpc>
                <a:spcPct val="90000"/>
              </a:lnSpc>
              <a:spcAft>
                <a:spcPts val="450"/>
              </a:spcAft>
              <a:buFont typeface="Arial" panose="020B0604020202020204" pitchFamily="34" charset="0"/>
              <a:buChar char="•"/>
            </a:pPr>
            <a:r>
              <a:rPr lang="en-US" sz="1350" dirty="0"/>
              <a:t>Unbalanced Translocations</a:t>
            </a:r>
          </a:p>
        </p:txBody>
      </p:sp>
      <p:pic>
        <p:nvPicPr>
          <p:cNvPr id="2050" name="Picture 2">
            <a:extLst>
              <a:ext uri="{FF2B5EF4-FFF2-40B4-BE49-F238E27FC236}">
                <a16:creationId xmlns:a16="http://schemas.microsoft.com/office/drawing/2014/main" id="{CF5296FF-942B-3415-128A-44E496894D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85029" y="1316180"/>
            <a:ext cx="2155251" cy="16867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2A1284-9307-88FA-94AA-88DE68E745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1774" y="1475068"/>
            <a:ext cx="2155251" cy="13660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CF064D63-8B11-E504-7D2C-AFAD46B08E67}"/>
              </a:ext>
            </a:extLst>
          </p:cNvPr>
          <p:cNvGraphicFramePr>
            <a:graphicFrameLocks noGrp="1"/>
          </p:cNvGraphicFramePr>
          <p:nvPr>
            <p:extLst/>
          </p:nvPr>
        </p:nvGraphicFramePr>
        <p:xfrm>
          <a:off x="4385029" y="3298318"/>
          <a:ext cx="4491998" cy="2075007"/>
        </p:xfrm>
        <a:graphic>
          <a:graphicData uri="http://schemas.openxmlformats.org/drawingml/2006/table">
            <a:tbl>
              <a:tblPr firstRow="1" bandRow="1">
                <a:tableStyleId>{5C22544A-7EE6-4342-B048-85BDC9FD1C3A}</a:tableStyleId>
              </a:tblPr>
              <a:tblGrid>
                <a:gridCol w="1418605">
                  <a:extLst>
                    <a:ext uri="{9D8B030D-6E8A-4147-A177-3AD203B41FA5}">
                      <a16:colId xmlns:a16="http://schemas.microsoft.com/office/drawing/2014/main" val="2223861712"/>
                    </a:ext>
                  </a:extLst>
                </a:gridCol>
                <a:gridCol w="1528055">
                  <a:extLst>
                    <a:ext uri="{9D8B030D-6E8A-4147-A177-3AD203B41FA5}">
                      <a16:colId xmlns:a16="http://schemas.microsoft.com/office/drawing/2014/main" val="3460224711"/>
                    </a:ext>
                  </a:extLst>
                </a:gridCol>
                <a:gridCol w="1545338">
                  <a:extLst>
                    <a:ext uri="{9D8B030D-6E8A-4147-A177-3AD203B41FA5}">
                      <a16:colId xmlns:a16="http://schemas.microsoft.com/office/drawing/2014/main" val="2426939194"/>
                    </a:ext>
                  </a:extLst>
                </a:gridCol>
              </a:tblGrid>
              <a:tr h="395683">
                <a:tc>
                  <a:txBody>
                    <a:bodyPr/>
                    <a:lstStyle/>
                    <a:p>
                      <a:pPr marL="0" marR="0">
                        <a:lnSpc>
                          <a:spcPct val="107000"/>
                        </a:lnSpc>
                        <a:spcBef>
                          <a:spcPts val="0"/>
                        </a:spcBef>
                        <a:spcAft>
                          <a:spcPts val="800"/>
                        </a:spcAft>
                      </a:pPr>
                      <a:r>
                        <a:rPr lang="en-US" sz="1100">
                          <a:effectLst/>
                        </a:rPr>
                        <a:t>Common Clinical Indications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21" marR="46721" marT="0" marB="0"/>
                </a:tc>
                <a:tc>
                  <a:txBody>
                    <a:bodyPr/>
                    <a:lstStyle/>
                    <a:p>
                      <a:pPr marL="0" marR="0">
                        <a:lnSpc>
                          <a:spcPct val="107000"/>
                        </a:lnSpc>
                        <a:spcBef>
                          <a:spcPts val="0"/>
                        </a:spcBef>
                        <a:spcAft>
                          <a:spcPts val="800"/>
                        </a:spcAft>
                      </a:pPr>
                      <a:r>
                        <a:rPr lang="en-US" sz="1100">
                          <a:effectLst/>
                        </a:rPr>
                        <a:t>Pros/Pathology Tested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21" marR="46721" marT="0" marB="0"/>
                </a:tc>
                <a:tc>
                  <a:txBody>
                    <a:bodyPr/>
                    <a:lstStyle/>
                    <a:p>
                      <a:pPr marL="0" marR="0">
                        <a:lnSpc>
                          <a:spcPct val="107000"/>
                        </a:lnSpc>
                        <a:spcBef>
                          <a:spcPts val="0"/>
                        </a:spcBef>
                        <a:spcAft>
                          <a:spcPts val="800"/>
                        </a:spcAft>
                      </a:pPr>
                      <a:r>
                        <a:rPr lang="en-US" sz="1100">
                          <a:effectLst/>
                        </a:rPr>
                        <a:t>Cons / Limitations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21" marR="46721" marT="0" marB="0"/>
                </a:tc>
                <a:extLst>
                  <a:ext uri="{0D108BD9-81ED-4DB2-BD59-A6C34878D82A}">
                    <a16:rowId xmlns:a16="http://schemas.microsoft.com/office/drawing/2014/main" val="2826117010"/>
                  </a:ext>
                </a:extLst>
              </a:tr>
              <a:tr h="1679324">
                <a:tc>
                  <a:txBody>
                    <a:bodyPr/>
                    <a:lstStyle/>
                    <a:p>
                      <a:pPr marL="0" marR="0">
                        <a:lnSpc>
                          <a:spcPct val="107000"/>
                        </a:lnSpc>
                        <a:spcBef>
                          <a:spcPts val="0"/>
                        </a:spcBef>
                        <a:spcAft>
                          <a:spcPts val="800"/>
                        </a:spcAft>
                      </a:pPr>
                      <a:r>
                        <a:rPr lang="en-US" sz="1100">
                          <a:effectLst/>
                        </a:rPr>
                        <a:t>Specific dysmorphic features</a:t>
                      </a:r>
                    </a:p>
                    <a:p>
                      <a:pPr marL="0" marR="0">
                        <a:lnSpc>
                          <a:spcPct val="107000"/>
                        </a:lnSpc>
                        <a:spcBef>
                          <a:spcPts val="0"/>
                        </a:spcBef>
                        <a:spcAft>
                          <a:spcPts val="800"/>
                        </a:spcAft>
                      </a:pPr>
                      <a:r>
                        <a:rPr lang="en-US" sz="1100">
                          <a:effectLst/>
                        </a:rPr>
                        <a:t>History of multiple miscarriages in mother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21" marR="46721" marT="0" marB="0"/>
                </a:tc>
                <a:tc>
                  <a:txBody>
                    <a:bodyPr/>
                    <a:lstStyle/>
                    <a:p>
                      <a:pPr marL="0" marR="0">
                        <a:lnSpc>
                          <a:spcPct val="107000"/>
                        </a:lnSpc>
                        <a:spcBef>
                          <a:spcPts val="0"/>
                        </a:spcBef>
                        <a:spcAft>
                          <a:spcPts val="800"/>
                        </a:spcAft>
                      </a:pPr>
                      <a:r>
                        <a:rPr lang="en-US" sz="1100">
                          <a:effectLst/>
                        </a:rPr>
                        <a:t>Trisomies including mosaic</a:t>
                      </a:r>
                    </a:p>
                    <a:p>
                      <a:pPr marL="0" marR="0">
                        <a:lnSpc>
                          <a:spcPct val="107000"/>
                        </a:lnSpc>
                        <a:spcBef>
                          <a:spcPts val="0"/>
                        </a:spcBef>
                        <a:spcAft>
                          <a:spcPts val="800"/>
                        </a:spcAft>
                      </a:pPr>
                      <a:r>
                        <a:rPr lang="en-US" sz="1100">
                          <a:effectLst/>
                        </a:rPr>
                        <a:t>Large chromosomal deletions</a:t>
                      </a:r>
                    </a:p>
                    <a:p>
                      <a:pPr marL="0" marR="0">
                        <a:lnSpc>
                          <a:spcPct val="107000"/>
                        </a:lnSpc>
                        <a:spcBef>
                          <a:spcPts val="0"/>
                        </a:spcBef>
                        <a:spcAft>
                          <a:spcPts val="800"/>
                        </a:spcAft>
                      </a:pPr>
                      <a:r>
                        <a:rPr lang="en-US" sz="1100">
                          <a:effectLst/>
                        </a:rPr>
                        <a:t>Balanced chromosomal rearrangements, rings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21" marR="46721" marT="0" marB="0"/>
                </a:tc>
                <a:tc>
                  <a:txBody>
                    <a:bodyPr/>
                    <a:lstStyle/>
                    <a:p>
                      <a:pPr marL="0" marR="0">
                        <a:lnSpc>
                          <a:spcPct val="107000"/>
                        </a:lnSpc>
                        <a:spcBef>
                          <a:spcPts val="0"/>
                        </a:spcBef>
                        <a:spcAft>
                          <a:spcPts val="800"/>
                        </a:spcAft>
                      </a:pPr>
                      <a:r>
                        <a:rPr lang="en-US" sz="1100">
                          <a:effectLst/>
                        </a:rPr>
                        <a:t>Does not detect microdeletions, microduplications, or single nucleotide variants.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6721" marR="46721" marT="0" marB="0"/>
                </a:tc>
                <a:extLst>
                  <a:ext uri="{0D108BD9-81ED-4DB2-BD59-A6C34878D82A}">
                    <a16:rowId xmlns:a16="http://schemas.microsoft.com/office/drawing/2014/main" val="336144328"/>
                  </a:ext>
                </a:extLst>
              </a:tr>
            </a:tbl>
          </a:graphicData>
        </a:graphic>
      </p:graphicFrame>
    </p:spTree>
    <p:extLst>
      <p:ext uri="{BB962C8B-B14F-4D97-AF65-F5344CB8AC3E}">
        <p14:creationId xmlns:p14="http://schemas.microsoft.com/office/powerpoint/2010/main" val="169090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E313-FF65-B179-4EB4-4599E5DAF1AA}"/>
              </a:ext>
            </a:extLst>
          </p:cNvPr>
          <p:cNvSpPr>
            <a:spLocks noGrp="1"/>
          </p:cNvSpPr>
          <p:nvPr>
            <p:ph type="title"/>
          </p:nvPr>
        </p:nvSpPr>
        <p:spPr>
          <a:xfrm>
            <a:off x="628649" y="1591056"/>
            <a:ext cx="3042398" cy="829818"/>
          </a:xfrm>
        </p:spPr>
        <p:txBody>
          <a:bodyPr vert="horz" wrap="square" lIns="68580" tIns="34290" rIns="68580" bIns="34290" rtlCol="0" anchor="ctr">
            <a:normAutofit/>
          </a:bodyPr>
          <a:lstStyle/>
          <a:p>
            <a:r>
              <a:rPr lang="en-US" sz="2100">
                <a:solidFill>
                  <a:schemeClr val="tx1"/>
                </a:solidFill>
              </a:rPr>
              <a:t>Chromosome </a:t>
            </a:r>
            <a:br>
              <a:rPr lang="en-US" sz="2100">
                <a:solidFill>
                  <a:schemeClr val="tx1"/>
                </a:solidFill>
              </a:rPr>
            </a:br>
            <a:r>
              <a:rPr lang="en-US" sz="2100">
                <a:solidFill>
                  <a:schemeClr val="tx1"/>
                </a:solidFill>
              </a:rPr>
              <a:t>Microarray (CMA)</a:t>
            </a:r>
          </a:p>
        </p:txBody>
      </p:sp>
      <p:sp>
        <p:nvSpPr>
          <p:cNvPr id="5" name="TextBox 4">
            <a:extLst>
              <a:ext uri="{FF2B5EF4-FFF2-40B4-BE49-F238E27FC236}">
                <a16:creationId xmlns:a16="http://schemas.microsoft.com/office/drawing/2014/main" id="{733CFA27-2AF1-D8E7-9FFC-28D589084851}"/>
              </a:ext>
            </a:extLst>
          </p:cNvPr>
          <p:cNvSpPr txBox="1"/>
          <p:nvPr/>
        </p:nvSpPr>
        <p:spPr>
          <a:xfrm>
            <a:off x="628649" y="2626614"/>
            <a:ext cx="3042398" cy="2571750"/>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r>
              <a:rPr lang="en-US" sz="1350"/>
              <a:t>Example Clinical Conditions:</a:t>
            </a:r>
          </a:p>
          <a:p>
            <a:pPr marL="214313" indent="-171450" defTabSz="685800">
              <a:lnSpc>
                <a:spcPct val="90000"/>
              </a:lnSpc>
              <a:spcAft>
                <a:spcPts val="450"/>
              </a:spcAft>
              <a:buFont typeface="Arial" panose="020B0604020202020204" pitchFamily="34" charset="0"/>
              <a:buChar char="•"/>
            </a:pPr>
            <a:r>
              <a:rPr lang="en-US" sz="1350"/>
              <a:t>DiGeorge Syndrome (22q11.2 del syndrome)</a:t>
            </a:r>
          </a:p>
          <a:p>
            <a:pPr marL="214313" indent="-171450" defTabSz="685800">
              <a:lnSpc>
                <a:spcPct val="90000"/>
              </a:lnSpc>
              <a:spcAft>
                <a:spcPts val="450"/>
              </a:spcAft>
              <a:buFont typeface="Arial" panose="020B0604020202020204" pitchFamily="34" charset="0"/>
              <a:buChar char="•"/>
            </a:pPr>
            <a:r>
              <a:rPr lang="en-US" sz="1350"/>
              <a:t>17q12 del syndrome</a:t>
            </a:r>
          </a:p>
          <a:p>
            <a:pPr marL="214313" indent="-171450" defTabSz="685800">
              <a:lnSpc>
                <a:spcPct val="90000"/>
              </a:lnSpc>
              <a:spcAft>
                <a:spcPts val="450"/>
              </a:spcAft>
              <a:buFont typeface="Arial" panose="020B0604020202020204" pitchFamily="34" charset="0"/>
              <a:buChar char="•"/>
            </a:pPr>
            <a:r>
              <a:rPr lang="en-US" sz="1350"/>
              <a:t>16p11.2 del/dup syndromes</a:t>
            </a:r>
          </a:p>
        </p:txBody>
      </p:sp>
      <p:pic>
        <p:nvPicPr>
          <p:cNvPr id="4098" name="Picture 2" descr="Importance and usage of chromosomal microarray analysis in diagnosing  intellectual disability, global developmental delay, and autism; and  discovering new loci for these disorders | Molecular Cytogenetics | Full  Text">
            <a:extLst>
              <a:ext uri="{FF2B5EF4-FFF2-40B4-BE49-F238E27FC236}">
                <a16:creationId xmlns:a16="http://schemas.microsoft.com/office/drawing/2014/main" id="{102BA04F-9F0C-2721-DF4B-D74CE6145FC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tretch>
            <a:fillRect/>
          </a:stretch>
        </p:blipFill>
        <p:spPr bwMode="auto">
          <a:xfrm>
            <a:off x="4385029" y="1378260"/>
            <a:ext cx="2155251" cy="15625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loseup of hands holding an open book">
            <a:extLst>
              <a:ext uri="{FF2B5EF4-FFF2-40B4-BE49-F238E27FC236}">
                <a16:creationId xmlns:a16="http://schemas.microsoft.com/office/drawing/2014/main" id="{26A56C88-E994-F9E1-21A5-9A69B12FC3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21774" y="1438755"/>
            <a:ext cx="2155251" cy="1438630"/>
          </a:xfrm>
          <a:prstGeom prst="rect">
            <a:avLst/>
          </a:prstGeom>
        </p:spPr>
      </p:pic>
      <p:graphicFrame>
        <p:nvGraphicFramePr>
          <p:cNvPr id="4" name="Table 3">
            <a:extLst>
              <a:ext uri="{FF2B5EF4-FFF2-40B4-BE49-F238E27FC236}">
                <a16:creationId xmlns:a16="http://schemas.microsoft.com/office/drawing/2014/main" id="{F0149AF3-F7AE-4676-5558-B753A150E844}"/>
              </a:ext>
            </a:extLst>
          </p:cNvPr>
          <p:cNvGraphicFramePr>
            <a:graphicFrameLocks noGrp="1"/>
          </p:cNvGraphicFramePr>
          <p:nvPr>
            <p:extLst/>
          </p:nvPr>
        </p:nvGraphicFramePr>
        <p:xfrm>
          <a:off x="4385029" y="3371407"/>
          <a:ext cx="4491998" cy="2007486"/>
        </p:xfrm>
        <a:graphic>
          <a:graphicData uri="http://schemas.openxmlformats.org/drawingml/2006/table">
            <a:tbl>
              <a:tblPr firstRow="1" bandRow="1">
                <a:tableStyleId>{5C22544A-7EE6-4342-B048-85BDC9FD1C3A}</a:tableStyleId>
              </a:tblPr>
              <a:tblGrid>
                <a:gridCol w="1364172">
                  <a:extLst>
                    <a:ext uri="{9D8B030D-6E8A-4147-A177-3AD203B41FA5}">
                      <a16:colId xmlns:a16="http://schemas.microsoft.com/office/drawing/2014/main" val="3641119256"/>
                    </a:ext>
                  </a:extLst>
                </a:gridCol>
                <a:gridCol w="2029974">
                  <a:extLst>
                    <a:ext uri="{9D8B030D-6E8A-4147-A177-3AD203B41FA5}">
                      <a16:colId xmlns:a16="http://schemas.microsoft.com/office/drawing/2014/main" val="3908623385"/>
                    </a:ext>
                  </a:extLst>
                </a:gridCol>
                <a:gridCol w="1097852">
                  <a:extLst>
                    <a:ext uri="{9D8B030D-6E8A-4147-A177-3AD203B41FA5}">
                      <a16:colId xmlns:a16="http://schemas.microsoft.com/office/drawing/2014/main" val="2486811079"/>
                    </a:ext>
                  </a:extLst>
                </a:gridCol>
              </a:tblGrid>
              <a:tr h="336674">
                <a:tc>
                  <a:txBody>
                    <a:bodyPr/>
                    <a:lstStyle/>
                    <a:p>
                      <a:pPr marL="0" marR="0">
                        <a:lnSpc>
                          <a:spcPct val="107000"/>
                        </a:lnSpc>
                        <a:spcBef>
                          <a:spcPts val="0"/>
                        </a:spcBef>
                        <a:spcAft>
                          <a:spcPts val="800"/>
                        </a:spcAft>
                      </a:pPr>
                      <a:r>
                        <a:rPr lang="en-US" sz="1000">
                          <a:effectLst/>
                        </a:rPr>
                        <a:t>Common Clinical Indications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264" marR="32264" marT="0" marB="0"/>
                </a:tc>
                <a:tc>
                  <a:txBody>
                    <a:bodyPr/>
                    <a:lstStyle/>
                    <a:p>
                      <a:pPr marL="0" marR="0">
                        <a:lnSpc>
                          <a:spcPct val="107000"/>
                        </a:lnSpc>
                        <a:spcBef>
                          <a:spcPts val="0"/>
                        </a:spcBef>
                        <a:spcAft>
                          <a:spcPts val="800"/>
                        </a:spcAft>
                      </a:pPr>
                      <a:r>
                        <a:rPr lang="en-US" sz="1000">
                          <a:effectLst/>
                        </a:rPr>
                        <a:t>Pros/Pathology Tested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264" marR="32264" marT="0" marB="0"/>
                </a:tc>
                <a:tc>
                  <a:txBody>
                    <a:bodyPr/>
                    <a:lstStyle/>
                    <a:p>
                      <a:pPr marL="0" marR="0">
                        <a:lnSpc>
                          <a:spcPct val="107000"/>
                        </a:lnSpc>
                        <a:spcBef>
                          <a:spcPts val="0"/>
                        </a:spcBef>
                        <a:spcAft>
                          <a:spcPts val="800"/>
                        </a:spcAft>
                      </a:pPr>
                      <a:r>
                        <a:rPr lang="en-US" sz="1000">
                          <a:effectLst/>
                        </a:rPr>
                        <a:t>Cons / Limitations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264" marR="32264" marT="0" marB="0"/>
                </a:tc>
                <a:extLst>
                  <a:ext uri="{0D108BD9-81ED-4DB2-BD59-A6C34878D82A}">
                    <a16:rowId xmlns:a16="http://schemas.microsoft.com/office/drawing/2014/main" val="2850240411"/>
                  </a:ext>
                </a:extLst>
              </a:tr>
              <a:tr h="1592154">
                <a:tc>
                  <a:txBody>
                    <a:bodyPr/>
                    <a:lstStyle/>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Dysmorphic features</a:t>
                      </a:r>
                      <a:endParaRPr lang="en-US" sz="10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Multiple congenital anomalies</a:t>
                      </a:r>
                      <a:endParaRPr lang="en-US" sz="10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Associated developmental delay</a:t>
                      </a:r>
                      <a:endParaRPr lang="en-US" sz="10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Nonspecific phenotype</a:t>
                      </a:r>
                      <a:endParaRPr lang="en-US" sz="1000" b="0" kern="100">
                        <a:effectLst/>
                        <a:latin typeface="+mn-lt"/>
                        <a:ea typeface="Calibri" panose="020F0502020204030204" pitchFamily="34" charset="0"/>
                        <a:cs typeface="Times New Roman" panose="02020603050405020304" pitchFamily="18" charset="0"/>
                      </a:endParaRPr>
                    </a:p>
                  </a:txBody>
                  <a:tcPr marL="32264" marR="32264" marT="0" marB="0"/>
                </a:tc>
                <a:tc>
                  <a:txBody>
                    <a:bodyPr/>
                    <a:lstStyle/>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Microdeletions/duplications</a:t>
                      </a:r>
                      <a:endParaRPr lang="en-US" sz="10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Single nucleotide polymorphism (SNP) arrays detect regions of homozygosity (ROH) and uniparental disomy (UPD)</a:t>
                      </a:r>
                      <a:endParaRPr lang="en-US" sz="1000" b="0" kern="100">
                        <a:effectLst/>
                        <a:latin typeface="+mn-lt"/>
                        <a:ea typeface="Calibri" panose="020F0502020204030204" pitchFamily="34" charset="0"/>
                        <a:cs typeface="Times New Roman" panose="02020603050405020304" pitchFamily="18" charset="0"/>
                      </a:endParaRPr>
                    </a:p>
                  </a:txBody>
                  <a:tcPr marL="32264" marR="32264" marT="0" marB="0"/>
                </a:tc>
                <a:tc>
                  <a:txBody>
                    <a:bodyPr/>
                    <a:lstStyle/>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Does not detect small deletions or insertions</a:t>
                      </a:r>
                      <a:endParaRPr lang="en-US" sz="10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Does not detect balanced rearrangements</a:t>
                      </a:r>
                      <a:endParaRPr lang="en-US" sz="10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000" b="0" kern="0">
                          <a:effectLst/>
                          <a:latin typeface="+mn-lt"/>
                          <a:ea typeface="Calibri" panose="020F0502020204030204" pitchFamily="34" charset="0"/>
                          <a:cs typeface="Times New Roman" panose="02020603050405020304" pitchFamily="18" charset="0"/>
                        </a:rPr>
                        <a:t>Variants of unknown significance</a:t>
                      </a:r>
                      <a:endParaRPr lang="en-US" sz="1000" b="0" kern="100">
                        <a:effectLst/>
                        <a:latin typeface="+mn-lt"/>
                        <a:ea typeface="Calibri" panose="020F0502020204030204" pitchFamily="34" charset="0"/>
                        <a:cs typeface="Times New Roman" panose="02020603050405020304" pitchFamily="18" charset="0"/>
                      </a:endParaRPr>
                    </a:p>
                  </a:txBody>
                  <a:tcPr marL="32264" marR="32264" marT="0" marB="0"/>
                </a:tc>
                <a:extLst>
                  <a:ext uri="{0D108BD9-81ED-4DB2-BD59-A6C34878D82A}">
                    <a16:rowId xmlns:a16="http://schemas.microsoft.com/office/drawing/2014/main" val="3100227312"/>
                  </a:ext>
                </a:extLst>
              </a:tr>
            </a:tbl>
          </a:graphicData>
        </a:graphic>
      </p:graphicFrame>
    </p:spTree>
    <p:extLst>
      <p:ext uri="{BB962C8B-B14F-4D97-AF65-F5344CB8AC3E}">
        <p14:creationId xmlns:p14="http://schemas.microsoft.com/office/powerpoint/2010/main" val="234719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37BFD-E693-7660-AC91-0931CD4C196E}"/>
              </a:ext>
            </a:extLst>
          </p:cNvPr>
          <p:cNvSpPr>
            <a:spLocks noGrp="1"/>
          </p:cNvSpPr>
          <p:nvPr>
            <p:ph type="title"/>
          </p:nvPr>
        </p:nvSpPr>
        <p:spPr/>
        <p:txBody>
          <a:bodyPr/>
          <a:lstStyle/>
          <a:p>
            <a:r>
              <a:rPr lang="en-US" dirty="0"/>
              <a:t>CMA and NDDs</a:t>
            </a:r>
          </a:p>
        </p:txBody>
      </p:sp>
      <p:graphicFrame>
        <p:nvGraphicFramePr>
          <p:cNvPr id="4" name="Content Placeholder 3">
            <a:extLst>
              <a:ext uri="{FF2B5EF4-FFF2-40B4-BE49-F238E27FC236}">
                <a16:creationId xmlns:a16="http://schemas.microsoft.com/office/drawing/2014/main" id="{CC2A0432-2C38-37BA-3706-1274675219CB}"/>
              </a:ext>
            </a:extLst>
          </p:cNvPr>
          <p:cNvGraphicFramePr>
            <a:graphicFrameLocks noGrp="1"/>
          </p:cNvGraphicFramePr>
          <p:nvPr>
            <p:ph idx="1"/>
            <p:extLst/>
          </p:nvPr>
        </p:nvGraphicFramePr>
        <p:xfrm>
          <a:off x="431802" y="2209429"/>
          <a:ext cx="8280400" cy="2701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665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5F9-D3D3-9547-3961-9BDC394DF0C3}"/>
              </a:ext>
            </a:extLst>
          </p:cNvPr>
          <p:cNvSpPr>
            <a:spLocks noGrp="1"/>
          </p:cNvSpPr>
          <p:nvPr>
            <p:ph type="title"/>
          </p:nvPr>
        </p:nvSpPr>
        <p:spPr>
          <a:xfrm>
            <a:off x="628649" y="1591056"/>
            <a:ext cx="3042398" cy="829818"/>
          </a:xfrm>
        </p:spPr>
        <p:txBody>
          <a:bodyPr vert="horz" wrap="square" lIns="68580" tIns="34290" rIns="68580" bIns="34290" rtlCol="0" anchor="ctr">
            <a:normAutofit/>
          </a:bodyPr>
          <a:lstStyle/>
          <a:p>
            <a:r>
              <a:rPr lang="en-US" sz="2100">
                <a:solidFill>
                  <a:schemeClr val="tx1"/>
                </a:solidFill>
              </a:rPr>
              <a:t>Single Gene Testing and Gene Panels</a:t>
            </a:r>
          </a:p>
        </p:txBody>
      </p:sp>
      <p:sp>
        <p:nvSpPr>
          <p:cNvPr id="4" name="TextBox 3">
            <a:extLst>
              <a:ext uri="{FF2B5EF4-FFF2-40B4-BE49-F238E27FC236}">
                <a16:creationId xmlns:a16="http://schemas.microsoft.com/office/drawing/2014/main" id="{7B01C39F-0646-340D-55EF-781F34C7FCBC}"/>
              </a:ext>
            </a:extLst>
          </p:cNvPr>
          <p:cNvSpPr txBox="1"/>
          <p:nvPr/>
        </p:nvSpPr>
        <p:spPr>
          <a:xfrm>
            <a:off x="628649" y="2626614"/>
            <a:ext cx="3042398" cy="2571750"/>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r>
              <a:rPr lang="en-US" sz="1350" dirty="0"/>
              <a:t>Example Clinical Conditions:</a:t>
            </a:r>
          </a:p>
          <a:p>
            <a:pPr marL="214313" indent="-171450" defTabSz="685800">
              <a:lnSpc>
                <a:spcPct val="90000"/>
              </a:lnSpc>
              <a:spcAft>
                <a:spcPts val="450"/>
              </a:spcAft>
              <a:buFont typeface="Arial" panose="020B0604020202020204" pitchFamily="34" charset="0"/>
              <a:buChar char="•"/>
            </a:pPr>
            <a:r>
              <a:rPr lang="en-US" sz="1350" dirty="0"/>
              <a:t>AADC Deficiency</a:t>
            </a:r>
          </a:p>
          <a:p>
            <a:pPr marL="214313" indent="-171450" defTabSz="685800">
              <a:lnSpc>
                <a:spcPct val="90000"/>
              </a:lnSpc>
              <a:spcAft>
                <a:spcPts val="450"/>
              </a:spcAft>
              <a:buFont typeface="Arial" panose="020B0604020202020204" pitchFamily="34" charset="0"/>
              <a:buChar char="•"/>
            </a:pPr>
            <a:r>
              <a:rPr lang="en-US" sz="1350" dirty="0"/>
              <a:t>KI1F1A Associated Neurologic Disorder</a:t>
            </a:r>
          </a:p>
          <a:p>
            <a:pPr marL="214313" indent="-171450" defTabSz="685800">
              <a:lnSpc>
                <a:spcPct val="90000"/>
              </a:lnSpc>
              <a:spcAft>
                <a:spcPts val="450"/>
              </a:spcAft>
              <a:buFont typeface="Arial" panose="020B0604020202020204" pitchFamily="34" charset="0"/>
              <a:buChar char="•"/>
            </a:pPr>
            <a:r>
              <a:rPr lang="en-US" sz="1350" dirty="0"/>
              <a:t>SCN1A related Dravet Syndrome</a:t>
            </a:r>
          </a:p>
          <a:p>
            <a:pPr marL="214313" indent="-171450" defTabSz="685800">
              <a:lnSpc>
                <a:spcPct val="90000"/>
              </a:lnSpc>
              <a:spcAft>
                <a:spcPts val="450"/>
              </a:spcAft>
              <a:buFont typeface="Arial" panose="020B0604020202020204" pitchFamily="34" charset="0"/>
              <a:buChar char="•"/>
            </a:pPr>
            <a:r>
              <a:rPr lang="en-US" sz="1350" i="1" dirty="0"/>
              <a:t>XXXXX</a:t>
            </a:r>
            <a:r>
              <a:rPr lang="en-US" sz="1350" dirty="0"/>
              <a:t>-related neurodevelopmental disorder</a:t>
            </a:r>
          </a:p>
        </p:txBody>
      </p:sp>
      <p:pic>
        <p:nvPicPr>
          <p:cNvPr id="5126" name="Picture 6">
            <a:extLst>
              <a:ext uri="{FF2B5EF4-FFF2-40B4-BE49-F238E27FC236}">
                <a16:creationId xmlns:a16="http://schemas.microsoft.com/office/drawing/2014/main" id="{A136BEAA-15D0-93BC-7AB3-A7BBA6F370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5029" y="1301252"/>
            <a:ext cx="2155251" cy="17165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200A7B5-398A-7D04-5878-841C81CB1C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1774" y="1439653"/>
            <a:ext cx="2155251" cy="1436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42DE00AD-065A-9D35-311D-AB602E76B782}"/>
              </a:ext>
            </a:extLst>
          </p:cNvPr>
          <p:cNvGraphicFramePr>
            <a:graphicFrameLocks noGrp="1"/>
          </p:cNvGraphicFramePr>
          <p:nvPr>
            <p:extLst/>
          </p:nvPr>
        </p:nvGraphicFramePr>
        <p:xfrm>
          <a:off x="4385029" y="3334492"/>
          <a:ext cx="4491997" cy="2002660"/>
        </p:xfrm>
        <a:graphic>
          <a:graphicData uri="http://schemas.openxmlformats.org/drawingml/2006/table">
            <a:tbl>
              <a:tblPr firstRow="1" bandRow="1">
                <a:tableStyleId>{5C22544A-7EE6-4342-B048-85BDC9FD1C3A}</a:tableStyleId>
              </a:tblPr>
              <a:tblGrid>
                <a:gridCol w="1510426">
                  <a:extLst>
                    <a:ext uri="{9D8B030D-6E8A-4147-A177-3AD203B41FA5}">
                      <a16:colId xmlns:a16="http://schemas.microsoft.com/office/drawing/2014/main" val="2223861712"/>
                    </a:ext>
                  </a:extLst>
                </a:gridCol>
                <a:gridCol w="1393737">
                  <a:extLst>
                    <a:ext uri="{9D8B030D-6E8A-4147-A177-3AD203B41FA5}">
                      <a16:colId xmlns:a16="http://schemas.microsoft.com/office/drawing/2014/main" val="3460224711"/>
                    </a:ext>
                  </a:extLst>
                </a:gridCol>
                <a:gridCol w="1587834">
                  <a:extLst>
                    <a:ext uri="{9D8B030D-6E8A-4147-A177-3AD203B41FA5}">
                      <a16:colId xmlns:a16="http://schemas.microsoft.com/office/drawing/2014/main" val="2426939194"/>
                    </a:ext>
                  </a:extLst>
                </a:gridCol>
              </a:tblGrid>
              <a:tr h="396789">
                <a:tc>
                  <a:txBody>
                    <a:bodyPr/>
                    <a:lstStyle/>
                    <a:p>
                      <a:pPr marL="0" marR="0">
                        <a:lnSpc>
                          <a:spcPct val="107000"/>
                        </a:lnSpc>
                        <a:spcBef>
                          <a:spcPts val="0"/>
                        </a:spcBef>
                        <a:spcAft>
                          <a:spcPts val="800"/>
                        </a:spcAft>
                      </a:pPr>
                      <a:r>
                        <a:rPr lang="en-US" sz="1100" dirty="0">
                          <a:effectLst/>
                        </a:rPr>
                        <a:t>Common Clinical Indications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765" marR="49765" marT="0" marB="0"/>
                </a:tc>
                <a:tc>
                  <a:txBody>
                    <a:bodyPr/>
                    <a:lstStyle/>
                    <a:p>
                      <a:pPr marL="0" marR="0">
                        <a:lnSpc>
                          <a:spcPct val="107000"/>
                        </a:lnSpc>
                        <a:spcBef>
                          <a:spcPts val="0"/>
                        </a:spcBef>
                        <a:spcAft>
                          <a:spcPts val="800"/>
                        </a:spcAft>
                      </a:pPr>
                      <a:r>
                        <a:rPr lang="en-US" sz="1100" dirty="0">
                          <a:effectLst/>
                        </a:rPr>
                        <a:t>Pros/Pathology Tested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765" marR="49765" marT="0" marB="0"/>
                </a:tc>
                <a:tc>
                  <a:txBody>
                    <a:bodyPr/>
                    <a:lstStyle/>
                    <a:p>
                      <a:pPr marL="0" marR="0">
                        <a:lnSpc>
                          <a:spcPct val="107000"/>
                        </a:lnSpc>
                        <a:spcBef>
                          <a:spcPts val="0"/>
                        </a:spcBef>
                        <a:spcAft>
                          <a:spcPts val="800"/>
                        </a:spcAft>
                      </a:pPr>
                      <a:r>
                        <a:rPr lang="en-US" sz="1100" dirty="0">
                          <a:effectLst/>
                        </a:rPr>
                        <a:t>Cons / Limitations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765" marR="49765" marT="0" marB="0"/>
                </a:tc>
                <a:extLst>
                  <a:ext uri="{0D108BD9-81ED-4DB2-BD59-A6C34878D82A}">
                    <a16:rowId xmlns:a16="http://schemas.microsoft.com/office/drawing/2014/main" val="2826117010"/>
                  </a:ext>
                </a:extLst>
              </a:tr>
              <a:tr h="1605871">
                <a:tc>
                  <a:txBody>
                    <a:bodyPr/>
                    <a:lstStyle/>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Limited and variable evaluation of specific phenotypes (e.g., Autism/Intellectual Disability, Cerebral Palsy, Epilepsy, Neuromuscular Disorders)</a:t>
                      </a:r>
                      <a:endParaRPr lang="en-US" sz="1100" b="0" kern="100" dirty="0">
                        <a:effectLst/>
                        <a:latin typeface="+mn-lt"/>
                        <a:ea typeface="Calibri" panose="020F0502020204030204" pitchFamily="34" charset="0"/>
                        <a:cs typeface="Times New Roman" panose="02020603050405020304" pitchFamily="18" charset="0"/>
                      </a:endParaRPr>
                    </a:p>
                  </a:txBody>
                  <a:tcPr marL="49765" marR="49765" marT="0" marB="0"/>
                </a:tc>
                <a:tc>
                  <a:txBody>
                    <a:bodyPr/>
                    <a:lstStyle/>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May have better coverage of specific genes than ES in certain cases</a:t>
                      </a:r>
                      <a:endParaRPr lang="en-US" sz="1100" b="0" kern="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Sequencing and copy number variants of limited genes included</a:t>
                      </a:r>
                      <a:endParaRPr lang="en-US" sz="1100" b="0" kern="100" dirty="0">
                        <a:effectLst/>
                        <a:latin typeface="+mn-lt"/>
                        <a:ea typeface="Calibri" panose="020F0502020204030204" pitchFamily="34" charset="0"/>
                        <a:cs typeface="Times New Roman" panose="02020603050405020304" pitchFamily="18" charset="0"/>
                      </a:endParaRPr>
                    </a:p>
                  </a:txBody>
                  <a:tcPr marL="49765" marR="49765" marT="0" marB="0"/>
                </a:tc>
                <a:tc>
                  <a:txBody>
                    <a:bodyPr/>
                    <a:lstStyle/>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Limited number of genes covered, may miss newly described or candidate genes</a:t>
                      </a:r>
                      <a:endParaRPr lang="en-US" sz="1100" b="0" kern="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Reanalysis is limited to genes included in original panel</a:t>
                      </a:r>
                      <a:endParaRPr lang="en-US" sz="1100" b="0" kern="100" dirty="0">
                        <a:effectLst/>
                        <a:latin typeface="+mn-lt"/>
                        <a:ea typeface="Calibri" panose="020F0502020204030204" pitchFamily="34" charset="0"/>
                        <a:cs typeface="Times New Roman" panose="02020603050405020304" pitchFamily="18" charset="0"/>
                      </a:endParaRPr>
                    </a:p>
                  </a:txBody>
                  <a:tcPr marL="49765" marR="49765" marT="0" marB="0"/>
                </a:tc>
                <a:extLst>
                  <a:ext uri="{0D108BD9-81ED-4DB2-BD59-A6C34878D82A}">
                    <a16:rowId xmlns:a16="http://schemas.microsoft.com/office/drawing/2014/main" val="336144328"/>
                  </a:ext>
                </a:extLst>
              </a:tr>
            </a:tbl>
          </a:graphicData>
        </a:graphic>
      </p:graphicFrame>
    </p:spTree>
    <p:extLst>
      <p:ext uri="{BB962C8B-B14F-4D97-AF65-F5344CB8AC3E}">
        <p14:creationId xmlns:p14="http://schemas.microsoft.com/office/powerpoint/2010/main" val="81262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97311-52C9-581C-E86B-C17B6215E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0AA65-C22A-D901-A609-87C376304506}"/>
              </a:ext>
            </a:extLst>
          </p:cNvPr>
          <p:cNvSpPr>
            <a:spLocks noGrp="1"/>
          </p:cNvSpPr>
          <p:nvPr>
            <p:ph type="title"/>
          </p:nvPr>
        </p:nvSpPr>
        <p:spPr/>
        <p:txBody>
          <a:bodyPr/>
          <a:lstStyle/>
          <a:p>
            <a:r>
              <a:rPr lang="en-US" dirty="0"/>
              <a:t>Gene Panels and NDDs</a:t>
            </a:r>
          </a:p>
        </p:txBody>
      </p:sp>
      <p:graphicFrame>
        <p:nvGraphicFramePr>
          <p:cNvPr id="4" name="Content Placeholder 3">
            <a:extLst>
              <a:ext uri="{FF2B5EF4-FFF2-40B4-BE49-F238E27FC236}">
                <a16:creationId xmlns:a16="http://schemas.microsoft.com/office/drawing/2014/main" id="{C590BD09-D93D-3B32-0685-7A31DF5292EA}"/>
              </a:ext>
            </a:extLst>
          </p:cNvPr>
          <p:cNvGraphicFramePr>
            <a:graphicFrameLocks noGrp="1"/>
          </p:cNvGraphicFramePr>
          <p:nvPr>
            <p:ph idx="1"/>
            <p:extLst/>
          </p:nvPr>
        </p:nvGraphicFramePr>
        <p:xfrm>
          <a:off x="431802" y="2209429"/>
          <a:ext cx="8280400" cy="2701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0023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2D64-79E8-6710-17ED-936B7E4AB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29111-7F40-E1D4-0832-4E23ED3939DB}"/>
              </a:ext>
            </a:extLst>
          </p:cNvPr>
          <p:cNvSpPr>
            <a:spLocks noGrp="1"/>
          </p:cNvSpPr>
          <p:nvPr>
            <p:ph type="title"/>
          </p:nvPr>
        </p:nvSpPr>
        <p:spPr>
          <a:xfrm>
            <a:off x="628649" y="1591056"/>
            <a:ext cx="3042398" cy="829818"/>
          </a:xfrm>
        </p:spPr>
        <p:txBody>
          <a:bodyPr vert="horz" wrap="square" lIns="68580" tIns="34290" rIns="68580" bIns="34290" rtlCol="0" anchor="ctr">
            <a:normAutofit/>
          </a:bodyPr>
          <a:lstStyle/>
          <a:p>
            <a:r>
              <a:rPr lang="en-US" sz="2100">
                <a:solidFill>
                  <a:schemeClr val="tx1"/>
                </a:solidFill>
              </a:rPr>
              <a:t>Exome Sequencing</a:t>
            </a:r>
          </a:p>
        </p:txBody>
      </p:sp>
      <p:sp>
        <p:nvSpPr>
          <p:cNvPr id="4" name="TextBox 3">
            <a:extLst>
              <a:ext uri="{FF2B5EF4-FFF2-40B4-BE49-F238E27FC236}">
                <a16:creationId xmlns:a16="http://schemas.microsoft.com/office/drawing/2014/main" id="{A052E632-872E-0FAA-F91A-9715DED3873A}"/>
              </a:ext>
            </a:extLst>
          </p:cNvPr>
          <p:cNvSpPr txBox="1"/>
          <p:nvPr/>
        </p:nvSpPr>
        <p:spPr>
          <a:xfrm>
            <a:off x="628649" y="2626614"/>
            <a:ext cx="3042398" cy="2571750"/>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defRPr/>
            </a:pPr>
            <a:r>
              <a:rPr lang="en-US" sz="1350" dirty="0"/>
              <a:t>Example Clinical Conditions:</a:t>
            </a:r>
          </a:p>
          <a:p>
            <a:pPr marL="214313" indent="-171450" defTabSz="685800">
              <a:lnSpc>
                <a:spcPct val="90000"/>
              </a:lnSpc>
              <a:spcAft>
                <a:spcPts val="450"/>
              </a:spcAft>
              <a:buFont typeface="Arial" panose="020B0604020202020204" pitchFamily="34" charset="0"/>
              <a:buChar char="•"/>
              <a:defRPr/>
            </a:pPr>
            <a:r>
              <a:rPr lang="en-US" sz="1350" dirty="0"/>
              <a:t>AADC Deficiency</a:t>
            </a:r>
          </a:p>
          <a:p>
            <a:pPr marL="214313" indent="-171450" defTabSz="685800">
              <a:lnSpc>
                <a:spcPct val="90000"/>
              </a:lnSpc>
              <a:spcAft>
                <a:spcPts val="450"/>
              </a:spcAft>
              <a:buFont typeface="Arial" panose="020B0604020202020204" pitchFamily="34" charset="0"/>
              <a:buChar char="•"/>
              <a:defRPr/>
            </a:pPr>
            <a:r>
              <a:rPr lang="en-US" sz="1350" dirty="0"/>
              <a:t>KI1F1A Associated Neurologic Disorder</a:t>
            </a:r>
          </a:p>
          <a:p>
            <a:pPr marL="214313" indent="-171450" defTabSz="685800">
              <a:lnSpc>
                <a:spcPct val="90000"/>
              </a:lnSpc>
              <a:spcAft>
                <a:spcPts val="450"/>
              </a:spcAft>
              <a:buFont typeface="Arial" panose="020B0604020202020204" pitchFamily="34" charset="0"/>
              <a:buChar char="•"/>
              <a:defRPr/>
            </a:pPr>
            <a:r>
              <a:rPr lang="en-US" sz="1350" dirty="0"/>
              <a:t>SCN1A related Dravet Syndrome</a:t>
            </a:r>
          </a:p>
          <a:p>
            <a:pPr marL="214313" indent="-171450" defTabSz="685800">
              <a:lnSpc>
                <a:spcPct val="90000"/>
              </a:lnSpc>
              <a:spcAft>
                <a:spcPts val="450"/>
              </a:spcAft>
              <a:buFont typeface="Arial" panose="020B0604020202020204" pitchFamily="34" charset="0"/>
              <a:buChar char="•"/>
              <a:defRPr/>
            </a:pPr>
            <a:r>
              <a:rPr lang="en-US" sz="1350" i="1" dirty="0"/>
              <a:t>XXXXX</a:t>
            </a:r>
            <a:r>
              <a:rPr lang="en-US" sz="1350" dirty="0"/>
              <a:t>-related neurodevelopmental disorder</a:t>
            </a:r>
          </a:p>
          <a:p>
            <a:pPr marL="214313" indent="-171450" defTabSz="685800">
              <a:lnSpc>
                <a:spcPct val="90000"/>
              </a:lnSpc>
              <a:spcAft>
                <a:spcPts val="450"/>
              </a:spcAft>
              <a:buFont typeface="Arial" panose="020B0604020202020204" pitchFamily="34" charset="0"/>
              <a:buChar char="•"/>
              <a:defRPr/>
            </a:pPr>
            <a:endParaRPr lang="en-US" sz="1350" dirty="0"/>
          </a:p>
        </p:txBody>
      </p:sp>
      <p:pic>
        <p:nvPicPr>
          <p:cNvPr id="5126" name="Picture 6">
            <a:extLst>
              <a:ext uri="{FF2B5EF4-FFF2-40B4-BE49-F238E27FC236}">
                <a16:creationId xmlns:a16="http://schemas.microsoft.com/office/drawing/2014/main" id="{B05C6A2A-1E94-6F9D-CB98-BE114BEC28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5029" y="1301252"/>
            <a:ext cx="2155251" cy="17165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2B9CFB0-B5CB-48F4-5D56-79828D5734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1774" y="1439653"/>
            <a:ext cx="2155251" cy="1436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2B70FAA-A1E9-AD0D-0D8B-CE4F82A8C4F6}"/>
              </a:ext>
            </a:extLst>
          </p:cNvPr>
          <p:cNvGraphicFramePr>
            <a:graphicFrameLocks noGrp="1"/>
          </p:cNvGraphicFramePr>
          <p:nvPr>
            <p:extLst/>
          </p:nvPr>
        </p:nvGraphicFramePr>
        <p:xfrm>
          <a:off x="4385029" y="3208565"/>
          <a:ext cx="4491998" cy="2999391"/>
        </p:xfrm>
        <a:graphic>
          <a:graphicData uri="http://schemas.openxmlformats.org/drawingml/2006/table">
            <a:tbl>
              <a:tblPr firstRow="1" bandRow="1">
                <a:tableStyleId>{5C22544A-7EE6-4342-B048-85BDC9FD1C3A}</a:tableStyleId>
              </a:tblPr>
              <a:tblGrid>
                <a:gridCol w="1011360">
                  <a:extLst>
                    <a:ext uri="{9D8B030D-6E8A-4147-A177-3AD203B41FA5}">
                      <a16:colId xmlns:a16="http://schemas.microsoft.com/office/drawing/2014/main" val="3641119256"/>
                    </a:ext>
                  </a:extLst>
                </a:gridCol>
                <a:gridCol w="2225135">
                  <a:extLst>
                    <a:ext uri="{9D8B030D-6E8A-4147-A177-3AD203B41FA5}">
                      <a16:colId xmlns:a16="http://schemas.microsoft.com/office/drawing/2014/main" val="3908623385"/>
                    </a:ext>
                  </a:extLst>
                </a:gridCol>
                <a:gridCol w="1255503">
                  <a:extLst>
                    <a:ext uri="{9D8B030D-6E8A-4147-A177-3AD203B41FA5}">
                      <a16:colId xmlns:a16="http://schemas.microsoft.com/office/drawing/2014/main" val="2486811079"/>
                    </a:ext>
                  </a:extLst>
                </a:gridCol>
              </a:tblGrid>
              <a:tr h="440341">
                <a:tc>
                  <a:txBody>
                    <a:bodyPr/>
                    <a:lstStyle/>
                    <a:p>
                      <a:pPr marL="0" marR="0">
                        <a:lnSpc>
                          <a:spcPct val="107000"/>
                        </a:lnSpc>
                        <a:spcBef>
                          <a:spcPts val="0"/>
                        </a:spcBef>
                        <a:spcAft>
                          <a:spcPts val="800"/>
                        </a:spcAft>
                      </a:pPr>
                      <a:r>
                        <a:rPr lang="en-US" sz="900" dirty="0">
                          <a:effectLst/>
                          <a:latin typeface="+mn-lt"/>
                        </a:rPr>
                        <a:t>Common Clinical Indications</a:t>
                      </a:r>
                      <a:endParaRPr lang="en-US" sz="900" dirty="0">
                        <a:effectLst/>
                        <a:latin typeface="+mn-lt"/>
                        <a:ea typeface="Calibri" panose="020F0502020204030204" pitchFamily="34" charset="0"/>
                        <a:cs typeface="Times New Roman" panose="02020603050405020304" pitchFamily="18" charset="0"/>
                      </a:endParaRPr>
                    </a:p>
                  </a:txBody>
                  <a:tcPr marL="35651" marR="35651" marT="0" marB="0"/>
                </a:tc>
                <a:tc>
                  <a:txBody>
                    <a:bodyPr/>
                    <a:lstStyle/>
                    <a:p>
                      <a:pPr marL="0" marR="0">
                        <a:lnSpc>
                          <a:spcPct val="107000"/>
                        </a:lnSpc>
                        <a:spcBef>
                          <a:spcPts val="0"/>
                        </a:spcBef>
                        <a:spcAft>
                          <a:spcPts val="800"/>
                        </a:spcAft>
                      </a:pPr>
                      <a:r>
                        <a:rPr lang="en-US" sz="900" dirty="0">
                          <a:effectLst/>
                          <a:latin typeface="+mn-lt"/>
                        </a:rPr>
                        <a:t>Pros/Pathology Tested</a:t>
                      </a:r>
                      <a:endParaRPr lang="en-US" sz="900" dirty="0">
                        <a:effectLst/>
                        <a:latin typeface="+mn-lt"/>
                        <a:ea typeface="Calibri" panose="020F0502020204030204" pitchFamily="34" charset="0"/>
                        <a:cs typeface="Times New Roman" panose="02020603050405020304" pitchFamily="18" charset="0"/>
                      </a:endParaRPr>
                    </a:p>
                  </a:txBody>
                  <a:tcPr marL="35651" marR="35651" marT="0" marB="0"/>
                </a:tc>
                <a:tc>
                  <a:txBody>
                    <a:bodyPr/>
                    <a:lstStyle/>
                    <a:p>
                      <a:pPr marL="0" marR="0">
                        <a:lnSpc>
                          <a:spcPct val="107000"/>
                        </a:lnSpc>
                        <a:spcBef>
                          <a:spcPts val="0"/>
                        </a:spcBef>
                        <a:spcAft>
                          <a:spcPts val="800"/>
                        </a:spcAft>
                      </a:pPr>
                      <a:r>
                        <a:rPr lang="en-US" sz="900" dirty="0">
                          <a:effectLst/>
                          <a:latin typeface="+mn-lt"/>
                        </a:rPr>
                        <a:t>Cons / Limitations</a:t>
                      </a:r>
                      <a:endParaRPr lang="en-US" sz="900" dirty="0">
                        <a:effectLst/>
                        <a:latin typeface="+mn-lt"/>
                        <a:ea typeface="Calibri" panose="020F0502020204030204" pitchFamily="34" charset="0"/>
                        <a:cs typeface="Times New Roman" panose="02020603050405020304" pitchFamily="18" charset="0"/>
                      </a:endParaRPr>
                    </a:p>
                  </a:txBody>
                  <a:tcPr marL="35651" marR="35651" marT="0" marB="0"/>
                </a:tc>
                <a:extLst>
                  <a:ext uri="{0D108BD9-81ED-4DB2-BD59-A6C34878D82A}">
                    <a16:rowId xmlns:a16="http://schemas.microsoft.com/office/drawing/2014/main" val="2850240411"/>
                  </a:ext>
                </a:extLst>
              </a:tr>
              <a:tr h="2188131">
                <a:tc>
                  <a:txBody>
                    <a:bodyPr/>
                    <a:lstStyle/>
                    <a:p>
                      <a:pPr marL="0" marR="0">
                        <a:lnSpc>
                          <a:spcPct val="107000"/>
                        </a:lnSpc>
                        <a:spcAft>
                          <a:spcPts val="800"/>
                        </a:spcAft>
                      </a:pPr>
                      <a:r>
                        <a:rPr lang="en-US" sz="1100" b="0" kern="0">
                          <a:effectLst/>
                          <a:latin typeface="+mn-lt"/>
                          <a:ea typeface="Calibri" panose="020F0502020204030204" pitchFamily="34" charset="0"/>
                          <a:cs typeface="Times New Roman" panose="02020603050405020304" pitchFamily="18" charset="0"/>
                        </a:rPr>
                        <a:t>Nonspecific phenotype; specific phenotype but possibility of gene discovery</a:t>
                      </a:r>
                      <a:endParaRPr lang="en-US" sz="1100" b="0" kern="100">
                        <a:effectLst/>
                        <a:latin typeface="+mn-lt"/>
                        <a:ea typeface="Calibri" panose="020F0502020204030204" pitchFamily="34" charset="0"/>
                        <a:cs typeface="Times New Roman" panose="02020603050405020304" pitchFamily="18" charset="0"/>
                      </a:endParaRPr>
                    </a:p>
                  </a:txBody>
                  <a:tcPr marL="35651" marR="35651" marT="0" marB="0"/>
                </a:tc>
                <a:tc>
                  <a:txBody>
                    <a:bodyPr/>
                    <a:lstStyle/>
                    <a:p>
                      <a:pPr marL="0" marR="0">
                        <a:lnSpc>
                          <a:spcPct val="107000"/>
                        </a:lnSpc>
                        <a:spcAft>
                          <a:spcPts val="800"/>
                        </a:spcAft>
                      </a:pPr>
                      <a:r>
                        <a:rPr lang="en-US" sz="1100" b="0" kern="0">
                          <a:effectLst/>
                          <a:latin typeface="+mn-lt"/>
                          <a:ea typeface="Calibri" panose="020F0502020204030204" pitchFamily="34" charset="0"/>
                          <a:cs typeface="Times New Roman" panose="02020603050405020304" pitchFamily="18" charset="0"/>
                        </a:rPr>
                        <a:t>Broad coverage of genes</a:t>
                      </a:r>
                      <a:endParaRPr lang="en-US" sz="11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a:effectLst/>
                          <a:latin typeface="+mn-lt"/>
                          <a:ea typeface="Calibri" panose="020F0502020204030204" pitchFamily="34" charset="0"/>
                          <a:cs typeface="Times New Roman" panose="02020603050405020304" pitchFamily="18" charset="0"/>
                        </a:rPr>
                        <a:t>Some laboratories provide CNV calling on reports</a:t>
                      </a:r>
                      <a:endParaRPr lang="en-US" sz="11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a:effectLst/>
                          <a:latin typeface="+mn-lt"/>
                          <a:ea typeface="Calibri" panose="020F0502020204030204" pitchFamily="34" charset="0"/>
                          <a:cs typeface="Times New Roman" panose="02020603050405020304" pitchFamily="18" charset="0"/>
                        </a:rPr>
                        <a:t>Medically actionable secondary findings (not related to current phenotype)</a:t>
                      </a:r>
                      <a:endParaRPr lang="en-US" sz="11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a:effectLst/>
                          <a:latin typeface="+mn-lt"/>
                          <a:ea typeface="Calibri" panose="020F0502020204030204" pitchFamily="34" charset="0"/>
                          <a:cs typeface="Times New Roman" panose="02020603050405020304" pitchFamily="18" charset="0"/>
                        </a:rPr>
                        <a:t>Higher yield than selective gene panels</a:t>
                      </a:r>
                      <a:endParaRPr lang="en-US" sz="1100" b="0" kern="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a:effectLst/>
                          <a:latin typeface="+mn-lt"/>
                          <a:ea typeface="Calibri" panose="020F0502020204030204" pitchFamily="34" charset="0"/>
                          <a:cs typeface="Times New Roman" panose="02020603050405020304" pitchFamily="18" charset="0"/>
                        </a:rPr>
                        <a:t>Reanalysis can be done to include new information, including new gene-disease relationships</a:t>
                      </a:r>
                      <a:endParaRPr lang="en-US" sz="1100" b="0" kern="100">
                        <a:effectLst/>
                        <a:latin typeface="+mn-lt"/>
                        <a:ea typeface="Calibri" panose="020F0502020204030204" pitchFamily="34" charset="0"/>
                        <a:cs typeface="Times New Roman" panose="02020603050405020304" pitchFamily="18" charset="0"/>
                      </a:endParaRPr>
                    </a:p>
                  </a:txBody>
                  <a:tcPr marL="35651" marR="35651" marT="0" marB="0"/>
                </a:tc>
                <a:tc>
                  <a:txBody>
                    <a:bodyPr/>
                    <a:lstStyle/>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Variants of unknown significance</a:t>
                      </a:r>
                      <a:endParaRPr lang="en-US" sz="1100" b="0" kern="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Some labs do not provide CNV calling</a:t>
                      </a:r>
                      <a:endParaRPr lang="en-US" sz="1100" b="0" kern="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pPr>
                      <a:r>
                        <a:rPr lang="en-US" sz="1100" b="0" kern="0" dirty="0">
                          <a:effectLst/>
                          <a:latin typeface="+mn-lt"/>
                          <a:ea typeface="Calibri" panose="020F0502020204030204" pitchFamily="34" charset="0"/>
                          <a:cs typeface="Times New Roman" panose="02020603050405020304" pitchFamily="18" charset="0"/>
                        </a:rPr>
                        <a:t>Does not detect tandem repeat expansions</a:t>
                      </a:r>
                      <a:endParaRPr lang="en-US" sz="1100" b="0" kern="100" dirty="0">
                        <a:effectLst/>
                        <a:latin typeface="+mn-lt"/>
                        <a:ea typeface="Calibri" panose="020F0502020204030204" pitchFamily="34" charset="0"/>
                        <a:cs typeface="Times New Roman" panose="02020603050405020304" pitchFamily="18" charset="0"/>
                      </a:endParaRPr>
                    </a:p>
                  </a:txBody>
                  <a:tcPr marL="35651" marR="35651" marT="0" marB="0"/>
                </a:tc>
                <a:extLst>
                  <a:ext uri="{0D108BD9-81ED-4DB2-BD59-A6C34878D82A}">
                    <a16:rowId xmlns:a16="http://schemas.microsoft.com/office/drawing/2014/main" val="3100227312"/>
                  </a:ext>
                </a:extLst>
              </a:tr>
            </a:tbl>
          </a:graphicData>
        </a:graphic>
      </p:graphicFrame>
    </p:spTree>
    <p:extLst>
      <p:ext uri="{BB962C8B-B14F-4D97-AF65-F5344CB8AC3E}">
        <p14:creationId xmlns:p14="http://schemas.microsoft.com/office/powerpoint/2010/main" val="32976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Disclosures</a:t>
            </a:r>
          </a:p>
        </p:txBody>
      </p:sp>
      <p:sp>
        <p:nvSpPr>
          <p:cNvPr id="8" name="Content Placeholder 7"/>
          <p:cNvSpPr>
            <a:spLocks noGrp="1"/>
          </p:cNvSpPr>
          <p:nvPr>
            <p:ph idx="1"/>
          </p:nvPr>
        </p:nvSpPr>
        <p:spPr/>
        <p:txBody>
          <a:bodyPr/>
          <a:lstStyle/>
          <a:p>
            <a:pPr algn="ctr"/>
            <a:r>
              <a:rPr lang="en-US" dirty="0"/>
              <a:t> </a:t>
            </a:r>
            <a:r>
              <a:rPr lang="en-US" dirty="0" smtClean="0"/>
              <a:t>We have </a:t>
            </a:r>
            <a:r>
              <a:rPr lang="en-US" dirty="0"/>
              <a:t>no financial interests to disclose as pertains to this presentation</a:t>
            </a:r>
          </a:p>
        </p:txBody>
      </p:sp>
    </p:spTree>
    <p:extLst>
      <p:ext uri="{BB962C8B-B14F-4D97-AF65-F5344CB8AC3E}">
        <p14:creationId xmlns:p14="http://schemas.microsoft.com/office/powerpoint/2010/main" val="891777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22510-7860-E057-11B1-3A624D1D6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C8BDE-7CD4-E914-1D18-3026FA69812F}"/>
              </a:ext>
            </a:extLst>
          </p:cNvPr>
          <p:cNvSpPr>
            <a:spLocks noGrp="1"/>
          </p:cNvSpPr>
          <p:nvPr>
            <p:ph type="title"/>
          </p:nvPr>
        </p:nvSpPr>
        <p:spPr/>
        <p:txBody>
          <a:bodyPr/>
          <a:lstStyle/>
          <a:p>
            <a:r>
              <a:rPr lang="en-US" dirty="0"/>
              <a:t>Exome Sequencing and NDDs</a:t>
            </a:r>
          </a:p>
        </p:txBody>
      </p:sp>
      <p:graphicFrame>
        <p:nvGraphicFramePr>
          <p:cNvPr id="4" name="Content Placeholder 3">
            <a:extLst>
              <a:ext uri="{FF2B5EF4-FFF2-40B4-BE49-F238E27FC236}">
                <a16:creationId xmlns:a16="http://schemas.microsoft.com/office/drawing/2014/main" id="{9E59F1CE-252B-B5AE-1E43-BCF982AB82A6}"/>
              </a:ext>
            </a:extLst>
          </p:cNvPr>
          <p:cNvGraphicFramePr>
            <a:graphicFrameLocks noGrp="1"/>
          </p:cNvGraphicFramePr>
          <p:nvPr>
            <p:ph idx="1"/>
            <p:extLst/>
          </p:nvPr>
        </p:nvGraphicFramePr>
        <p:xfrm>
          <a:off x="431802" y="2209429"/>
          <a:ext cx="8280400" cy="2701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331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E0E97-7582-79E1-2E73-B5C373808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B6AC8-509B-EAF9-24D4-FAC638546487}"/>
              </a:ext>
            </a:extLst>
          </p:cNvPr>
          <p:cNvSpPr>
            <a:spLocks noGrp="1"/>
          </p:cNvSpPr>
          <p:nvPr>
            <p:ph type="title"/>
          </p:nvPr>
        </p:nvSpPr>
        <p:spPr>
          <a:xfrm>
            <a:off x="628649" y="1591056"/>
            <a:ext cx="3042398" cy="829818"/>
          </a:xfrm>
        </p:spPr>
        <p:txBody>
          <a:bodyPr vert="horz" wrap="square" lIns="68580" tIns="34290" rIns="68580" bIns="34290" rtlCol="0" anchor="ctr">
            <a:normAutofit/>
          </a:bodyPr>
          <a:lstStyle/>
          <a:p>
            <a:r>
              <a:rPr lang="en-US" sz="2100">
                <a:solidFill>
                  <a:schemeClr val="tx1"/>
                </a:solidFill>
              </a:rPr>
              <a:t>Genome Sequencing</a:t>
            </a:r>
          </a:p>
        </p:txBody>
      </p:sp>
      <p:sp>
        <p:nvSpPr>
          <p:cNvPr id="4" name="TextBox 3">
            <a:extLst>
              <a:ext uri="{FF2B5EF4-FFF2-40B4-BE49-F238E27FC236}">
                <a16:creationId xmlns:a16="http://schemas.microsoft.com/office/drawing/2014/main" id="{DA4FF897-FADA-B384-2494-65906D2C4264}"/>
              </a:ext>
            </a:extLst>
          </p:cNvPr>
          <p:cNvSpPr txBox="1"/>
          <p:nvPr/>
        </p:nvSpPr>
        <p:spPr>
          <a:xfrm>
            <a:off x="628649" y="2626614"/>
            <a:ext cx="3042398" cy="2571750"/>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r>
              <a:rPr lang="en-US" sz="1350" dirty="0"/>
              <a:t>Example Clinical Conditions:</a:t>
            </a:r>
          </a:p>
          <a:p>
            <a:pPr marL="214313" indent="-171450" defTabSz="685800">
              <a:lnSpc>
                <a:spcPct val="90000"/>
              </a:lnSpc>
              <a:spcAft>
                <a:spcPts val="450"/>
              </a:spcAft>
              <a:buFont typeface="Arial" panose="020B0604020202020204" pitchFamily="34" charset="0"/>
              <a:buChar char="•"/>
            </a:pPr>
            <a:r>
              <a:rPr lang="en-US" sz="1350" dirty="0"/>
              <a:t>All the above and more!</a:t>
            </a:r>
          </a:p>
          <a:p>
            <a:pPr marL="214313" indent="-171450" defTabSz="685800">
              <a:lnSpc>
                <a:spcPct val="90000"/>
              </a:lnSpc>
              <a:spcAft>
                <a:spcPts val="450"/>
              </a:spcAft>
              <a:buFont typeface="Arial" panose="020B0604020202020204" pitchFamily="34" charset="0"/>
              <a:buChar char="•"/>
            </a:pPr>
            <a:r>
              <a:rPr lang="en-US" sz="1350" dirty="0"/>
              <a:t>Promotor region disorders, epigenetic phenomenon</a:t>
            </a:r>
          </a:p>
        </p:txBody>
      </p:sp>
      <p:pic>
        <p:nvPicPr>
          <p:cNvPr id="6" name="Picture 2">
            <a:extLst>
              <a:ext uri="{FF2B5EF4-FFF2-40B4-BE49-F238E27FC236}">
                <a16:creationId xmlns:a16="http://schemas.microsoft.com/office/drawing/2014/main" id="{4D1E744F-638C-68C4-345B-15EE9C57D3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5029" y="1443773"/>
            <a:ext cx="2155251" cy="14315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hole Exome Sequencing | Caris Life Sciences">
            <a:extLst>
              <a:ext uri="{FF2B5EF4-FFF2-40B4-BE49-F238E27FC236}">
                <a16:creationId xmlns:a16="http://schemas.microsoft.com/office/drawing/2014/main" id="{9DE13E69-E12E-BA67-D8E4-B5EAA1BCC97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721774" y="1756654"/>
            <a:ext cx="2155251" cy="8028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C6881222-B54C-5A3B-A018-EBC7744C2EBA}"/>
              </a:ext>
            </a:extLst>
          </p:cNvPr>
          <p:cNvGraphicFramePr>
            <a:graphicFrameLocks noGrp="1"/>
          </p:cNvGraphicFramePr>
          <p:nvPr>
            <p:extLst/>
          </p:nvPr>
        </p:nvGraphicFramePr>
        <p:xfrm>
          <a:off x="4424169" y="3189393"/>
          <a:ext cx="4413718" cy="2312319"/>
        </p:xfrm>
        <a:graphic>
          <a:graphicData uri="http://schemas.openxmlformats.org/drawingml/2006/table">
            <a:tbl>
              <a:tblPr firstRow="1" bandRow="1">
                <a:tableStyleId>{5C22544A-7EE6-4342-B048-85BDC9FD1C3A}</a:tableStyleId>
              </a:tblPr>
              <a:tblGrid>
                <a:gridCol w="1660234">
                  <a:extLst>
                    <a:ext uri="{9D8B030D-6E8A-4147-A177-3AD203B41FA5}">
                      <a16:colId xmlns:a16="http://schemas.microsoft.com/office/drawing/2014/main" val="3641119256"/>
                    </a:ext>
                  </a:extLst>
                </a:gridCol>
                <a:gridCol w="1385204">
                  <a:extLst>
                    <a:ext uri="{9D8B030D-6E8A-4147-A177-3AD203B41FA5}">
                      <a16:colId xmlns:a16="http://schemas.microsoft.com/office/drawing/2014/main" val="3908623385"/>
                    </a:ext>
                  </a:extLst>
                </a:gridCol>
                <a:gridCol w="1368280">
                  <a:extLst>
                    <a:ext uri="{9D8B030D-6E8A-4147-A177-3AD203B41FA5}">
                      <a16:colId xmlns:a16="http://schemas.microsoft.com/office/drawing/2014/main" val="2486811079"/>
                    </a:ext>
                  </a:extLst>
                </a:gridCol>
              </a:tblGrid>
              <a:tr h="449356">
                <a:tc>
                  <a:txBody>
                    <a:bodyPr/>
                    <a:lstStyle/>
                    <a:p>
                      <a:pPr marL="0" marR="0">
                        <a:lnSpc>
                          <a:spcPct val="107000"/>
                        </a:lnSpc>
                        <a:spcBef>
                          <a:spcPts val="0"/>
                        </a:spcBef>
                        <a:spcAft>
                          <a:spcPts val="800"/>
                        </a:spcAft>
                      </a:pPr>
                      <a:r>
                        <a:rPr lang="en-US" sz="1200">
                          <a:effectLst/>
                          <a:latin typeface="Calibri" panose="020F0502020204030204" pitchFamily="34" charset="0"/>
                          <a:cs typeface="Calibri" panose="020F0502020204030204" pitchFamily="34" charset="0"/>
                        </a:rPr>
                        <a:t>Common Clinical Indications</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46" marR="41946" marT="0" marB="0"/>
                </a:tc>
                <a:tc>
                  <a:txBody>
                    <a:bodyPr/>
                    <a:lstStyle/>
                    <a:p>
                      <a:pPr marL="0" marR="0">
                        <a:lnSpc>
                          <a:spcPct val="107000"/>
                        </a:lnSpc>
                        <a:spcBef>
                          <a:spcPts val="0"/>
                        </a:spcBef>
                        <a:spcAft>
                          <a:spcPts val="800"/>
                        </a:spcAft>
                      </a:pPr>
                      <a:r>
                        <a:rPr lang="en-US" sz="1200">
                          <a:effectLst/>
                          <a:latin typeface="Calibri" panose="020F0502020204030204" pitchFamily="34" charset="0"/>
                          <a:cs typeface="Calibri" panose="020F0502020204030204" pitchFamily="34" charset="0"/>
                        </a:rPr>
                        <a:t>Pros/Pathology Tested</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46" marR="41946" marT="0" marB="0"/>
                </a:tc>
                <a:tc>
                  <a:txBody>
                    <a:bodyPr/>
                    <a:lstStyle/>
                    <a:p>
                      <a:pPr marL="0" marR="0">
                        <a:lnSpc>
                          <a:spcPct val="107000"/>
                        </a:lnSpc>
                        <a:spcBef>
                          <a:spcPts val="0"/>
                        </a:spcBef>
                        <a:spcAft>
                          <a:spcPts val="800"/>
                        </a:spcAft>
                      </a:pPr>
                      <a:r>
                        <a:rPr lang="en-US" sz="1200" dirty="0">
                          <a:effectLst/>
                          <a:latin typeface="Calibri" panose="020F0502020204030204" pitchFamily="34" charset="0"/>
                          <a:cs typeface="Calibri" panose="020F0502020204030204" pitchFamily="34" charset="0"/>
                        </a:rPr>
                        <a:t>Cons / Limitations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46" marR="41946" marT="0" marB="0"/>
                </a:tc>
                <a:extLst>
                  <a:ext uri="{0D108BD9-81ED-4DB2-BD59-A6C34878D82A}">
                    <a16:rowId xmlns:a16="http://schemas.microsoft.com/office/drawing/2014/main" val="2850240411"/>
                  </a:ext>
                </a:extLst>
              </a:tr>
              <a:tr h="1843502">
                <a:tc>
                  <a:txBody>
                    <a:bodyPr/>
                    <a:lstStyle/>
                    <a:p>
                      <a:pPr marL="0" marR="0">
                        <a:lnSpc>
                          <a:spcPct val="107000"/>
                        </a:lnSpc>
                        <a:spcAft>
                          <a:spcPts val="800"/>
                        </a:spcAft>
                      </a:pPr>
                      <a:r>
                        <a:rPr lang="en-US" sz="1200" b="0" kern="0" dirty="0">
                          <a:effectLst/>
                          <a:latin typeface="Calibri" panose="020F0502020204030204" pitchFamily="34" charset="0"/>
                          <a:ea typeface="Calibri" panose="020F0502020204030204" pitchFamily="34" charset="0"/>
                          <a:cs typeface="Calibri" panose="020F0502020204030204" pitchFamily="34" charset="0"/>
                        </a:rPr>
                        <a:t>Nonspecific phenotype; specific phenotype but possibility of novel gene discovery/association</a:t>
                      </a:r>
                      <a:endParaRPr lang="en-US" sz="1100" b="0" kern="100" dirty="0">
                        <a:effectLst/>
                        <a:latin typeface="Calibri" panose="020F0502020204030204" pitchFamily="34" charset="0"/>
                        <a:ea typeface="Calibri" panose="020F0502020204030204" pitchFamily="34" charset="0"/>
                        <a:cs typeface="Calibri" panose="020F0502020204030204" pitchFamily="34" charset="0"/>
                      </a:endParaRPr>
                    </a:p>
                  </a:txBody>
                  <a:tcPr marL="41946" marR="41946" marT="0" marB="0"/>
                </a:tc>
                <a:tc>
                  <a:txBody>
                    <a:bodyPr/>
                    <a:lstStyle/>
                    <a:p>
                      <a:pPr marL="0" marR="0">
                        <a:lnSpc>
                          <a:spcPct val="107000"/>
                        </a:lnSpc>
                        <a:spcAft>
                          <a:spcPts val="800"/>
                        </a:spcAft>
                      </a:pPr>
                      <a:r>
                        <a:rPr lang="en-US" sz="1200" b="0" kern="0">
                          <a:effectLst/>
                          <a:latin typeface="Calibri" panose="020F0502020204030204" pitchFamily="34" charset="0"/>
                          <a:ea typeface="Calibri" panose="020F0502020204030204" pitchFamily="34" charset="0"/>
                          <a:cs typeface="Calibri" panose="020F0502020204030204" pitchFamily="34" charset="0"/>
                        </a:rPr>
                        <a:t>Detect single base pair changes, CNVs and certain repeat expansions</a:t>
                      </a:r>
                      <a:endParaRPr lang="en-US" sz="1100" b="0" kern="1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b="0" kern="0">
                          <a:effectLst/>
                          <a:latin typeface="Calibri" panose="020F0502020204030204" pitchFamily="34" charset="0"/>
                          <a:ea typeface="Calibri" panose="020F0502020204030204" pitchFamily="34" charset="0"/>
                          <a:cs typeface="Calibri" panose="020F0502020204030204" pitchFamily="34" charset="0"/>
                        </a:rPr>
                        <a:t>Able to detect promotor region and terminal chromosomal pathogenic variants</a:t>
                      </a:r>
                      <a:endParaRPr lang="en-US" sz="1100" b="0" kern="100">
                        <a:effectLst/>
                        <a:latin typeface="Calibri" panose="020F0502020204030204" pitchFamily="34" charset="0"/>
                        <a:ea typeface="Calibri" panose="020F0502020204030204" pitchFamily="34" charset="0"/>
                        <a:cs typeface="Calibri" panose="020F0502020204030204" pitchFamily="34" charset="0"/>
                      </a:endParaRPr>
                    </a:p>
                  </a:txBody>
                  <a:tcPr marL="41946" marR="41946" marT="0" marB="0"/>
                </a:tc>
                <a:tc>
                  <a:txBody>
                    <a:bodyPr/>
                    <a:lstStyle/>
                    <a:p>
                      <a:pPr marL="0" marR="0">
                        <a:lnSpc>
                          <a:spcPct val="107000"/>
                        </a:lnSpc>
                        <a:spcAft>
                          <a:spcPts val="800"/>
                        </a:spcAft>
                      </a:pPr>
                      <a:r>
                        <a:rPr lang="en-US" sz="1200" b="0" kern="0" dirty="0">
                          <a:effectLst/>
                          <a:latin typeface="Calibri" panose="020F0502020204030204" pitchFamily="34" charset="0"/>
                          <a:ea typeface="Calibri" panose="020F0502020204030204" pitchFamily="34" charset="0"/>
                          <a:cs typeface="Calibri" panose="020F0502020204030204" pitchFamily="34" charset="0"/>
                        </a:rPr>
                        <a:t>Insurance coverage</a:t>
                      </a:r>
                      <a:endParaRPr lang="en-US" sz="1100" b="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b="0" kern="0" dirty="0">
                          <a:effectLst/>
                          <a:latin typeface="Calibri" panose="020F0502020204030204" pitchFamily="34" charset="0"/>
                          <a:ea typeface="Calibri" panose="020F0502020204030204" pitchFamily="34" charset="0"/>
                          <a:cs typeface="Calibri" panose="020F0502020204030204" pitchFamily="34" charset="0"/>
                        </a:rPr>
                        <a:t>Newly available clinically</a:t>
                      </a:r>
                      <a:endParaRPr lang="en-US" sz="1100" b="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b="0" kern="0" dirty="0">
                          <a:effectLst/>
                          <a:latin typeface="Calibri" panose="020F0502020204030204" pitchFamily="34" charset="0"/>
                          <a:ea typeface="Calibri" panose="020F0502020204030204" pitchFamily="34" charset="0"/>
                          <a:cs typeface="Calibri" panose="020F0502020204030204" pitchFamily="34" charset="0"/>
                        </a:rPr>
                        <a:t>Variants of unknown significance</a:t>
                      </a:r>
                      <a:endParaRPr lang="en-US" sz="1100" b="0" kern="100" dirty="0">
                        <a:effectLst/>
                        <a:latin typeface="Calibri" panose="020F0502020204030204" pitchFamily="34" charset="0"/>
                        <a:ea typeface="Calibri" panose="020F0502020204030204" pitchFamily="34" charset="0"/>
                        <a:cs typeface="Calibri" panose="020F0502020204030204" pitchFamily="34" charset="0"/>
                      </a:endParaRPr>
                    </a:p>
                  </a:txBody>
                  <a:tcPr marL="41946" marR="41946" marT="0" marB="0"/>
                </a:tc>
                <a:extLst>
                  <a:ext uri="{0D108BD9-81ED-4DB2-BD59-A6C34878D82A}">
                    <a16:rowId xmlns:a16="http://schemas.microsoft.com/office/drawing/2014/main" val="3100227312"/>
                  </a:ext>
                </a:extLst>
              </a:tr>
            </a:tbl>
          </a:graphicData>
        </a:graphic>
      </p:graphicFrame>
    </p:spTree>
    <p:extLst>
      <p:ext uri="{BB962C8B-B14F-4D97-AF65-F5344CB8AC3E}">
        <p14:creationId xmlns:p14="http://schemas.microsoft.com/office/powerpoint/2010/main" val="2855724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D24A-2463-841C-1E07-1BEB34744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000C5-9F63-B6A4-1C8A-D45FE987637F}"/>
              </a:ext>
            </a:extLst>
          </p:cNvPr>
          <p:cNvSpPr>
            <a:spLocks noGrp="1"/>
          </p:cNvSpPr>
          <p:nvPr>
            <p:ph type="title"/>
          </p:nvPr>
        </p:nvSpPr>
        <p:spPr/>
        <p:txBody>
          <a:bodyPr/>
          <a:lstStyle/>
          <a:p>
            <a:r>
              <a:rPr lang="en-US" dirty="0"/>
              <a:t>Genome Sequencing and NDDs</a:t>
            </a:r>
          </a:p>
        </p:txBody>
      </p:sp>
      <p:graphicFrame>
        <p:nvGraphicFramePr>
          <p:cNvPr id="4" name="Content Placeholder 3">
            <a:extLst>
              <a:ext uri="{FF2B5EF4-FFF2-40B4-BE49-F238E27FC236}">
                <a16:creationId xmlns:a16="http://schemas.microsoft.com/office/drawing/2014/main" id="{0FFB01D7-9444-25CA-EFB9-26CD4AB7BB48}"/>
              </a:ext>
            </a:extLst>
          </p:cNvPr>
          <p:cNvGraphicFramePr>
            <a:graphicFrameLocks noGrp="1"/>
          </p:cNvGraphicFramePr>
          <p:nvPr>
            <p:ph idx="1"/>
            <p:extLst/>
          </p:nvPr>
        </p:nvGraphicFramePr>
        <p:xfrm>
          <a:off x="431802" y="2209429"/>
          <a:ext cx="8280400" cy="2701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255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CE90-A01A-2385-4ED0-A58C12291630}"/>
              </a:ext>
            </a:extLst>
          </p:cNvPr>
          <p:cNvSpPr>
            <a:spLocks noGrp="1"/>
          </p:cNvSpPr>
          <p:nvPr>
            <p:ph type="title"/>
          </p:nvPr>
        </p:nvSpPr>
        <p:spPr>
          <a:xfrm>
            <a:off x="788670" y="1297367"/>
            <a:ext cx="2743200" cy="1234440"/>
          </a:xfrm>
        </p:spPr>
        <p:txBody>
          <a:bodyPr vert="horz" wrap="square" lIns="68580" tIns="34290" rIns="68580" bIns="34290" rtlCol="0" anchor="ctr">
            <a:normAutofit/>
          </a:bodyPr>
          <a:lstStyle/>
          <a:p>
            <a:r>
              <a:rPr lang="en-US" sz="2025">
                <a:solidFill>
                  <a:schemeClr val="tx1"/>
                </a:solidFill>
              </a:rPr>
              <a:t>Other Molecular Tests: Trinucleotide Repeat Expansions, Methylation Studies</a:t>
            </a:r>
          </a:p>
        </p:txBody>
      </p:sp>
      <p:sp>
        <p:nvSpPr>
          <p:cNvPr id="5" name="TextBox 4">
            <a:extLst>
              <a:ext uri="{FF2B5EF4-FFF2-40B4-BE49-F238E27FC236}">
                <a16:creationId xmlns:a16="http://schemas.microsoft.com/office/drawing/2014/main" id="{383B7184-17DB-8CBF-515E-7E330AB8A49C}"/>
              </a:ext>
            </a:extLst>
          </p:cNvPr>
          <p:cNvSpPr txBox="1"/>
          <p:nvPr/>
        </p:nvSpPr>
        <p:spPr>
          <a:xfrm>
            <a:off x="3937579" y="1297367"/>
            <a:ext cx="4580057" cy="1234440"/>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pPr>
            <a:r>
              <a:rPr lang="en-US" sz="1350"/>
              <a:t>Example Clinical Conditions:</a:t>
            </a:r>
          </a:p>
          <a:p>
            <a:pPr marL="214313" indent="-171450" defTabSz="685800">
              <a:lnSpc>
                <a:spcPct val="90000"/>
              </a:lnSpc>
              <a:spcAft>
                <a:spcPts val="450"/>
              </a:spcAft>
              <a:buFont typeface="Arial" panose="020B0604020202020204" pitchFamily="34" charset="0"/>
              <a:buChar char="•"/>
            </a:pPr>
            <a:r>
              <a:rPr lang="en-US" sz="1350"/>
              <a:t>Angelman/PWS Methylation – imprinting</a:t>
            </a:r>
          </a:p>
          <a:p>
            <a:pPr marL="214313" indent="-171450" defTabSz="685800">
              <a:lnSpc>
                <a:spcPct val="90000"/>
              </a:lnSpc>
              <a:spcAft>
                <a:spcPts val="450"/>
              </a:spcAft>
              <a:buFont typeface="Arial" panose="020B0604020202020204" pitchFamily="34" charset="0"/>
              <a:buChar char="•"/>
            </a:pPr>
            <a:r>
              <a:rPr lang="en-US" sz="1350"/>
              <a:t>Hereditary Ataxias</a:t>
            </a:r>
          </a:p>
          <a:p>
            <a:pPr marL="214313" indent="-171450" defTabSz="685800">
              <a:lnSpc>
                <a:spcPct val="90000"/>
              </a:lnSpc>
              <a:spcAft>
                <a:spcPts val="450"/>
              </a:spcAft>
              <a:buFont typeface="Arial" panose="020B0604020202020204" pitchFamily="34" charset="0"/>
              <a:buChar char="•"/>
            </a:pPr>
            <a:r>
              <a:rPr lang="en-US" sz="1350"/>
              <a:t>Fragile X Syndrome</a:t>
            </a:r>
          </a:p>
        </p:txBody>
      </p:sp>
      <p:pic>
        <p:nvPicPr>
          <p:cNvPr id="8196" name="Picture 4" descr="Molecular genetic analysis of trinucleotide repeat disorders (TRDs) in  Indian population and application of repeat primed PCR - ScienceDirect">
            <a:extLst>
              <a:ext uri="{FF2B5EF4-FFF2-40B4-BE49-F238E27FC236}">
                <a16:creationId xmlns:a16="http://schemas.microsoft.com/office/drawing/2014/main" id="{7159CC2C-2B7F-B061-AB30-47ECF21B04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8338" y="3185620"/>
            <a:ext cx="4111132" cy="20502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714FFEC5-CCD0-54DA-B149-E98AD67C28A1}"/>
              </a:ext>
            </a:extLst>
          </p:cNvPr>
          <p:cNvGraphicFramePr>
            <a:graphicFrameLocks noGrp="1"/>
          </p:cNvGraphicFramePr>
          <p:nvPr>
            <p:extLst/>
          </p:nvPr>
        </p:nvGraphicFramePr>
        <p:xfrm>
          <a:off x="4649086" y="3155020"/>
          <a:ext cx="4142312" cy="2123598"/>
        </p:xfrm>
        <a:graphic>
          <a:graphicData uri="http://schemas.openxmlformats.org/drawingml/2006/table">
            <a:tbl>
              <a:tblPr firstRow="1" bandRow="1">
                <a:tableStyleId>{5C22544A-7EE6-4342-B048-85BDC9FD1C3A}</a:tableStyleId>
              </a:tblPr>
              <a:tblGrid>
                <a:gridCol w="1289247">
                  <a:extLst>
                    <a:ext uri="{9D8B030D-6E8A-4147-A177-3AD203B41FA5}">
                      <a16:colId xmlns:a16="http://schemas.microsoft.com/office/drawing/2014/main" val="3641119256"/>
                    </a:ext>
                  </a:extLst>
                </a:gridCol>
                <a:gridCol w="1437255">
                  <a:extLst>
                    <a:ext uri="{9D8B030D-6E8A-4147-A177-3AD203B41FA5}">
                      <a16:colId xmlns:a16="http://schemas.microsoft.com/office/drawing/2014/main" val="3908623385"/>
                    </a:ext>
                  </a:extLst>
                </a:gridCol>
                <a:gridCol w="1415810">
                  <a:extLst>
                    <a:ext uri="{9D8B030D-6E8A-4147-A177-3AD203B41FA5}">
                      <a16:colId xmlns:a16="http://schemas.microsoft.com/office/drawing/2014/main" val="2486811079"/>
                    </a:ext>
                  </a:extLst>
                </a:gridCol>
              </a:tblGrid>
              <a:tr h="639857">
                <a:tc>
                  <a:txBody>
                    <a:bodyPr/>
                    <a:lstStyle/>
                    <a:p>
                      <a:pPr marL="0" marR="0">
                        <a:lnSpc>
                          <a:spcPct val="107000"/>
                        </a:lnSpc>
                        <a:spcBef>
                          <a:spcPts val="0"/>
                        </a:spcBef>
                        <a:spcAft>
                          <a:spcPts val="800"/>
                        </a:spcAft>
                      </a:pPr>
                      <a:r>
                        <a:rPr lang="en-US" sz="1300">
                          <a:effectLst/>
                        </a:rPr>
                        <a:t>Common Clinical Indications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47384" marR="47384" marT="0" marB="0"/>
                </a:tc>
                <a:tc>
                  <a:txBody>
                    <a:bodyPr/>
                    <a:lstStyle/>
                    <a:p>
                      <a:pPr marL="0" marR="0">
                        <a:lnSpc>
                          <a:spcPct val="107000"/>
                        </a:lnSpc>
                        <a:spcBef>
                          <a:spcPts val="0"/>
                        </a:spcBef>
                        <a:spcAft>
                          <a:spcPts val="800"/>
                        </a:spcAft>
                      </a:pPr>
                      <a:r>
                        <a:rPr lang="en-US" sz="1300">
                          <a:effectLst/>
                        </a:rPr>
                        <a:t>Pros/Pathology Tested</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47384" marR="47384" marT="0" marB="0"/>
                </a:tc>
                <a:tc>
                  <a:txBody>
                    <a:bodyPr/>
                    <a:lstStyle/>
                    <a:p>
                      <a:pPr marL="0" marR="0">
                        <a:lnSpc>
                          <a:spcPct val="107000"/>
                        </a:lnSpc>
                        <a:spcBef>
                          <a:spcPts val="0"/>
                        </a:spcBef>
                        <a:spcAft>
                          <a:spcPts val="800"/>
                        </a:spcAft>
                      </a:pPr>
                      <a:r>
                        <a:rPr lang="en-US" sz="1300">
                          <a:effectLst/>
                        </a:rPr>
                        <a:t>Cons / Limitations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47384" marR="47384" marT="0" marB="0"/>
                </a:tc>
                <a:extLst>
                  <a:ext uri="{0D108BD9-81ED-4DB2-BD59-A6C34878D82A}">
                    <a16:rowId xmlns:a16="http://schemas.microsoft.com/office/drawing/2014/main" val="2850240411"/>
                  </a:ext>
                </a:extLst>
              </a:tr>
              <a:tr h="1471599">
                <a:tc>
                  <a:txBody>
                    <a:bodyPr/>
                    <a:lstStyle/>
                    <a:p>
                      <a:pPr marL="0" marR="0">
                        <a:lnSpc>
                          <a:spcPct val="107000"/>
                        </a:lnSpc>
                        <a:spcBef>
                          <a:spcPts val="0"/>
                        </a:spcBef>
                        <a:spcAft>
                          <a:spcPts val="800"/>
                        </a:spcAft>
                      </a:pPr>
                      <a:r>
                        <a:rPr lang="en-US" sz="1300" b="0">
                          <a:effectLst/>
                          <a:latin typeface="Calibri" panose="020F0502020204030204" pitchFamily="34" charset="0"/>
                          <a:ea typeface="Calibri" panose="020F0502020204030204" pitchFamily="34" charset="0"/>
                          <a:cs typeface="Times New Roman" panose="02020603050405020304" pitchFamily="18" charset="0"/>
                        </a:rPr>
                        <a:t>Specific disorder and gene</a:t>
                      </a:r>
                    </a:p>
                  </a:txBody>
                  <a:tcPr marL="47384" marR="47384" marT="0" marB="0"/>
                </a:tc>
                <a:tc>
                  <a:txBody>
                    <a:bodyPr/>
                    <a:lstStyle/>
                    <a:p>
                      <a:pPr marL="0" marR="0">
                        <a:lnSpc>
                          <a:spcPct val="107000"/>
                        </a:lnSpc>
                        <a:spcBef>
                          <a:spcPts val="0"/>
                        </a:spcBef>
                        <a:spcAft>
                          <a:spcPts val="800"/>
                        </a:spcAft>
                      </a:pPr>
                      <a:r>
                        <a:rPr lang="en-US" sz="1300" b="0">
                          <a:effectLst/>
                          <a:latin typeface="Calibri" panose="020F0502020204030204" pitchFamily="34" charset="0"/>
                          <a:ea typeface="Calibri" panose="020F0502020204030204" pitchFamily="34" charset="0"/>
                          <a:cs typeface="Times New Roman" panose="02020603050405020304" pitchFamily="18" charset="0"/>
                        </a:rPr>
                        <a:t>Specific testing not covered by CMA or WES</a:t>
                      </a:r>
                    </a:p>
                  </a:txBody>
                  <a:tcPr marL="47384" marR="47384" marT="0" marB="0"/>
                </a:tc>
                <a:tc>
                  <a:txBody>
                    <a:bodyPr/>
                    <a:lstStyle/>
                    <a:p>
                      <a:pPr marL="0" marR="0">
                        <a:lnSpc>
                          <a:spcPct val="107000"/>
                        </a:lnSpc>
                        <a:spcBef>
                          <a:spcPts val="0"/>
                        </a:spcBef>
                        <a:spcAft>
                          <a:spcPts val="800"/>
                        </a:spcAft>
                      </a:pPr>
                      <a:r>
                        <a:rPr lang="en-US" sz="1300" b="0">
                          <a:effectLst/>
                          <a:latin typeface="Calibri" panose="020F0502020204030204" pitchFamily="34" charset="0"/>
                          <a:ea typeface="Calibri" panose="020F0502020204030204" pitchFamily="34" charset="0"/>
                          <a:cs typeface="Times New Roman" panose="02020603050405020304" pitchFamily="18" charset="0"/>
                        </a:rPr>
                        <a:t>Disorder specific testing (i.e. Fragile X Repeat CGG repeats, Angelman/Prader Willi Methylation Analysis)</a:t>
                      </a:r>
                    </a:p>
                  </a:txBody>
                  <a:tcPr marL="47384" marR="47384" marT="0" marB="0"/>
                </a:tc>
                <a:extLst>
                  <a:ext uri="{0D108BD9-81ED-4DB2-BD59-A6C34878D82A}">
                    <a16:rowId xmlns:a16="http://schemas.microsoft.com/office/drawing/2014/main" val="3100227312"/>
                  </a:ext>
                </a:extLst>
              </a:tr>
            </a:tbl>
          </a:graphicData>
        </a:graphic>
      </p:graphicFrame>
    </p:spTree>
    <p:extLst>
      <p:ext uri="{BB962C8B-B14F-4D97-AF65-F5344CB8AC3E}">
        <p14:creationId xmlns:p14="http://schemas.microsoft.com/office/powerpoint/2010/main" val="2433100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69997-DE47-5BCB-7D7A-03FE645C8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17258-2CFE-4439-BA9C-BEEB815B3D1D}"/>
              </a:ext>
            </a:extLst>
          </p:cNvPr>
          <p:cNvSpPr>
            <a:spLocks noGrp="1"/>
          </p:cNvSpPr>
          <p:nvPr>
            <p:ph type="title"/>
          </p:nvPr>
        </p:nvSpPr>
        <p:spPr/>
        <p:txBody>
          <a:bodyPr/>
          <a:lstStyle/>
          <a:p>
            <a:r>
              <a:rPr lang="en-US" dirty="0"/>
              <a:t>Fragile X Testing and NDDs</a:t>
            </a:r>
          </a:p>
        </p:txBody>
      </p:sp>
      <p:graphicFrame>
        <p:nvGraphicFramePr>
          <p:cNvPr id="4" name="Content Placeholder 3">
            <a:extLst>
              <a:ext uri="{FF2B5EF4-FFF2-40B4-BE49-F238E27FC236}">
                <a16:creationId xmlns:a16="http://schemas.microsoft.com/office/drawing/2014/main" id="{332B44C2-70D5-FE34-D580-371779C12783}"/>
              </a:ext>
            </a:extLst>
          </p:cNvPr>
          <p:cNvGraphicFramePr>
            <a:graphicFrameLocks noGrp="1"/>
          </p:cNvGraphicFramePr>
          <p:nvPr>
            <p:ph idx="1"/>
            <p:extLst/>
          </p:nvPr>
        </p:nvGraphicFramePr>
        <p:xfrm>
          <a:off x="431802" y="2209429"/>
          <a:ext cx="8280400" cy="2701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0557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0938" y="162965"/>
            <a:ext cx="4227006" cy="5821376"/>
          </a:xfrm>
          <a:prstGeom prst="rect">
            <a:avLst/>
          </a:prstGeom>
        </p:spPr>
      </p:pic>
      <p:pic>
        <p:nvPicPr>
          <p:cNvPr id="5" name="Picture 4"/>
          <p:cNvPicPr>
            <a:picLocks noChangeAspect="1"/>
          </p:cNvPicPr>
          <p:nvPr/>
        </p:nvPicPr>
        <p:blipFill>
          <a:blip r:embed="rId3"/>
          <a:stretch>
            <a:fillRect/>
          </a:stretch>
        </p:blipFill>
        <p:spPr>
          <a:xfrm>
            <a:off x="61546" y="874788"/>
            <a:ext cx="2036695" cy="682408"/>
          </a:xfrm>
          <a:prstGeom prst="rect">
            <a:avLst/>
          </a:prstGeom>
        </p:spPr>
      </p:pic>
      <p:pic>
        <p:nvPicPr>
          <p:cNvPr id="6" name="Picture 5"/>
          <p:cNvPicPr>
            <a:picLocks noChangeAspect="1"/>
          </p:cNvPicPr>
          <p:nvPr/>
        </p:nvPicPr>
        <p:blipFill>
          <a:blip r:embed="rId4"/>
          <a:stretch>
            <a:fillRect/>
          </a:stretch>
        </p:blipFill>
        <p:spPr>
          <a:xfrm>
            <a:off x="61547" y="1641376"/>
            <a:ext cx="2036694" cy="187424"/>
          </a:xfrm>
          <a:prstGeom prst="rect">
            <a:avLst/>
          </a:prstGeom>
        </p:spPr>
      </p:pic>
    </p:spTree>
    <p:extLst>
      <p:ext uri="{BB962C8B-B14F-4D97-AF65-F5344CB8AC3E}">
        <p14:creationId xmlns:p14="http://schemas.microsoft.com/office/powerpoint/2010/main" val="3186009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2876" y="200338"/>
            <a:ext cx="6183517" cy="5734387"/>
          </a:xfrm>
          <a:prstGeom prst="rect">
            <a:avLst/>
          </a:prstGeom>
        </p:spPr>
      </p:pic>
    </p:spTree>
    <p:extLst>
      <p:ext uri="{BB962C8B-B14F-4D97-AF65-F5344CB8AC3E}">
        <p14:creationId xmlns:p14="http://schemas.microsoft.com/office/powerpoint/2010/main" val="984061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3DA4-F243-06DB-1CE8-C69B7E0A9E51}"/>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6CF171A7-E074-2FED-F627-11C183DAB97E}"/>
              </a:ext>
            </a:extLst>
          </p:cNvPr>
          <p:cNvSpPr>
            <a:spLocks noGrp="1"/>
          </p:cNvSpPr>
          <p:nvPr>
            <p:ph idx="1"/>
          </p:nvPr>
        </p:nvSpPr>
        <p:spPr/>
        <p:txBody>
          <a:bodyPr>
            <a:normAutofit lnSpcReduction="10000"/>
          </a:bodyPr>
          <a:lstStyle/>
          <a:p>
            <a:r>
              <a:rPr lang="en-US" dirty="0"/>
              <a:t>Etiologic Evaluation should be driven by history and exam</a:t>
            </a:r>
          </a:p>
          <a:p>
            <a:endParaRPr lang="en-US" dirty="0"/>
          </a:p>
          <a:p>
            <a:r>
              <a:rPr lang="en-US" dirty="0"/>
              <a:t>Broad genetic testing including trio genome and trio exome provide the highest yield for the lowest cost</a:t>
            </a:r>
          </a:p>
          <a:p>
            <a:endParaRPr lang="en-US" dirty="0"/>
          </a:p>
          <a:p>
            <a:r>
              <a:rPr lang="en-US" dirty="0" smtClean="0"/>
              <a:t>Trio </a:t>
            </a:r>
            <a:r>
              <a:rPr lang="en-US" dirty="0"/>
              <a:t>Exome and/or Genome should be offered first </a:t>
            </a:r>
            <a:r>
              <a:rPr lang="en-US" dirty="0" smtClean="0"/>
              <a:t>line</a:t>
            </a:r>
            <a:endParaRPr lang="en-US" dirty="0"/>
          </a:p>
          <a:p>
            <a:endParaRPr lang="en-US" dirty="0"/>
          </a:p>
        </p:txBody>
      </p:sp>
      <p:sp>
        <p:nvSpPr>
          <p:cNvPr id="4" name="AutoShape 2" descr="https://usc-powerpoint.officeapps.live.com/pods/GetClipboardImage.ashx?Id=cb410a3d-5805-4a0d-a50f-99fe01d0e436&amp;DC=PUS10&amp;pkey=8c6152ef-22a8-4ce1-8c22-d79a8987922a&amp;wdwaccluster=PUS10"/>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usc-powerpoint.officeapps.live.com/pods/GetClipboardImage.ashx?Id=cb410a3d-5805-4a0d-a50f-99fe01d0e436&amp;DC=PUS10&amp;pkey=8c6152ef-22a8-4ce1-8c22-d79a8987922a&amp;wdwaccluster=PUS10"/>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usc-powerpoint.officeapps.live.com/pods/GetClipboardImage.ashx?Id=95f52598-6714-4117-8fa9-b80efa1bca1d&amp;DC=PUS10&amp;pkey=4479b699-cb6f-4d03-acef-69d05d426b7f&amp;wdwaccluster=PUS10"/>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52958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86" y="1458875"/>
            <a:ext cx="8280400" cy="3601370"/>
          </a:xfrm>
        </p:spPr>
        <p:txBody>
          <a:bodyPr>
            <a:normAutofit/>
          </a:bodyPr>
          <a:lstStyle/>
          <a:p>
            <a:pPr algn="ctr"/>
            <a:r>
              <a:rPr lang="en-US" sz="4800" dirty="0" smtClean="0"/>
              <a:t>10 MINUTE BREAK </a:t>
            </a:r>
            <a:endParaRPr lang="en-US" sz="4800" dirty="0"/>
          </a:p>
        </p:txBody>
      </p:sp>
      <p:pic>
        <p:nvPicPr>
          <p:cNvPr id="4" name="Picture 3" descr="Clock Antique Old Time · Free photo on Pixabay"/>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643143" y="2681052"/>
            <a:ext cx="3785285" cy="2515637"/>
          </a:xfrm>
          <a:prstGeom prst="rect">
            <a:avLst/>
          </a:prstGeom>
        </p:spPr>
      </p:pic>
    </p:spTree>
    <p:extLst>
      <p:ext uri="{BB962C8B-B14F-4D97-AF65-F5344CB8AC3E}">
        <p14:creationId xmlns:p14="http://schemas.microsoft.com/office/powerpoint/2010/main" val="2536851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78C3-1730-2AAD-2349-79351FFEAD92}"/>
              </a:ext>
            </a:extLst>
          </p:cNvPr>
          <p:cNvSpPr>
            <a:spLocks noGrp="1"/>
          </p:cNvSpPr>
          <p:nvPr>
            <p:ph type="title"/>
          </p:nvPr>
        </p:nvSpPr>
        <p:spPr>
          <a:xfrm>
            <a:off x="495174" y="2669853"/>
            <a:ext cx="8280400" cy="500458"/>
          </a:xfrm>
        </p:spPr>
        <p:txBody>
          <a:bodyPr>
            <a:noAutofit/>
          </a:bodyPr>
          <a:lstStyle/>
          <a:p>
            <a:pPr algn="ctr"/>
            <a:r>
              <a:rPr lang="en-US" sz="4000" dirty="0"/>
              <a:t>Ethical, Legal, and Insurance Considerations of Genetic Testing </a:t>
            </a:r>
          </a:p>
        </p:txBody>
      </p:sp>
    </p:spTree>
    <p:extLst>
      <p:ext uri="{BB962C8B-B14F-4D97-AF65-F5344CB8AC3E}">
        <p14:creationId xmlns:p14="http://schemas.microsoft.com/office/powerpoint/2010/main" val="415711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77500" lnSpcReduction="20000"/>
          </a:bodyPr>
          <a:lstStyle/>
          <a:p>
            <a:pPr lvl="0">
              <a:lnSpc>
                <a:spcPct val="110000"/>
              </a:lnSpc>
            </a:pPr>
            <a:r>
              <a:rPr lang="en-US" dirty="0" smtClean="0"/>
              <a:t>1. </a:t>
            </a:r>
            <a:r>
              <a:rPr lang="en-US" sz="2600" dirty="0" smtClean="0"/>
              <a:t>Identify </a:t>
            </a:r>
            <a:r>
              <a:rPr lang="en-US" sz="2600" dirty="0"/>
              <a:t>current guidelines for genetic testing and when to refer for genetic evaluation.</a:t>
            </a:r>
          </a:p>
          <a:p>
            <a:pPr lvl="0">
              <a:lnSpc>
                <a:spcPct val="110000"/>
              </a:lnSpc>
            </a:pPr>
            <a:r>
              <a:rPr lang="en-US" sz="2600" dirty="0" smtClean="0"/>
              <a:t>2. Interpret </a:t>
            </a:r>
            <a:r>
              <a:rPr lang="en-US" sz="2600" dirty="0"/>
              <a:t>the results of common genetic tests (e.g., CMA, Fragile X, Whole Exome Sequencing, and Whole Genome Sequencing).</a:t>
            </a:r>
          </a:p>
          <a:p>
            <a:pPr lvl="0">
              <a:lnSpc>
                <a:spcPct val="110000"/>
              </a:lnSpc>
            </a:pPr>
            <a:r>
              <a:rPr lang="en-US" sz="2600" dirty="0" smtClean="0"/>
              <a:t>3. Navigate </a:t>
            </a:r>
            <a:r>
              <a:rPr lang="en-US" sz="2600" dirty="0"/>
              <a:t>legal, ethical, and insurance considerations related to genetic testing.</a:t>
            </a:r>
          </a:p>
          <a:p>
            <a:pPr lvl="0">
              <a:lnSpc>
                <a:spcPct val="110000"/>
              </a:lnSpc>
            </a:pPr>
            <a:r>
              <a:rPr lang="en-US" sz="2600" dirty="0" smtClean="0"/>
              <a:t>4. Develop </a:t>
            </a:r>
            <a:r>
              <a:rPr lang="en-US" sz="2600" dirty="0"/>
              <a:t>effective strategies for discussing genetic results with families, considering health literacy and cultural factors.</a:t>
            </a:r>
          </a:p>
          <a:p>
            <a:pPr lvl="0">
              <a:lnSpc>
                <a:spcPct val="110000"/>
              </a:lnSpc>
            </a:pPr>
            <a:r>
              <a:rPr lang="en-US" sz="2600" dirty="0" smtClean="0"/>
              <a:t>5. Apply </a:t>
            </a:r>
            <a:r>
              <a:rPr lang="en-US" sz="2600" dirty="0"/>
              <a:t>knowledge through case-based discussions and decision-making exercises.</a:t>
            </a:r>
          </a:p>
          <a:p>
            <a:endParaRPr lang="en-US" dirty="0"/>
          </a:p>
        </p:txBody>
      </p:sp>
    </p:spTree>
    <p:extLst>
      <p:ext uri="{BB962C8B-B14F-4D97-AF65-F5344CB8AC3E}">
        <p14:creationId xmlns:p14="http://schemas.microsoft.com/office/powerpoint/2010/main" val="353357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9A28-60CF-7C03-A43A-2F2289603BDD}"/>
              </a:ext>
            </a:extLst>
          </p:cNvPr>
          <p:cNvSpPr>
            <a:spLocks noGrp="1"/>
          </p:cNvSpPr>
          <p:nvPr>
            <p:ph type="title"/>
          </p:nvPr>
        </p:nvSpPr>
        <p:spPr/>
        <p:txBody>
          <a:bodyPr/>
          <a:lstStyle/>
          <a:p>
            <a:pPr algn="ctr"/>
            <a:r>
              <a:rPr lang="en-US"/>
              <a:t>The Complex Landscape of Genetic Testing</a:t>
            </a:r>
          </a:p>
        </p:txBody>
      </p:sp>
      <p:graphicFrame>
        <p:nvGraphicFramePr>
          <p:cNvPr id="4" name="Content Placeholder 3">
            <a:extLst>
              <a:ext uri="{FF2B5EF4-FFF2-40B4-BE49-F238E27FC236}">
                <a16:creationId xmlns:a16="http://schemas.microsoft.com/office/drawing/2014/main" id="{DDED1EDA-984D-0268-CFD2-775E50F0D157}"/>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1507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37619BC-F78A-DA0C-1EAB-2870E6375EF3}"/>
              </a:ext>
            </a:extLst>
          </p:cNvPr>
          <p:cNvGraphicFramePr>
            <a:graphicFrameLocks noGrp="1"/>
          </p:cNvGraphicFramePr>
          <p:nvPr>
            <p:extLst/>
          </p:nvPr>
        </p:nvGraphicFramePr>
        <p:xfrm>
          <a:off x="-26207" y="825338"/>
          <a:ext cx="9167806" cy="5729696"/>
        </p:xfrm>
        <a:graphic>
          <a:graphicData uri="http://schemas.openxmlformats.org/drawingml/2006/table">
            <a:tbl>
              <a:tblPr firstRow="1" bandRow="1">
                <a:tableStyleId>{00A15C55-8517-42AA-B614-E9B94910E393}</a:tableStyleId>
              </a:tblPr>
              <a:tblGrid>
                <a:gridCol w="2991028">
                  <a:extLst>
                    <a:ext uri="{9D8B030D-6E8A-4147-A177-3AD203B41FA5}">
                      <a16:colId xmlns:a16="http://schemas.microsoft.com/office/drawing/2014/main" val="1741486139"/>
                    </a:ext>
                  </a:extLst>
                </a:gridCol>
                <a:gridCol w="3120842">
                  <a:extLst>
                    <a:ext uri="{9D8B030D-6E8A-4147-A177-3AD203B41FA5}">
                      <a16:colId xmlns:a16="http://schemas.microsoft.com/office/drawing/2014/main" val="3367165572"/>
                    </a:ext>
                  </a:extLst>
                </a:gridCol>
                <a:gridCol w="3055936">
                  <a:extLst>
                    <a:ext uri="{9D8B030D-6E8A-4147-A177-3AD203B41FA5}">
                      <a16:colId xmlns:a16="http://schemas.microsoft.com/office/drawing/2014/main" val="3306803614"/>
                    </a:ext>
                  </a:extLst>
                </a:gridCol>
              </a:tblGrid>
              <a:tr h="471896">
                <a:tc>
                  <a:txBody>
                    <a:bodyPr/>
                    <a:lstStyle/>
                    <a:p>
                      <a:pPr algn="ctr"/>
                      <a:r>
                        <a:rPr lang="en-US" sz="2400" dirty="0"/>
                        <a:t>DTC-GT</a:t>
                      </a:r>
                    </a:p>
                  </a:txBody>
                  <a:tcPr marL="68580" marR="68580" marT="34290" marB="34290">
                    <a:solidFill>
                      <a:schemeClr val="accent2"/>
                    </a:solidFill>
                  </a:tcPr>
                </a:tc>
                <a:tc>
                  <a:txBody>
                    <a:bodyPr/>
                    <a:lstStyle/>
                    <a:p>
                      <a:pPr algn="ctr"/>
                      <a:r>
                        <a:rPr lang="en-US" sz="2400" dirty="0"/>
                        <a:t>Clinical Testing</a:t>
                      </a:r>
                    </a:p>
                  </a:txBody>
                  <a:tcPr marL="68580" marR="68580" marT="34290" marB="34290">
                    <a:solidFill>
                      <a:schemeClr val="accent3"/>
                    </a:solidFill>
                  </a:tcPr>
                </a:tc>
                <a:tc>
                  <a:txBody>
                    <a:bodyPr/>
                    <a:lstStyle/>
                    <a:p>
                      <a:pPr algn="ctr"/>
                      <a:r>
                        <a:rPr lang="en-US" sz="2400" dirty="0"/>
                        <a:t>Research</a:t>
                      </a:r>
                    </a:p>
                  </a:txBody>
                  <a:tcPr marL="68580" marR="68580" marT="34290" marB="34290"/>
                </a:tc>
                <a:extLst>
                  <a:ext uri="{0D108BD9-81ED-4DB2-BD59-A6C34878D82A}">
                    <a16:rowId xmlns:a16="http://schemas.microsoft.com/office/drawing/2014/main" val="1947409060"/>
                  </a:ext>
                </a:extLst>
              </a:tr>
              <a:tr h="2628900">
                <a:tc>
                  <a:txBody>
                    <a:bodyPr/>
                    <a:lstStyle/>
                    <a:p>
                      <a:r>
                        <a:rPr lang="en-US" sz="1100" dirty="0"/>
                        <a:t>Pros</a:t>
                      </a:r>
                    </a:p>
                    <a:p>
                      <a:pPr marL="285750" indent="-285750">
                        <a:buFont typeface="Arial" panose="020B0604020202020204" pitchFamily="34" charset="0"/>
                        <a:buChar char="•"/>
                      </a:pPr>
                      <a:r>
                        <a:rPr lang="en-US" sz="1100" dirty="0"/>
                        <a:t>Eases people into genetic testing who may be hesitant to otherwise in a clinical setting</a:t>
                      </a:r>
                    </a:p>
                    <a:p>
                      <a:pPr marL="285750" indent="-285750">
                        <a:buFont typeface="Arial" panose="020B0604020202020204" pitchFamily="34" charset="0"/>
                        <a:buChar char="•"/>
                      </a:pPr>
                      <a:r>
                        <a:rPr lang="en-US" sz="1100" dirty="0"/>
                        <a:t>Results are not included in the medical record. </a:t>
                      </a:r>
                    </a:p>
                    <a:p>
                      <a:pPr marL="285750" lvl="0" indent="-285750">
                        <a:buFont typeface="Arial" panose="020B0604020202020204" pitchFamily="34" charset="0"/>
                        <a:buChar char="•"/>
                      </a:pPr>
                      <a:r>
                        <a:rPr lang="en-US" sz="1100" dirty="0"/>
                        <a:t>Can determine ancestry if service is offered</a:t>
                      </a:r>
                    </a:p>
                    <a:p>
                      <a:pPr marL="285750" indent="-285750">
                        <a:buFont typeface="Arial" panose="020B0604020202020204" pitchFamily="34" charset="0"/>
                        <a:buChar char="•"/>
                      </a:pPr>
                      <a:r>
                        <a:rPr lang="en-US" sz="1100" dirty="0"/>
                        <a:t>Can potentially identify health risks  and genetic predispositions prior to presentation, allowing patients to be proactive </a:t>
                      </a:r>
                    </a:p>
                  </a:txBody>
                  <a:tcPr marL="68580" marR="68580" marT="34290" marB="34290">
                    <a:solidFill>
                      <a:schemeClr val="accent6">
                        <a:lumMod val="40000"/>
                        <a:lumOff val="60000"/>
                      </a:schemeClr>
                    </a:solidFill>
                  </a:tcPr>
                </a:tc>
                <a:tc>
                  <a:txBody>
                    <a:bodyPr/>
                    <a:lstStyle/>
                    <a:p>
                      <a:r>
                        <a:rPr lang="en-US" sz="1100" dirty="0"/>
                        <a:t>Pros</a:t>
                      </a:r>
                    </a:p>
                    <a:p>
                      <a:pPr marL="285750" indent="-285750">
                        <a:buFont typeface="Arial" panose="020B0604020202020204" pitchFamily="34" charset="0"/>
                        <a:buChar char="•"/>
                      </a:pPr>
                      <a:r>
                        <a:rPr lang="en-US" sz="1100" dirty="0"/>
                        <a:t>Access to a healthcare provider such as a genetic counselor/physician who can provide additional guidance prior to and post testing</a:t>
                      </a:r>
                    </a:p>
                    <a:p>
                      <a:pPr marL="285750" lvl="0" indent="-285750">
                        <a:buFont typeface="Arial" panose="020B0604020202020204" pitchFamily="34" charset="0"/>
                        <a:buChar char="•"/>
                      </a:pPr>
                      <a:r>
                        <a:rPr lang="en-US" sz="1100" dirty="0"/>
                        <a:t>Variety of testing options, even up to whole genome</a:t>
                      </a:r>
                    </a:p>
                    <a:p>
                      <a:pPr marL="285750" indent="-285750">
                        <a:buFont typeface="Arial" panose="020B0604020202020204" pitchFamily="34" charset="0"/>
                        <a:buChar char="•"/>
                      </a:pPr>
                      <a:r>
                        <a:rPr lang="en-US" sz="1100" dirty="0"/>
                        <a:t>Potentially covered by insurance depending on coverage type.</a:t>
                      </a:r>
                    </a:p>
                    <a:p>
                      <a:pPr marL="285750" lvl="0" indent="-285750">
                        <a:buFont typeface="Arial" panose="020B0604020202020204" pitchFamily="34" charset="0"/>
                        <a:buChar char="•"/>
                      </a:pPr>
                      <a:r>
                        <a:rPr lang="en-US" sz="1100" b="0" i="0" u="none" strike="noStrike" noProof="0" dirty="0">
                          <a:solidFill>
                            <a:srgbClr val="000000"/>
                          </a:solidFill>
                          <a:latin typeface="Aptos"/>
                        </a:rPr>
                        <a:t>Can potentially identify health risks and genetic predispositions prior to presentation, allowing patients to be proactive </a:t>
                      </a:r>
                    </a:p>
                    <a:p>
                      <a:pPr marL="0" lvl="0" indent="0">
                        <a:buNone/>
                      </a:pPr>
                      <a:endParaRPr lang="en-US" sz="1100" b="0" i="0" u="none" strike="noStrike" noProof="0">
                        <a:solidFill>
                          <a:srgbClr val="000000"/>
                        </a:solidFill>
                        <a:latin typeface="Aptos"/>
                      </a:endParaRPr>
                    </a:p>
                  </a:txBody>
                  <a:tcPr marL="68580" marR="68580" marT="34290" marB="34290">
                    <a:solidFill>
                      <a:schemeClr val="accent6">
                        <a:lumMod val="40000"/>
                        <a:lumOff val="60000"/>
                      </a:schemeClr>
                    </a:solidFill>
                  </a:tcPr>
                </a:tc>
                <a:tc>
                  <a:txBody>
                    <a:bodyPr/>
                    <a:lstStyle/>
                    <a:p>
                      <a:r>
                        <a:rPr lang="en-US" sz="1100" dirty="0"/>
                        <a:t>Pros</a:t>
                      </a:r>
                    </a:p>
                    <a:p>
                      <a:pPr marL="285750" indent="-285750">
                        <a:buFont typeface="Arial" panose="020B0604020202020204" pitchFamily="34" charset="0"/>
                        <a:buChar char="•"/>
                      </a:pPr>
                      <a:r>
                        <a:rPr lang="en-US" sz="1100" dirty="0"/>
                        <a:t>Does not cost money to participate typically</a:t>
                      </a:r>
                    </a:p>
                    <a:p>
                      <a:pPr marL="285750" indent="-285750">
                        <a:buFont typeface="Arial" panose="020B0604020202020204" pitchFamily="34" charset="0"/>
                        <a:buChar char="•"/>
                      </a:pPr>
                      <a:r>
                        <a:rPr lang="en-US" sz="1100" dirty="0"/>
                        <a:t>Results are not included in the medical record</a:t>
                      </a:r>
                    </a:p>
                    <a:p>
                      <a:pPr marL="285750" indent="-285750">
                        <a:buFont typeface="Arial" panose="020B0604020202020204" pitchFamily="34" charset="0"/>
                        <a:buChar char="•"/>
                      </a:pPr>
                      <a:r>
                        <a:rPr lang="en-US" sz="1100" dirty="0"/>
                        <a:t>Findings can contribute to further knowledge in specific disease/disorder</a:t>
                      </a:r>
                    </a:p>
                    <a:p>
                      <a:pPr marL="285750" lvl="0" indent="-285750">
                        <a:buFont typeface="Arial" panose="020B0604020202020204" pitchFamily="34" charset="0"/>
                        <a:buChar char="•"/>
                      </a:pPr>
                      <a:r>
                        <a:rPr lang="en-US" sz="1100" dirty="0"/>
                        <a:t>Be notified of future potential studies of interest</a:t>
                      </a:r>
                    </a:p>
                    <a:p>
                      <a:endParaRPr lang="en-US" sz="1100"/>
                    </a:p>
                  </a:txBody>
                  <a:tcPr marL="68580" marR="68580" marT="34290" marB="34290">
                    <a:solidFill>
                      <a:schemeClr val="accent6">
                        <a:lumMod val="40000"/>
                        <a:lumOff val="60000"/>
                      </a:schemeClr>
                    </a:solidFill>
                  </a:tcPr>
                </a:tc>
                <a:extLst>
                  <a:ext uri="{0D108BD9-81ED-4DB2-BD59-A6C34878D82A}">
                    <a16:rowId xmlns:a16="http://schemas.microsoft.com/office/drawing/2014/main" val="3395298800"/>
                  </a:ext>
                </a:extLst>
              </a:tr>
              <a:tr h="2263140">
                <a:tc>
                  <a:txBody>
                    <a:bodyPr/>
                    <a:lstStyle/>
                    <a:p>
                      <a:r>
                        <a:rPr lang="en-US" sz="1100" dirty="0"/>
                        <a:t>Cons</a:t>
                      </a:r>
                    </a:p>
                    <a:p>
                      <a:pPr marL="285750" indent="-285750">
                        <a:buFont typeface="Arial" panose="020B0604020202020204" pitchFamily="34" charset="0"/>
                        <a:buChar char="•"/>
                      </a:pPr>
                      <a:r>
                        <a:rPr lang="en-US" sz="1100" dirty="0"/>
                        <a:t>Lack of healthcare provider involvement, for example: genetic counselor.</a:t>
                      </a:r>
                    </a:p>
                    <a:p>
                      <a:pPr marL="285750" indent="-285750">
                        <a:buFont typeface="Arial" panose="020B0604020202020204" pitchFamily="34" charset="0"/>
                        <a:buChar char="•"/>
                      </a:pPr>
                      <a:r>
                        <a:rPr lang="en-US" sz="1100" dirty="0"/>
                        <a:t>Need for clinical validation: results must be repeated in a clinical lab if needed for medical management </a:t>
                      </a:r>
                    </a:p>
                    <a:p>
                      <a:pPr marL="285750" indent="-285750">
                        <a:buFont typeface="Arial" panose="020B0604020202020204" pitchFamily="34" charset="0"/>
                        <a:buChar char="•"/>
                      </a:pPr>
                      <a:r>
                        <a:rPr lang="en-US" sz="1100" dirty="0"/>
                        <a:t>Not as extensive as clinical genetic testing</a:t>
                      </a:r>
                    </a:p>
                    <a:p>
                      <a:pPr marL="285750" lvl="0" indent="-285750">
                        <a:buFont typeface="Arial" panose="020B0604020202020204" pitchFamily="34" charset="0"/>
                        <a:buChar char="•"/>
                      </a:pPr>
                      <a:r>
                        <a:rPr lang="en-US" sz="1100" dirty="0"/>
                        <a:t>Out-of-pocket costs</a:t>
                      </a:r>
                    </a:p>
                    <a:p>
                      <a:pPr marL="285750" lvl="0" indent="-285750">
                        <a:buFont typeface="Arial" panose="020B0604020202020204" pitchFamily="34" charset="0"/>
                        <a:buChar char="•"/>
                      </a:pPr>
                      <a:r>
                        <a:rPr lang="en-US" sz="1100" dirty="0"/>
                        <a:t>Potential misattributed parentage</a:t>
                      </a:r>
                    </a:p>
                    <a:p>
                      <a:endParaRPr lang="en-US" sz="1100"/>
                    </a:p>
                  </a:txBody>
                  <a:tcPr marL="68580" marR="68580" marT="34290" marB="34290">
                    <a:solidFill>
                      <a:schemeClr val="accent5">
                        <a:lumMod val="20000"/>
                        <a:lumOff val="80000"/>
                      </a:schemeClr>
                    </a:solidFill>
                  </a:tcPr>
                </a:tc>
                <a:tc>
                  <a:txBody>
                    <a:bodyPr/>
                    <a:lstStyle/>
                    <a:p>
                      <a:r>
                        <a:rPr lang="en-US" sz="1100" dirty="0"/>
                        <a:t>Cons</a:t>
                      </a:r>
                    </a:p>
                    <a:p>
                      <a:pPr marL="285750" indent="-285750">
                        <a:buFont typeface="Arial" panose="020B0604020202020204" pitchFamily="34" charset="0"/>
                        <a:buChar char="•"/>
                      </a:pPr>
                      <a:r>
                        <a:rPr lang="en-US" sz="1100" dirty="0"/>
                        <a:t>Requires initial doctor's visit prior to ordering genetic testing</a:t>
                      </a:r>
                    </a:p>
                    <a:p>
                      <a:pPr marL="285750" lvl="0" indent="-285750">
                        <a:buFont typeface="Arial" panose="020B0604020202020204" pitchFamily="34" charset="0"/>
                        <a:buChar char="•"/>
                      </a:pPr>
                      <a:r>
                        <a:rPr lang="en-US" sz="1100" dirty="0"/>
                        <a:t>Results become part of the medical record</a:t>
                      </a:r>
                      <a:endParaRPr lang="en-US" sz="1400"/>
                    </a:p>
                    <a:p>
                      <a:pPr marL="285750" indent="-285750">
                        <a:buFont typeface="Arial" panose="020B0604020202020204" pitchFamily="34" charset="0"/>
                        <a:buChar char="•"/>
                      </a:pPr>
                      <a:r>
                        <a:rPr lang="en-US" sz="1100" dirty="0"/>
                        <a:t>Depending on insurance coverage, patient may incur additional costs related to consultation and testing</a:t>
                      </a:r>
                    </a:p>
                    <a:p>
                      <a:pPr marL="285750" lvl="0" indent="-285750">
                        <a:buClr>
                          <a:srgbClr val="000000"/>
                        </a:buClr>
                        <a:buFont typeface="Arial,Sans-Serif" panose="020B0604020202020204" pitchFamily="34" charset="0"/>
                        <a:buChar char="•"/>
                      </a:pPr>
                      <a:r>
                        <a:rPr lang="en-US" sz="1100" b="0" i="0" u="none" strike="noStrike" noProof="0" dirty="0">
                          <a:solidFill>
                            <a:srgbClr val="000000"/>
                          </a:solidFill>
                          <a:latin typeface="Aptos"/>
                        </a:rPr>
                        <a:t>Potential misattributed parentage</a:t>
                      </a:r>
                    </a:p>
                    <a:p>
                      <a:pPr marL="285750" lvl="0" indent="-285750">
                        <a:buClr>
                          <a:srgbClr val="000000"/>
                        </a:buClr>
                        <a:buFont typeface="Arial,Sans-Serif" panose="020B0604020202020204" pitchFamily="34" charset="0"/>
                        <a:buChar char="•"/>
                      </a:pPr>
                      <a:endParaRPr lang="en-US" sz="1100" b="0" i="0" u="none" strike="noStrike" noProof="0">
                        <a:solidFill>
                          <a:srgbClr val="000000"/>
                        </a:solidFill>
                        <a:latin typeface="Aptos"/>
                      </a:endParaRPr>
                    </a:p>
                    <a:p>
                      <a:endParaRPr lang="en-US" sz="1100"/>
                    </a:p>
                  </a:txBody>
                  <a:tcPr marL="68580" marR="68580" marT="34290" marB="34290">
                    <a:solidFill>
                      <a:schemeClr val="accent5">
                        <a:lumMod val="20000"/>
                        <a:lumOff val="80000"/>
                      </a:schemeClr>
                    </a:solidFill>
                  </a:tcPr>
                </a:tc>
                <a:tc>
                  <a:txBody>
                    <a:bodyPr/>
                    <a:lstStyle/>
                    <a:p>
                      <a:r>
                        <a:rPr lang="en-US" sz="1100" dirty="0"/>
                        <a:t>Cons</a:t>
                      </a:r>
                    </a:p>
                    <a:p>
                      <a:pPr marL="285750" indent="-285750">
                        <a:buFont typeface="Arial" panose="020B0604020202020204" pitchFamily="34" charset="0"/>
                        <a:buChar char="•"/>
                      </a:pPr>
                      <a:r>
                        <a:rPr lang="en-US" sz="1100" dirty="0"/>
                        <a:t>Incidental or secondary findings unrelated to neurodevelopmental disorder not provided  (have to opt in)</a:t>
                      </a:r>
                      <a:endParaRPr lang="en-US" sz="1100" b="0"/>
                    </a:p>
                    <a:p>
                      <a:pPr marL="285750" lvl="0" indent="-285750">
                        <a:buFont typeface="Arial" panose="020B0604020202020204" pitchFamily="34" charset="0"/>
                        <a:buChar char="•"/>
                      </a:pPr>
                      <a:r>
                        <a:rPr lang="en-US" sz="1100" dirty="0"/>
                        <a:t>Need for additional clinical genetic for medical management </a:t>
                      </a:r>
                    </a:p>
                    <a:p>
                      <a:pPr marL="285750" lvl="0" indent="-285750">
                        <a:buFont typeface="Arial" panose="020B0604020202020204" pitchFamily="34" charset="0"/>
                        <a:buChar char="•"/>
                      </a:pPr>
                      <a:r>
                        <a:rPr lang="en-US" sz="1100" dirty="0"/>
                        <a:t>Not as extensive as clinical genetic testing</a:t>
                      </a:r>
                    </a:p>
                    <a:p>
                      <a:pPr marL="285750" lvl="0" indent="-285750">
                        <a:buClr>
                          <a:srgbClr val="000000"/>
                        </a:buClr>
                        <a:buFont typeface="Arial" panose="020B0604020202020204" pitchFamily="34" charset="0"/>
                        <a:buChar char="•"/>
                      </a:pPr>
                      <a:r>
                        <a:rPr lang="en-US" sz="1100" b="0" i="0" u="none" strike="noStrike" noProof="0" dirty="0">
                          <a:solidFill>
                            <a:srgbClr val="000000"/>
                          </a:solidFill>
                          <a:latin typeface="Aptos"/>
                        </a:rPr>
                        <a:t>Not standard of care to have genetics provider</a:t>
                      </a:r>
                    </a:p>
                    <a:p>
                      <a:pPr marL="285750" lvl="0" indent="-285750">
                        <a:buFont typeface="Arial" panose="020B0604020202020204" pitchFamily="34" charset="0"/>
                        <a:buChar char="•"/>
                      </a:pPr>
                      <a:r>
                        <a:rPr lang="en-US" sz="1100" b="0" i="0" u="none" strike="noStrike" noProof="0" dirty="0">
                          <a:solidFill>
                            <a:srgbClr val="000000"/>
                          </a:solidFill>
                          <a:latin typeface="Aptos"/>
                        </a:rPr>
                        <a:t>Potential misattributed parentage</a:t>
                      </a:r>
                      <a:endParaRPr lang="en-US" sz="1100" dirty="0"/>
                    </a:p>
                    <a:p>
                      <a:endParaRPr lang="en-US" sz="1100"/>
                    </a:p>
                  </a:txBody>
                  <a:tcPr marL="68580" marR="68580" marT="34290" marB="34290">
                    <a:solidFill>
                      <a:schemeClr val="accent5">
                        <a:lumMod val="20000"/>
                        <a:lumOff val="80000"/>
                      </a:schemeClr>
                    </a:solidFill>
                  </a:tcPr>
                </a:tc>
                <a:extLst>
                  <a:ext uri="{0D108BD9-81ED-4DB2-BD59-A6C34878D82A}">
                    <a16:rowId xmlns:a16="http://schemas.microsoft.com/office/drawing/2014/main" val="3654272832"/>
                  </a:ext>
                </a:extLst>
              </a:tr>
            </a:tbl>
          </a:graphicData>
        </a:graphic>
      </p:graphicFrame>
    </p:spTree>
    <p:extLst>
      <p:ext uri="{BB962C8B-B14F-4D97-AF65-F5344CB8AC3E}">
        <p14:creationId xmlns:p14="http://schemas.microsoft.com/office/powerpoint/2010/main" val="82887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F7A9-2F5A-668A-1AB8-1BC07A4963A7}"/>
              </a:ext>
            </a:extLst>
          </p:cNvPr>
          <p:cNvSpPr>
            <a:spLocks noGrp="1"/>
          </p:cNvSpPr>
          <p:nvPr>
            <p:ph type="title"/>
          </p:nvPr>
        </p:nvSpPr>
        <p:spPr>
          <a:xfrm>
            <a:off x="431800" y="253143"/>
            <a:ext cx="8280400" cy="997196"/>
          </a:xfrm>
        </p:spPr>
        <p:txBody>
          <a:bodyPr/>
          <a:lstStyle/>
          <a:p>
            <a:r>
              <a:rPr lang="en-US"/>
              <a:t>Promoting Equity in Genetic Testing</a:t>
            </a:r>
          </a:p>
          <a:p>
            <a:endParaRPr lang="en-US"/>
          </a:p>
        </p:txBody>
      </p:sp>
      <p:graphicFrame>
        <p:nvGraphicFramePr>
          <p:cNvPr id="11" name="Content Placeholder 10">
            <a:extLst>
              <a:ext uri="{FF2B5EF4-FFF2-40B4-BE49-F238E27FC236}">
                <a16:creationId xmlns:a16="http://schemas.microsoft.com/office/drawing/2014/main" id="{892FF2BC-5FC4-BCBA-DDFB-DC29DB33EFFB}"/>
              </a:ext>
            </a:extLst>
          </p:cNvPr>
          <p:cNvGraphicFramePr>
            <a:graphicFrameLocks noGrp="1"/>
          </p:cNvGraphicFramePr>
          <p:nvPr>
            <p:ph idx="1"/>
            <p:extLst/>
          </p:nvPr>
        </p:nvGraphicFramePr>
        <p:xfrm>
          <a:off x="628651" y="1822379"/>
          <a:ext cx="8198426" cy="3910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6992048"/>
      </p:ext>
    </p:extLst>
  </p:cSld>
  <p:clrMapOvr>
    <a:masterClrMapping/>
  </p:clrMapOvr>
  <p:extLst>
    <p:ext uri="{6950BFC3-D8DA-4A85-94F7-54DA5524770B}">
      <p188:commentRel xmlns="" xmlns:p188="http://schemas.microsoft.com/office/powerpoint/2018/8/main" r:id="rId7"/>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9F63-60BD-2744-07D7-3DB60441A523}"/>
              </a:ext>
            </a:extLst>
          </p:cNvPr>
          <p:cNvSpPr>
            <a:spLocks noGrp="1"/>
          </p:cNvSpPr>
          <p:nvPr>
            <p:ph type="title"/>
          </p:nvPr>
        </p:nvSpPr>
        <p:spPr/>
        <p:txBody>
          <a:bodyPr/>
          <a:lstStyle/>
          <a:p>
            <a:r>
              <a:rPr lang="en-US"/>
              <a:t>Promoting Equity in Genetic Testing</a:t>
            </a:r>
          </a:p>
        </p:txBody>
      </p:sp>
      <p:sp>
        <p:nvSpPr>
          <p:cNvPr id="5" name="Content Placeholder 4">
            <a:extLst>
              <a:ext uri="{FF2B5EF4-FFF2-40B4-BE49-F238E27FC236}">
                <a16:creationId xmlns:a16="http://schemas.microsoft.com/office/drawing/2014/main" id="{15714F9F-CB9B-FFB0-0AEF-2C1BBC17A2A2}"/>
              </a:ext>
            </a:extLst>
          </p:cNvPr>
          <p:cNvSpPr>
            <a:spLocks noGrp="1"/>
          </p:cNvSpPr>
          <p:nvPr>
            <p:ph idx="1"/>
          </p:nvPr>
        </p:nvSpPr>
        <p:spPr>
          <a:xfrm>
            <a:off x="628650" y="1926190"/>
            <a:ext cx="7886700" cy="3786570"/>
          </a:xfrm>
        </p:spPr>
        <p:txBody>
          <a:bodyPr vert="horz" lIns="68580" tIns="34290" rIns="68580" bIns="34290" rtlCol="0" anchor="t">
            <a:normAutofit/>
          </a:bodyPr>
          <a:lstStyle/>
          <a:p>
            <a:endParaRPr lang="en-US" sz="900">
              <a:solidFill>
                <a:srgbClr val="000000"/>
              </a:solidFill>
              <a:latin typeface="Arial"/>
              <a:ea typeface="Arial"/>
              <a:cs typeface="Arial"/>
            </a:endParaRPr>
          </a:p>
          <a:p>
            <a:pPr marL="214313" indent="-214313"/>
            <a:r>
              <a:rPr lang="en-US">
                <a:cs typeface="Arial"/>
              </a:rPr>
              <a:t>What do providers need to know about insurance coverage and access disparities?</a:t>
            </a:r>
          </a:p>
          <a:p>
            <a:pPr marL="214313" indent="-214313"/>
            <a:endParaRPr lang="en-US">
              <a:cs typeface="Arial"/>
            </a:endParaRPr>
          </a:p>
          <a:p>
            <a:pPr marL="214313" indent="-214313"/>
            <a:r>
              <a:rPr lang="en-US" dirty="0">
                <a:cs typeface="Arial"/>
              </a:rPr>
              <a:t>What do providers need to know about ordering genetic testing?</a:t>
            </a:r>
          </a:p>
          <a:p>
            <a:pPr marL="342900" lvl="1"/>
            <a:endParaRPr lang="en-US">
              <a:cs typeface="Arial"/>
            </a:endParaRPr>
          </a:p>
          <a:p>
            <a:pPr marL="214313" indent="-214313"/>
            <a:r>
              <a:rPr lang="en-US">
                <a:cs typeface="Arial"/>
              </a:rPr>
              <a:t>What needs to be in the provider's note to ensure coverage for genetic testing?</a:t>
            </a:r>
          </a:p>
          <a:p>
            <a:pPr marL="214313" indent="-214313"/>
            <a:endParaRPr lang="en-US">
              <a:cs typeface="Arial"/>
            </a:endParaRPr>
          </a:p>
          <a:p>
            <a:pPr marL="214313" indent="-214313"/>
            <a:r>
              <a:rPr lang="en-US">
                <a:cs typeface="Arial"/>
              </a:rPr>
              <a:t>How can we increase the likelihood of completion of genetic testing? </a:t>
            </a:r>
            <a:endParaRPr lang="en-US"/>
          </a:p>
          <a:p>
            <a:pPr marL="342900" lvl="1"/>
            <a:endParaRPr lang="en-US" dirty="0">
              <a:cs typeface="Arial"/>
            </a:endParaRPr>
          </a:p>
          <a:p>
            <a:pPr marL="214313" indent="-214313"/>
            <a:endParaRPr lang="en-US">
              <a:cs typeface="Arial"/>
            </a:endParaRPr>
          </a:p>
        </p:txBody>
      </p:sp>
    </p:spTree>
    <p:extLst>
      <p:ext uri="{BB962C8B-B14F-4D97-AF65-F5344CB8AC3E}">
        <p14:creationId xmlns:p14="http://schemas.microsoft.com/office/powerpoint/2010/main" val="1805562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tructure&#10;&#10;AI-generated content may be incorrect.">
            <a:extLst>
              <a:ext uri="{FF2B5EF4-FFF2-40B4-BE49-F238E27FC236}">
                <a16:creationId xmlns:a16="http://schemas.microsoft.com/office/drawing/2014/main" id="{68487552-4352-44AB-7B60-4594129B9C27}"/>
              </a:ext>
            </a:extLst>
          </p:cNvPr>
          <p:cNvPicPr>
            <a:picLocks noChangeAspect="1"/>
          </p:cNvPicPr>
          <p:nvPr/>
        </p:nvPicPr>
        <p:blipFill>
          <a:blip r:embed="rId3"/>
          <a:stretch>
            <a:fillRect/>
          </a:stretch>
        </p:blipFill>
        <p:spPr>
          <a:xfrm>
            <a:off x="0" y="857250"/>
            <a:ext cx="9144000" cy="5143500"/>
          </a:xfrm>
          <a:prstGeom prst="rect">
            <a:avLst/>
          </a:prstGeom>
        </p:spPr>
      </p:pic>
      <p:pic>
        <p:nvPicPr>
          <p:cNvPr id="3" name="Picture 2" descr="A close-up of a structure&#10;&#10;AI-generated content may be incorrect.">
            <a:extLst>
              <a:ext uri="{FF2B5EF4-FFF2-40B4-BE49-F238E27FC236}">
                <a16:creationId xmlns:a16="http://schemas.microsoft.com/office/drawing/2014/main" id="{CC510F3E-0F69-D882-8F77-6E07322E0C5C}"/>
              </a:ext>
            </a:extLst>
          </p:cNvPr>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040419251"/>
      </p:ext>
    </p:extLst>
  </p:cSld>
  <p:clrMapOvr>
    <a:masterClrMapping/>
  </p:clrMapOvr>
  <p:extLst>
    <p:ext uri="{6950BFC3-D8DA-4A85-94F7-54DA5524770B}">
      <p188:commentRel xmlns="" xmlns:p188="http://schemas.microsoft.com/office/powerpoint/2018/8/main" r:id="rId5"/>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5360-CFA8-9E90-0981-7EE5A6841962}"/>
              </a:ext>
            </a:extLst>
          </p:cNvPr>
          <p:cNvSpPr>
            <a:spLocks noGrp="1"/>
          </p:cNvSpPr>
          <p:nvPr>
            <p:ph type="title"/>
          </p:nvPr>
        </p:nvSpPr>
        <p:spPr/>
        <p:txBody>
          <a:bodyPr/>
          <a:lstStyle/>
          <a:p>
            <a:r>
              <a:rPr lang="en-US"/>
              <a:t>Pretest Counseling</a:t>
            </a:r>
          </a:p>
        </p:txBody>
      </p:sp>
      <p:sp>
        <p:nvSpPr>
          <p:cNvPr id="3" name="Content Placeholder 2">
            <a:extLst>
              <a:ext uri="{FF2B5EF4-FFF2-40B4-BE49-F238E27FC236}">
                <a16:creationId xmlns:a16="http://schemas.microsoft.com/office/drawing/2014/main" id="{1CE728E2-0FB9-9002-7AE0-978C4ABCBE32}"/>
              </a:ext>
            </a:extLst>
          </p:cNvPr>
          <p:cNvSpPr>
            <a:spLocks noGrp="1"/>
          </p:cNvSpPr>
          <p:nvPr>
            <p:ph idx="1"/>
          </p:nvPr>
        </p:nvSpPr>
        <p:spPr/>
        <p:txBody>
          <a:bodyPr vert="horz" lIns="68580" tIns="34290" rIns="68580" bIns="34290" rtlCol="0" anchor="t">
            <a:normAutofit/>
          </a:bodyPr>
          <a:lstStyle/>
          <a:p>
            <a:r>
              <a:rPr lang="en-US"/>
              <a:t>Risks</a:t>
            </a:r>
          </a:p>
          <a:p>
            <a:pPr marL="557213" lvl="1" indent="-214313">
              <a:lnSpc>
                <a:spcPct val="100000"/>
              </a:lnSpc>
              <a:spcBef>
                <a:spcPts val="0"/>
              </a:spcBef>
              <a:buFont typeface="Arial,Sans-Serif" panose="020B0604020202020204" pitchFamily="34" charset="0"/>
            </a:pPr>
            <a:r>
              <a:rPr lang="en-US"/>
              <a:t>VUS (Variant of Unknown Significance) </a:t>
            </a:r>
          </a:p>
          <a:p>
            <a:pPr marL="900113" lvl="2" indent="-214313">
              <a:lnSpc>
                <a:spcPct val="100000"/>
              </a:lnSpc>
              <a:spcBef>
                <a:spcPts val="0"/>
              </a:spcBef>
              <a:buFont typeface="Wingdings,Sans-Serif" panose="020B0604020202020204" pitchFamily="34" charset="0"/>
              <a:buChar char="§"/>
            </a:pPr>
            <a:r>
              <a:rPr lang="en-US"/>
              <a:t>Can be a frustrating result</a:t>
            </a:r>
          </a:p>
          <a:p>
            <a:pPr marL="900113" lvl="2" indent="-214313">
              <a:lnSpc>
                <a:spcPct val="100000"/>
              </a:lnSpc>
              <a:spcBef>
                <a:spcPts val="0"/>
              </a:spcBef>
              <a:buFont typeface="Wingdings,Sans-Serif" panose="020B0604020202020204" pitchFamily="34" charset="0"/>
              <a:buChar char="§"/>
            </a:pPr>
            <a:r>
              <a:rPr lang="en-US"/>
              <a:t>Over time a VUS may be reinterpreted or reclassified</a:t>
            </a:r>
          </a:p>
          <a:p>
            <a:pPr marL="557213" lvl="1">
              <a:lnSpc>
                <a:spcPct val="100000"/>
              </a:lnSpc>
              <a:spcBef>
                <a:spcPts val="0"/>
              </a:spcBef>
              <a:buFont typeface="Arial,Sans-Serif" panose="020B0604020202020204" pitchFamily="34" charset="0"/>
              <a:buChar char="•"/>
            </a:pPr>
            <a:r>
              <a:rPr lang="en-US"/>
              <a:t>Potential for no findings (no result with testing)</a:t>
            </a:r>
          </a:p>
          <a:p>
            <a:pPr marL="557213" lvl="1">
              <a:lnSpc>
                <a:spcPct val="100000"/>
              </a:lnSpc>
              <a:spcBef>
                <a:spcPts val="0"/>
              </a:spcBef>
              <a:buFont typeface="Arial,Sans-Serif" panose="020B0604020202020204" pitchFamily="34" charset="0"/>
              <a:buChar char="•"/>
            </a:pPr>
            <a:r>
              <a:rPr lang="en-US"/>
              <a:t>Secondary Findings (gene variant with medical, reproductive, or personal significance)</a:t>
            </a:r>
          </a:p>
          <a:p>
            <a:pPr marL="557213" lvl="1">
              <a:lnSpc>
                <a:spcPct val="100000"/>
              </a:lnSpc>
              <a:spcBef>
                <a:spcPts val="0"/>
              </a:spcBef>
              <a:buFont typeface="Arial,Sans-Serif" panose="020B0604020202020204" pitchFamily="34" charset="0"/>
              <a:buChar char="•"/>
            </a:pPr>
            <a:r>
              <a:rPr lang="en-US"/>
              <a:t>Increased regions of homozygosity </a:t>
            </a:r>
          </a:p>
          <a:p>
            <a:pPr marL="557213" lvl="1">
              <a:lnSpc>
                <a:spcPct val="100000"/>
              </a:lnSpc>
              <a:spcBef>
                <a:spcPts val="0"/>
              </a:spcBef>
              <a:buFont typeface="Arial,Sans-Serif" panose="020B0604020202020204" pitchFamily="34" charset="0"/>
              <a:buChar char="•"/>
            </a:pPr>
            <a:r>
              <a:rPr lang="en-US"/>
              <a:t>Implications for the military </a:t>
            </a:r>
          </a:p>
          <a:p>
            <a:pPr marL="557213" lvl="1">
              <a:lnSpc>
                <a:spcPct val="100000"/>
              </a:lnSpc>
              <a:spcBef>
                <a:spcPts val="0"/>
              </a:spcBef>
              <a:buFont typeface="Arial,Sans-Serif" panose="020B0604020202020204" pitchFamily="34" charset="0"/>
              <a:buChar char="•"/>
            </a:pPr>
            <a:r>
              <a:rPr lang="en-US"/>
              <a:t>Implications for life, long term care, &amp; disability insurance</a:t>
            </a:r>
          </a:p>
          <a:p>
            <a:pPr marL="557213" lvl="1">
              <a:lnSpc>
                <a:spcPct val="100000"/>
              </a:lnSpc>
              <a:spcBef>
                <a:spcPts val="0"/>
              </a:spcBef>
              <a:buFont typeface="Arial,Sans-Serif" panose="020B0604020202020204" pitchFamily="34" charset="0"/>
              <a:buChar char="•"/>
            </a:pPr>
            <a:endParaRPr lang="en-US"/>
          </a:p>
          <a:p>
            <a:pPr marL="557213" lvl="1">
              <a:lnSpc>
                <a:spcPct val="100000"/>
              </a:lnSpc>
              <a:spcBef>
                <a:spcPts val="0"/>
              </a:spcBef>
              <a:buFont typeface="Arial,Sans-Serif" panose="020B0604020202020204" pitchFamily="34" charset="0"/>
              <a:buChar char="•"/>
            </a:pPr>
            <a:endParaRPr lang="en-US"/>
          </a:p>
        </p:txBody>
      </p:sp>
      <p:pic>
        <p:nvPicPr>
          <p:cNvPr id="5" name="Picture 4">
            <a:extLst>
              <a:ext uri="{FF2B5EF4-FFF2-40B4-BE49-F238E27FC236}">
                <a16:creationId xmlns:a16="http://schemas.microsoft.com/office/drawing/2014/main" id="{EDF4F06C-67D2-4FE7-70E4-976AE7B4E50E}"/>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109112102"/>
      </p:ext>
    </p:extLst>
  </p:cSld>
  <p:clrMapOvr>
    <a:masterClrMapping/>
  </p:clrMapOvr>
  <p:extLst>
    <p:ext uri="{6950BFC3-D8DA-4A85-94F7-54DA5524770B}">
      <p188:commentRel xmlns="" xmlns:p188="http://schemas.microsoft.com/office/powerpoint/2018/8/main"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white background&#10;&#10;AI-generated content may be incorrect.">
            <a:extLst>
              <a:ext uri="{FF2B5EF4-FFF2-40B4-BE49-F238E27FC236}">
                <a16:creationId xmlns:a16="http://schemas.microsoft.com/office/drawing/2014/main" id="{AF89A950-B09D-559A-451F-85D6C1A69274}"/>
              </a:ext>
            </a:extLst>
          </p:cNvPr>
          <p:cNvPicPr>
            <a:picLocks noChangeAspect="1"/>
          </p:cNvPicPr>
          <p:nvPr/>
        </p:nvPicPr>
        <p:blipFill>
          <a:blip r:embed="rId3"/>
          <a:stretch>
            <a:fillRect/>
          </a:stretch>
        </p:blipFill>
        <p:spPr>
          <a:xfrm>
            <a:off x="-2458" y="855553"/>
            <a:ext cx="9148918" cy="5156265"/>
          </a:xfrm>
          <a:prstGeom prst="rect">
            <a:avLst/>
          </a:prstGeom>
        </p:spPr>
      </p:pic>
      <p:pic>
        <p:nvPicPr>
          <p:cNvPr id="2" name="Picture 1" descr="A screenshot of a medical research&#10;&#10;AI-generated content may be incorrect.">
            <a:extLst>
              <a:ext uri="{FF2B5EF4-FFF2-40B4-BE49-F238E27FC236}">
                <a16:creationId xmlns:a16="http://schemas.microsoft.com/office/drawing/2014/main" id="{2169EA9F-E69E-8B8F-30CE-9FA9184B6AD7}"/>
              </a:ext>
            </a:extLst>
          </p:cNvPr>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888607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21C1-7514-F652-3624-1D44E93F0F42}"/>
              </a:ext>
            </a:extLst>
          </p:cNvPr>
          <p:cNvSpPr>
            <a:spLocks noGrp="1"/>
          </p:cNvSpPr>
          <p:nvPr>
            <p:ph type="title"/>
          </p:nvPr>
        </p:nvSpPr>
        <p:spPr>
          <a:xfrm>
            <a:off x="473202" y="1337310"/>
            <a:ext cx="3614166" cy="1110996"/>
          </a:xfrm>
        </p:spPr>
        <p:txBody>
          <a:bodyPr anchor="b">
            <a:normAutofit/>
          </a:bodyPr>
          <a:lstStyle/>
          <a:p>
            <a:r>
              <a:rPr lang="en-US" sz="2250"/>
              <a:t>Yield of Large Regions of Homozygosity (ROH) in making a Genetic Diagnosis </a:t>
            </a:r>
          </a:p>
        </p:txBody>
      </p:sp>
      <p:sp>
        <p:nvSpPr>
          <p:cNvPr id="3" name="Content Placeholder 2">
            <a:extLst>
              <a:ext uri="{FF2B5EF4-FFF2-40B4-BE49-F238E27FC236}">
                <a16:creationId xmlns:a16="http://schemas.microsoft.com/office/drawing/2014/main" id="{56F0A0DF-3C19-DB3B-A448-00824B390D98}"/>
              </a:ext>
            </a:extLst>
          </p:cNvPr>
          <p:cNvSpPr>
            <a:spLocks noGrp="1"/>
          </p:cNvSpPr>
          <p:nvPr>
            <p:ph idx="1"/>
          </p:nvPr>
        </p:nvSpPr>
        <p:spPr>
          <a:xfrm>
            <a:off x="473202" y="2852928"/>
            <a:ext cx="3614166" cy="2660904"/>
          </a:xfrm>
        </p:spPr>
        <p:txBody>
          <a:bodyPr vert="horz" lIns="68580" tIns="34290" rIns="68580" bIns="34290" rtlCol="0" anchor="t">
            <a:normAutofit/>
          </a:bodyPr>
          <a:lstStyle/>
          <a:p>
            <a:r>
              <a:rPr lang="en-US" sz="1650" dirty="0"/>
              <a:t>The frequency and size of these ROH, as well as the genetic conditions related to its occurrence:</a:t>
            </a:r>
            <a:endParaRPr lang="en-US" dirty="0"/>
          </a:p>
          <a:p>
            <a:pPr lvl="1"/>
            <a:r>
              <a:rPr lang="en-US" sz="1350" dirty="0"/>
              <a:t>varies widely from population to population</a:t>
            </a:r>
          </a:p>
          <a:p>
            <a:pPr lvl="1"/>
            <a:r>
              <a:rPr lang="en-US" sz="1350" dirty="0"/>
              <a:t>carries important demographic and cultural traits</a:t>
            </a:r>
          </a:p>
          <a:p>
            <a:pPr marL="342900" lvl="1"/>
            <a:endParaRPr lang="en-US" sz="1650"/>
          </a:p>
          <a:p>
            <a:endParaRPr lang="en-US" sz="1650"/>
          </a:p>
          <a:p>
            <a:endParaRPr lang="en-US" sz="1650"/>
          </a:p>
        </p:txBody>
      </p:sp>
      <p:graphicFrame>
        <p:nvGraphicFramePr>
          <p:cNvPr id="5" name="Table 4">
            <a:extLst>
              <a:ext uri="{FF2B5EF4-FFF2-40B4-BE49-F238E27FC236}">
                <a16:creationId xmlns:a16="http://schemas.microsoft.com/office/drawing/2014/main" id="{D2C14D48-87B1-FC6F-332C-D9BC55D939FF}"/>
              </a:ext>
            </a:extLst>
          </p:cNvPr>
          <p:cNvGraphicFramePr>
            <a:graphicFrameLocks noGrp="1"/>
          </p:cNvGraphicFramePr>
          <p:nvPr>
            <p:extLst/>
          </p:nvPr>
        </p:nvGraphicFramePr>
        <p:xfrm>
          <a:off x="4574286" y="2628250"/>
          <a:ext cx="4094228" cy="1963010"/>
        </p:xfrm>
        <a:graphic>
          <a:graphicData uri="http://schemas.openxmlformats.org/drawingml/2006/table">
            <a:tbl>
              <a:tblPr firstRow="1" bandRow="1">
                <a:tableStyleId>{5C22544A-7EE6-4342-B048-85BDC9FD1C3A}</a:tableStyleId>
              </a:tblPr>
              <a:tblGrid>
                <a:gridCol w="1506118">
                  <a:extLst>
                    <a:ext uri="{9D8B030D-6E8A-4147-A177-3AD203B41FA5}">
                      <a16:colId xmlns:a16="http://schemas.microsoft.com/office/drawing/2014/main" val="758584845"/>
                    </a:ext>
                  </a:extLst>
                </a:gridCol>
                <a:gridCol w="1081992">
                  <a:extLst>
                    <a:ext uri="{9D8B030D-6E8A-4147-A177-3AD203B41FA5}">
                      <a16:colId xmlns:a16="http://schemas.microsoft.com/office/drawing/2014/main" val="250234945"/>
                    </a:ext>
                  </a:extLst>
                </a:gridCol>
                <a:gridCol w="1506118">
                  <a:extLst>
                    <a:ext uri="{9D8B030D-6E8A-4147-A177-3AD203B41FA5}">
                      <a16:colId xmlns:a16="http://schemas.microsoft.com/office/drawing/2014/main" val="2951475526"/>
                    </a:ext>
                  </a:extLst>
                </a:gridCol>
              </a:tblGrid>
              <a:tr h="479340">
                <a:tc>
                  <a:txBody>
                    <a:bodyPr/>
                    <a:lstStyle/>
                    <a:p>
                      <a:r>
                        <a:rPr lang="en-US" sz="1400"/>
                        <a:t>Context ROH</a:t>
                      </a:r>
                    </a:p>
                  </a:txBody>
                  <a:tcPr marL="67860" marR="67860" marT="33930" marB="33930"/>
                </a:tc>
                <a:tc>
                  <a:txBody>
                    <a:bodyPr/>
                    <a:lstStyle/>
                    <a:p>
                      <a:r>
                        <a:rPr lang="en-US" sz="1400"/>
                        <a:t>Prevalence</a:t>
                      </a:r>
                    </a:p>
                  </a:txBody>
                  <a:tcPr marL="67860" marR="67860" marT="33930" marB="33930"/>
                </a:tc>
                <a:tc>
                  <a:txBody>
                    <a:bodyPr/>
                    <a:lstStyle/>
                    <a:p>
                      <a:r>
                        <a:rPr lang="en-US" sz="1400"/>
                        <a:t>Diagnostic Yield </a:t>
                      </a:r>
                    </a:p>
                  </a:txBody>
                  <a:tcPr marL="67860" marR="67860" marT="33930" marB="33930"/>
                </a:tc>
                <a:extLst>
                  <a:ext uri="{0D108BD9-81ED-4DB2-BD59-A6C34878D82A}">
                    <a16:rowId xmlns:a16="http://schemas.microsoft.com/office/drawing/2014/main" val="240547290"/>
                  </a:ext>
                </a:extLst>
              </a:tr>
              <a:tr h="502165">
                <a:tc>
                  <a:txBody>
                    <a:bodyPr/>
                    <a:lstStyle/>
                    <a:p>
                      <a:r>
                        <a:rPr lang="en-US" sz="1400"/>
                        <a:t>Consanguineous Population</a:t>
                      </a:r>
                      <a:endParaRPr lang="en-US" sz="1400" err="1"/>
                    </a:p>
                  </a:txBody>
                  <a:tcPr marL="67860" marR="67860" marT="33930" marB="33930"/>
                </a:tc>
                <a:tc>
                  <a:txBody>
                    <a:bodyPr/>
                    <a:lstStyle/>
                    <a:p>
                      <a:r>
                        <a:rPr lang="en-US" sz="1400"/>
                        <a:t>Postnatal High</a:t>
                      </a:r>
                    </a:p>
                  </a:txBody>
                  <a:tcPr marL="67860" marR="67860" marT="33930" marB="33930"/>
                </a:tc>
                <a:tc>
                  <a:txBody>
                    <a:bodyPr/>
                    <a:lstStyle/>
                    <a:p>
                      <a:r>
                        <a:rPr lang="en-US" sz="1400"/>
                        <a:t>11% diagnoses</a:t>
                      </a:r>
                    </a:p>
                  </a:txBody>
                  <a:tcPr marL="67860" marR="67860" marT="33930" marB="33930"/>
                </a:tc>
                <a:extLst>
                  <a:ext uri="{0D108BD9-81ED-4DB2-BD59-A6C34878D82A}">
                    <a16:rowId xmlns:a16="http://schemas.microsoft.com/office/drawing/2014/main" val="177401961"/>
                  </a:ext>
                </a:extLst>
              </a:tr>
              <a:tr h="479340">
                <a:tc>
                  <a:txBody>
                    <a:bodyPr/>
                    <a:lstStyle/>
                    <a:p>
                      <a:pPr lvl="0">
                        <a:buNone/>
                      </a:pPr>
                      <a:r>
                        <a:rPr lang="en-US" sz="1400"/>
                        <a:t>Prenatal cohorts</a:t>
                      </a:r>
                    </a:p>
                  </a:txBody>
                  <a:tcPr marL="67860" marR="67860" marT="33930" marB="33930"/>
                </a:tc>
                <a:tc>
                  <a:txBody>
                    <a:bodyPr/>
                    <a:lstStyle/>
                    <a:p>
                      <a:r>
                        <a:rPr lang="en-US" sz="1400"/>
                        <a:t>~0.8%</a:t>
                      </a:r>
                    </a:p>
                  </a:txBody>
                  <a:tcPr marL="67860" marR="67860" marT="33930" marB="33930"/>
                </a:tc>
                <a:tc>
                  <a:txBody>
                    <a:bodyPr/>
                    <a:lstStyle/>
                    <a:p>
                      <a:r>
                        <a:rPr lang="en-US" sz="1400"/>
                        <a:t>60% if ROH found</a:t>
                      </a:r>
                    </a:p>
                  </a:txBody>
                  <a:tcPr marL="67860" marR="67860" marT="33930" marB="33930"/>
                </a:tc>
                <a:extLst>
                  <a:ext uri="{0D108BD9-81ED-4DB2-BD59-A6C34878D82A}">
                    <a16:rowId xmlns:a16="http://schemas.microsoft.com/office/drawing/2014/main" val="2904595339"/>
                  </a:ext>
                </a:extLst>
              </a:tr>
              <a:tr h="502165">
                <a:tc>
                  <a:txBody>
                    <a:bodyPr/>
                    <a:lstStyle/>
                    <a:p>
                      <a:r>
                        <a:rPr lang="en-US" sz="1400"/>
                        <a:t>Developmental cohorts</a:t>
                      </a:r>
                    </a:p>
                  </a:txBody>
                  <a:tcPr marL="67860" marR="67860" marT="33930" marB="33930"/>
                </a:tc>
                <a:tc>
                  <a:txBody>
                    <a:bodyPr/>
                    <a:lstStyle/>
                    <a:p>
                      <a:r>
                        <a:rPr lang="en-US" sz="1400"/>
                        <a:t>~7% (vs. 1.4%)</a:t>
                      </a:r>
                    </a:p>
                  </a:txBody>
                  <a:tcPr marL="67860" marR="67860" marT="33930" marB="33930"/>
                </a:tc>
                <a:tc>
                  <a:txBody>
                    <a:bodyPr/>
                    <a:lstStyle/>
                    <a:p>
                      <a:r>
                        <a:rPr lang="en-US" sz="1400"/>
                        <a:t>Enriched ROH in disease </a:t>
                      </a:r>
                    </a:p>
                  </a:txBody>
                  <a:tcPr marL="67860" marR="67860" marT="33930" marB="33930"/>
                </a:tc>
                <a:extLst>
                  <a:ext uri="{0D108BD9-81ED-4DB2-BD59-A6C34878D82A}">
                    <a16:rowId xmlns:a16="http://schemas.microsoft.com/office/drawing/2014/main" val="904306908"/>
                  </a:ext>
                </a:extLst>
              </a:tr>
            </a:tbl>
          </a:graphicData>
        </a:graphic>
      </p:graphicFrame>
    </p:spTree>
    <p:extLst>
      <p:ext uri="{BB962C8B-B14F-4D97-AF65-F5344CB8AC3E}">
        <p14:creationId xmlns:p14="http://schemas.microsoft.com/office/powerpoint/2010/main" val="3151229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0099C-D4BE-C2CA-32F0-1E0FFB1189F8}"/>
              </a:ext>
            </a:extLst>
          </p:cNvPr>
          <p:cNvSpPr>
            <a:spLocks noGrp="1"/>
          </p:cNvSpPr>
          <p:nvPr>
            <p:ph type="title"/>
          </p:nvPr>
        </p:nvSpPr>
        <p:spPr>
          <a:xfrm>
            <a:off x="628650" y="1131094"/>
            <a:ext cx="7886700" cy="994172"/>
          </a:xfrm>
        </p:spPr>
        <p:txBody>
          <a:bodyPr>
            <a:normAutofit/>
          </a:bodyPr>
          <a:lstStyle/>
          <a:p>
            <a:r>
              <a:rPr lang="en-US" sz="4050"/>
              <a:t>Implications of High ROH Findings </a:t>
            </a:r>
          </a:p>
        </p:txBody>
      </p:sp>
      <p:sp>
        <p:nvSpPr>
          <p:cNvPr id="3" name="Content Placeholder 2">
            <a:extLst>
              <a:ext uri="{FF2B5EF4-FFF2-40B4-BE49-F238E27FC236}">
                <a16:creationId xmlns:a16="http://schemas.microsoft.com/office/drawing/2014/main" id="{E9E2D1E4-4E48-4D6D-0CAE-F5AA90CF53FC}"/>
              </a:ext>
            </a:extLst>
          </p:cNvPr>
          <p:cNvSpPr>
            <a:spLocks noGrp="1"/>
          </p:cNvSpPr>
          <p:nvPr>
            <p:ph idx="1"/>
          </p:nvPr>
        </p:nvSpPr>
        <p:spPr>
          <a:xfrm>
            <a:off x="628650" y="2304288"/>
            <a:ext cx="7886700" cy="3188970"/>
          </a:xfrm>
        </p:spPr>
        <p:txBody>
          <a:bodyPr vert="horz" lIns="68580" tIns="34290" rIns="68580" bIns="34290" rtlCol="0" anchor="t">
            <a:normAutofit/>
          </a:bodyPr>
          <a:lstStyle/>
          <a:p>
            <a:r>
              <a:rPr lang="en-US" sz="1275" b="1" dirty="0"/>
              <a:t>Clinical Significance</a:t>
            </a:r>
            <a:endParaRPr lang="en-US" sz="1275" dirty="0"/>
          </a:p>
          <a:p>
            <a:r>
              <a:rPr lang="en-US" sz="1275" dirty="0"/>
              <a:t>Presence of ROHs may be because of parental relatedness, chromosomal recombination or rearrangements and provides important clues regarding ancestral homozygosity, consanguinity/familial relationships, uniparental </a:t>
            </a:r>
            <a:r>
              <a:rPr lang="en-US" sz="1275" dirty="0" err="1"/>
              <a:t>disomy</a:t>
            </a:r>
            <a:r>
              <a:rPr lang="en-US" sz="1275" dirty="0"/>
              <a:t>, and autosomal recessive disease</a:t>
            </a:r>
          </a:p>
          <a:p>
            <a:endParaRPr lang="en-US" sz="1275" b="1"/>
          </a:p>
          <a:p>
            <a:r>
              <a:rPr lang="en-US" sz="1275" b="1" dirty="0"/>
              <a:t>Ethical Implications </a:t>
            </a:r>
            <a:endParaRPr lang="en-US" sz="1275" dirty="0"/>
          </a:p>
          <a:p>
            <a:endParaRPr lang="en-US" sz="1275" dirty="0"/>
          </a:p>
        </p:txBody>
      </p:sp>
      <p:graphicFrame>
        <p:nvGraphicFramePr>
          <p:cNvPr id="455" name="Diagram 454">
            <a:extLst>
              <a:ext uri="{FF2B5EF4-FFF2-40B4-BE49-F238E27FC236}">
                <a16:creationId xmlns:a16="http://schemas.microsoft.com/office/drawing/2014/main" id="{10B35835-9780-9150-0C10-F29B09D2622A}"/>
              </a:ext>
            </a:extLst>
          </p:cNvPr>
          <p:cNvGraphicFramePr/>
          <p:nvPr>
            <p:extLst/>
          </p:nvPr>
        </p:nvGraphicFramePr>
        <p:xfrm>
          <a:off x="798535" y="2386208"/>
          <a:ext cx="7045889" cy="4160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5142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6943-904B-8747-67CD-5664586FD5A6}"/>
              </a:ext>
            </a:extLst>
          </p:cNvPr>
          <p:cNvSpPr>
            <a:spLocks noGrp="1"/>
          </p:cNvSpPr>
          <p:nvPr>
            <p:ph type="title"/>
          </p:nvPr>
        </p:nvSpPr>
        <p:spPr>
          <a:xfrm>
            <a:off x="473202" y="1337867"/>
            <a:ext cx="2564892" cy="4187361"/>
          </a:xfrm>
        </p:spPr>
        <p:txBody>
          <a:bodyPr vert="horz" wrap="square" lIns="68580" tIns="34290" rIns="68580" bIns="34290" rtlCol="0" anchor="ctr">
            <a:normAutofit/>
          </a:bodyPr>
          <a:lstStyle/>
          <a:p>
            <a:r>
              <a:rPr lang="en-US" sz="2550">
                <a:solidFill>
                  <a:schemeClr val="tx1"/>
                </a:solidFill>
              </a:rPr>
              <a:t>Genetic Information Nondiscrimination Act of 2008 (GINA)</a:t>
            </a:r>
          </a:p>
        </p:txBody>
      </p:sp>
      <p:pic>
        <p:nvPicPr>
          <p:cNvPr id="7" name="Picture 6" descr="A blue rectangular sign with white text&#10;&#10;AI-generated content may be incorrect.">
            <a:extLst>
              <a:ext uri="{FF2B5EF4-FFF2-40B4-BE49-F238E27FC236}">
                <a16:creationId xmlns:a16="http://schemas.microsoft.com/office/drawing/2014/main" id="{44C970C8-AAB8-7E2C-0EA7-2FF4820E9364}"/>
              </a:ext>
            </a:extLst>
          </p:cNvPr>
          <p:cNvPicPr>
            <a:picLocks noChangeAspect="1"/>
          </p:cNvPicPr>
          <p:nvPr/>
        </p:nvPicPr>
        <p:blipFill>
          <a:blip r:embed="rId3"/>
          <a:stretch>
            <a:fillRect/>
          </a:stretch>
        </p:blipFill>
        <p:spPr>
          <a:xfrm>
            <a:off x="3490722" y="1327132"/>
            <a:ext cx="5269932" cy="2905865"/>
          </a:xfrm>
          <a:prstGeom prst="rect">
            <a:avLst/>
          </a:prstGeom>
        </p:spPr>
      </p:pic>
      <p:sp>
        <p:nvSpPr>
          <p:cNvPr id="24" name="Text Placeholder 5">
            <a:extLst>
              <a:ext uri="{FF2B5EF4-FFF2-40B4-BE49-F238E27FC236}">
                <a16:creationId xmlns:a16="http://schemas.microsoft.com/office/drawing/2014/main" id="{AED1E740-8CE6-8F44-B40F-3ADAAE10E285}"/>
              </a:ext>
            </a:extLst>
          </p:cNvPr>
          <p:cNvSpPr>
            <a:spLocks noGrp="1"/>
          </p:cNvSpPr>
          <p:nvPr>
            <p:ph type="body" sz="half" idx="2"/>
          </p:nvPr>
        </p:nvSpPr>
        <p:spPr>
          <a:xfrm>
            <a:off x="3490722" y="4456183"/>
            <a:ext cx="5170932" cy="1071365"/>
          </a:xfrm>
        </p:spPr>
        <p:txBody>
          <a:bodyPr vert="horz" lIns="68580" tIns="34290" rIns="68580" bIns="34290" rtlCol="0" anchor="t">
            <a:normAutofit/>
          </a:bodyPr>
          <a:lstStyle/>
          <a:p>
            <a:pPr marL="214313" indent="-214313">
              <a:buChar char="•"/>
            </a:pPr>
            <a:r>
              <a:rPr lang="en-US">
                <a:solidFill>
                  <a:srgbClr val="000000"/>
                </a:solidFill>
                <a:latin typeface="Aptos Display"/>
                <a:ea typeface="Open Sans"/>
                <a:cs typeface="Open Sans"/>
              </a:rPr>
              <a:t>Title I insurance protections includes Medicare, Medicaid and private insurance with limited protections for Tricare. </a:t>
            </a:r>
            <a:endParaRPr lang="en-US" b="0" i="0">
              <a:solidFill>
                <a:srgbClr val="000000"/>
              </a:solidFill>
              <a:latin typeface="Aptos Display"/>
              <a:ea typeface="Open Sans"/>
              <a:cs typeface="Open Sans"/>
            </a:endParaRPr>
          </a:p>
          <a:p>
            <a:pPr marL="214313" indent="-214313">
              <a:buChar char="•"/>
            </a:pPr>
            <a:r>
              <a:rPr lang="en-US" b="0" i="0">
                <a:solidFill>
                  <a:srgbClr val="000000"/>
                </a:solidFill>
                <a:latin typeface="Aptos Display"/>
                <a:ea typeface="Open Sans"/>
                <a:cs typeface="Open Sans"/>
              </a:rPr>
              <a:t>Title II </a:t>
            </a:r>
            <a:r>
              <a:rPr lang="en-US">
                <a:solidFill>
                  <a:srgbClr val="000000"/>
                </a:solidFill>
                <a:latin typeface="Aptos Display"/>
                <a:ea typeface="Open Sans"/>
                <a:cs typeface="Open Sans"/>
              </a:rPr>
              <a:t>employee protections do not include employers with less than 15 employees. </a:t>
            </a:r>
            <a:endParaRPr lang="en-US"/>
          </a:p>
        </p:txBody>
      </p:sp>
    </p:spTree>
    <p:extLst>
      <p:ext uri="{BB962C8B-B14F-4D97-AF65-F5344CB8AC3E}">
        <p14:creationId xmlns:p14="http://schemas.microsoft.com/office/powerpoint/2010/main" val="645589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79080"/>
            <a:ext cx="8280400" cy="999056"/>
          </a:xfrm>
        </p:spPr>
        <p:txBody>
          <a:bodyPr/>
          <a:lstStyle/>
          <a:p>
            <a:r>
              <a:rPr lang="en-US" dirty="0" smtClean="0"/>
              <a:t>Group Poll: </a:t>
            </a:r>
            <a:r>
              <a:rPr lang="en-US" dirty="0" smtClean="0"/>
              <a:t>What do you find challenging about genetic testing?</a:t>
            </a:r>
            <a:endParaRPr lang="en-US"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098140" y="1803400"/>
            <a:ext cx="6947720" cy="3600450"/>
          </a:xfrm>
        </p:spPr>
      </p:pic>
    </p:spTree>
    <p:extLst>
      <p:ext uri="{BB962C8B-B14F-4D97-AF65-F5344CB8AC3E}">
        <p14:creationId xmlns:p14="http://schemas.microsoft.com/office/powerpoint/2010/main" val="2432844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F10E-7AE8-F952-9D79-B78718E7B9FE}"/>
              </a:ext>
            </a:extLst>
          </p:cNvPr>
          <p:cNvSpPr>
            <a:spLocks noGrp="1"/>
          </p:cNvSpPr>
          <p:nvPr>
            <p:ph type="title"/>
          </p:nvPr>
        </p:nvSpPr>
        <p:spPr>
          <a:xfrm>
            <a:off x="442170" y="1499385"/>
            <a:ext cx="3959556" cy="846051"/>
          </a:xfrm>
        </p:spPr>
        <p:txBody>
          <a:bodyPr vert="horz" wrap="square" lIns="68580" tIns="34290" rIns="68580" bIns="34290" rtlCol="0" anchor="ctr">
            <a:normAutofit/>
          </a:bodyPr>
          <a:lstStyle/>
          <a:p>
            <a:r>
              <a:rPr lang="en-US" sz="3000"/>
              <a:t>Military Challenges </a:t>
            </a:r>
          </a:p>
        </p:txBody>
      </p:sp>
      <p:sp>
        <p:nvSpPr>
          <p:cNvPr id="4" name="Text Placeholder 3">
            <a:extLst>
              <a:ext uri="{FF2B5EF4-FFF2-40B4-BE49-F238E27FC236}">
                <a16:creationId xmlns:a16="http://schemas.microsoft.com/office/drawing/2014/main" id="{643D65AA-D10A-6068-E189-42E666516F61}"/>
              </a:ext>
            </a:extLst>
          </p:cNvPr>
          <p:cNvSpPr>
            <a:spLocks noGrp="1"/>
          </p:cNvSpPr>
          <p:nvPr>
            <p:ph type="body" sz="half" idx="2"/>
          </p:nvPr>
        </p:nvSpPr>
        <p:spPr>
          <a:xfrm>
            <a:off x="443039" y="2605129"/>
            <a:ext cx="3958550" cy="2984689"/>
          </a:xfrm>
        </p:spPr>
        <p:txBody>
          <a:bodyPr vert="horz" lIns="68580" tIns="34290" rIns="68580" bIns="34290" rtlCol="0" anchor="ctr">
            <a:normAutofit/>
          </a:bodyPr>
          <a:lstStyle/>
          <a:p>
            <a:pPr marL="214313" indent="-171450">
              <a:buFont typeface="Arial" panose="020B0604020202020204" pitchFamily="34" charset="0"/>
              <a:buChar char="•"/>
            </a:pPr>
            <a:r>
              <a:rPr lang="en-US" sz="1500"/>
              <a:t>GINA protections do not apply</a:t>
            </a:r>
          </a:p>
          <a:p>
            <a:pPr marL="214313" indent="-171450">
              <a:buFont typeface="Arial" panose="020B0604020202020204" pitchFamily="34" charset="0"/>
              <a:buChar char="•"/>
            </a:pPr>
            <a:r>
              <a:rPr lang="en-US" sz="1500"/>
              <a:t>Is allowed to use genetic testing information to make employment decisions</a:t>
            </a:r>
          </a:p>
          <a:p>
            <a:pPr marL="214313" indent="-171450">
              <a:buFont typeface="Arial" panose="020B0604020202020204" pitchFamily="34" charset="0"/>
              <a:buChar char="•"/>
            </a:pPr>
            <a:r>
              <a:rPr lang="en-US" sz="1500"/>
              <a:t>Although GINA offers limited protections for Tricare, insurance eligibility is dependent on employment through the military.</a:t>
            </a:r>
          </a:p>
          <a:p>
            <a:pPr marL="214313" indent="-171450">
              <a:buFont typeface="Arial" panose="020B0604020202020204" pitchFamily="34" charset="0"/>
              <a:buChar char="•"/>
            </a:pPr>
            <a:r>
              <a:rPr lang="en-US" sz="1500"/>
              <a:t>Military does not comply with ADA if disabilities challenge service</a:t>
            </a:r>
          </a:p>
          <a:p>
            <a:pPr marL="214313" indent="-171450">
              <a:buFont typeface="Arial" panose="020B0604020202020204" pitchFamily="34" charset="0"/>
              <a:buChar char="•"/>
            </a:pPr>
            <a:endParaRPr lang="en-US" sz="1500"/>
          </a:p>
          <a:p>
            <a:pPr marL="214313" indent="-171450">
              <a:buFont typeface="Arial" panose="020B0604020202020204" pitchFamily="34" charset="0"/>
              <a:buChar char="•"/>
            </a:pPr>
            <a:endParaRPr lang="en-US" sz="1500"/>
          </a:p>
        </p:txBody>
      </p:sp>
      <p:pic>
        <p:nvPicPr>
          <p:cNvPr id="5" name="Picture 4" descr="GINA Help">
            <a:extLst>
              <a:ext uri="{FF2B5EF4-FFF2-40B4-BE49-F238E27FC236}">
                <a16:creationId xmlns:a16="http://schemas.microsoft.com/office/drawing/2014/main" id="{3EDC7E82-96F0-41D7-3D87-5EFFC5213BE6}"/>
              </a:ext>
            </a:extLst>
          </p:cNvPr>
          <p:cNvPicPr>
            <a:picLocks noChangeAspect="1"/>
          </p:cNvPicPr>
          <p:nvPr/>
        </p:nvPicPr>
        <p:blipFill>
          <a:blip r:embed="rId2"/>
          <a:stretch>
            <a:fillRect/>
          </a:stretch>
        </p:blipFill>
        <p:spPr>
          <a:xfrm>
            <a:off x="5312568" y="1306138"/>
            <a:ext cx="3298075" cy="1864129"/>
          </a:xfrm>
          <a:prstGeom prst="rect">
            <a:avLst/>
          </a:prstGeom>
        </p:spPr>
      </p:pic>
      <p:pic>
        <p:nvPicPr>
          <p:cNvPr id="6" name="Picture 5" descr="A black and white sign with symbols&#10;&#10;AI-generated content may be incorrect.">
            <a:extLst>
              <a:ext uri="{FF2B5EF4-FFF2-40B4-BE49-F238E27FC236}">
                <a16:creationId xmlns:a16="http://schemas.microsoft.com/office/drawing/2014/main" id="{550D9F25-AFA3-0BC8-4EF4-8EF2AAF6165F}"/>
              </a:ext>
            </a:extLst>
          </p:cNvPr>
          <p:cNvPicPr>
            <a:picLocks noChangeAspect="1"/>
          </p:cNvPicPr>
          <p:nvPr/>
        </p:nvPicPr>
        <p:blipFill>
          <a:blip r:embed="rId3"/>
          <a:stretch>
            <a:fillRect/>
          </a:stretch>
        </p:blipFill>
        <p:spPr>
          <a:xfrm>
            <a:off x="5994658" y="3638171"/>
            <a:ext cx="1932494" cy="1889067"/>
          </a:xfrm>
          <a:prstGeom prst="rect">
            <a:avLst/>
          </a:prstGeom>
        </p:spPr>
      </p:pic>
    </p:spTree>
    <p:extLst>
      <p:ext uri="{BB962C8B-B14F-4D97-AF65-F5344CB8AC3E}">
        <p14:creationId xmlns:p14="http://schemas.microsoft.com/office/powerpoint/2010/main" val="3732832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earch engine&#10;&#10;AI-generated content may be incorrect.">
            <a:extLst>
              <a:ext uri="{FF2B5EF4-FFF2-40B4-BE49-F238E27FC236}">
                <a16:creationId xmlns:a16="http://schemas.microsoft.com/office/drawing/2014/main" id="{B3B77B2C-5715-C62E-5B8A-726CFB88D3FC}"/>
              </a:ext>
            </a:extLst>
          </p:cNvPr>
          <p:cNvPicPr>
            <a:picLocks noChangeAspect="1"/>
          </p:cNvPicPr>
          <p:nvPr/>
        </p:nvPicPr>
        <p:blipFill>
          <a:blip r:embed="rId2"/>
          <a:stretch>
            <a:fillRect/>
          </a:stretch>
        </p:blipFill>
        <p:spPr>
          <a:xfrm>
            <a:off x="360656" y="1513554"/>
            <a:ext cx="3243905" cy="1841337"/>
          </a:xfrm>
          <a:prstGeom prst="rect">
            <a:avLst/>
          </a:prstGeom>
        </p:spPr>
      </p:pic>
      <p:pic>
        <p:nvPicPr>
          <p:cNvPr id="4" name="Content Placeholder 3" descr="A white building with a flag on top&#10;&#10;AI-generated content may be incorrect.">
            <a:extLst>
              <a:ext uri="{FF2B5EF4-FFF2-40B4-BE49-F238E27FC236}">
                <a16:creationId xmlns:a16="http://schemas.microsoft.com/office/drawing/2014/main" id="{24C5E0D0-A6D9-1BF2-7818-F1959BD7BAEC}"/>
              </a:ext>
            </a:extLst>
          </p:cNvPr>
          <p:cNvPicPr>
            <a:picLocks noGrp="1" noChangeAspect="1"/>
          </p:cNvPicPr>
          <p:nvPr>
            <p:ph idx="1"/>
          </p:nvPr>
        </p:nvPicPr>
        <p:blipFill>
          <a:blip r:embed="rId3"/>
          <a:stretch>
            <a:fillRect/>
          </a:stretch>
        </p:blipFill>
        <p:spPr>
          <a:xfrm>
            <a:off x="3881962" y="890113"/>
            <a:ext cx="5259660" cy="2538085"/>
          </a:xfrm>
          <a:prstGeom prst="rect">
            <a:avLst/>
          </a:prstGeom>
        </p:spPr>
      </p:pic>
      <p:sp>
        <p:nvSpPr>
          <p:cNvPr id="2" name="TextBox 1">
            <a:extLst>
              <a:ext uri="{FF2B5EF4-FFF2-40B4-BE49-F238E27FC236}">
                <a16:creationId xmlns:a16="http://schemas.microsoft.com/office/drawing/2014/main" id="{F1AADD1D-96D7-B14E-DADB-AEB8C407CE9C}"/>
              </a:ext>
            </a:extLst>
          </p:cNvPr>
          <p:cNvSpPr txBox="1"/>
          <p:nvPr/>
        </p:nvSpPr>
        <p:spPr>
          <a:xfrm>
            <a:off x="4000500" y="4187524"/>
            <a:ext cx="4661153" cy="1292018"/>
          </a:xfrm>
          <a:prstGeom prst="rect">
            <a:avLst/>
          </a:prstGeom>
        </p:spPr>
        <p:txBody>
          <a:bodyPr rot="0" spcFirstLastPara="0" vertOverflow="overflow" horzOverflow="overflow" vert="horz" lIns="68580" tIns="34290" rIns="68580" bIns="34290" numCol="1" spcCol="0" rtlCol="0" fromWordArt="0" anchor="ctr" anchorCtr="0" forceAA="0" compatLnSpc="1">
            <a:prstTxWarp prst="textNoShape">
              <a:avLst/>
            </a:prstTxWarp>
            <a:normAutofit/>
          </a:bodyPr>
          <a:lstStyle/>
          <a:p>
            <a:pPr marL="214313" indent="-171450">
              <a:lnSpc>
                <a:spcPct val="90000"/>
              </a:lnSpc>
              <a:spcAft>
                <a:spcPts val="450"/>
              </a:spcAft>
              <a:buFont typeface="Arial" panose="020B0604020202020204" pitchFamily="34" charset="0"/>
              <a:buChar char="•"/>
            </a:pPr>
            <a:r>
              <a:rPr lang="en-US" sz="1650"/>
              <a:t>Database of genetically relevant laws per state</a:t>
            </a:r>
          </a:p>
          <a:p>
            <a:pPr marL="214313" indent="-171450">
              <a:lnSpc>
                <a:spcPct val="90000"/>
              </a:lnSpc>
              <a:spcAft>
                <a:spcPts val="450"/>
              </a:spcAft>
              <a:buFont typeface="Arial" panose="020B0604020202020204" pitchFamily="34" charset="0"/>
              <a:buChar char="•"/>
            </a:pPr>
            <a:r>
              <a:rPr lang="en-US" sz="1650"/>
              <a:t>GINA is a federal law with different implementations at state level. </a:t>
            </a:r>
          </a:p>
          <a:p>
            <a:pPr marL="214313" indent="-171450">
              <a:lnSpc>
                <a:spcPct val="90000"/>
              </a:lnSpc>
              <a:spcAft>
                <a:spcPts val="450"/>
              </a:spcAft>
              <a:buFont typeface="Arial" panose="020B0604020202020204" pitchFamily="34" charset="0"/>
              <a:buChar char="•"/>
            </a:pPr>
            <a:endParaRPr lang="en-US" sz="1650"/>
          </a:p>
        </p:txBody>
      </p:sp>
      <p:pic>
        <p:nvPicPr>
          <p:cNvPr id="7" name="Picture 6" descr="A white text on a white background&#10;&#10;AI-generated content may be incorrect.">
            <a:extLst>
              <a:ext uri="{FF2B5EF4-FFF2-40B4-BE49-F238E27FC236}">
                <a16:creationId xmlns:a16="http://schemas.microsoft.com/office/drawing/2014/main" id="{871C242D-C035-C20E-C458-4F94D62081FA}"/>
              </a:ext>
            </a:extLst>
          </p:cNvPr>
          <p:cNvPicPr>
            <a:picLocks noChangeAspect="1"/>
          </p:cNvPicPr>
          <p:nvPr/>
        </p:nvPicPr>
        <p:blipFill>
          <a:blip r:embed="rId4"/>
          <a:stretch>
            <a:fillRect/>
          </a:stretch>
        </p:blipFill>
        <p:spPr>
          <a:xfrm>
            <a:off x="141079" y="3620830"/>
            <a:ext cx="3685349" cy="1948943"/>
          </a:xfrm>
          <a:prstGeom prst="rect">
            <a:avLst/>
          </a:prstGeom>
        </p:spPr>
      </p:pic>
    </p:spTree>
    <p:extLst>
      <p:ext uri="{BB962C8B-B14F-4D97-AF65-F5344CB8AC3E}">
        <p14:creationId xmlns:p14="http://schemas.microsoft.com/office/powerpoint/2010/main" val="2968829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11B9-A7B3-64CF-BBAA-3CC5185CADD0}"/>
              </a:ext>
            </a:extLst>
          </p:cNvPr>
          <p:cNvSpPr>
            <a:spLocks noGrp="1"/>
          </p:cNvSpPr>
          <p:nvPr>
            <p:ph type="title"/>
          </p:nvPr>
        </p:nvSpPr>
        <p:spPr/>
        <p:txBody>
          <a:bodyPr/>
          <a:lstStyle/>
          <a:p>
            <a:r>
              <a:rPr lang="en-US"/>
              <a:t>ACMG Practice Guideline 2021</a:t>
            </a:r>
          </a:p>
        </p:txBody>
      </p:sp>
      <p:sp>
        <p:nvSpPr>
          <p:cNvPr id="3" name="Content Placeholder 2">
            <a:extLst>
              <a:ext uri="{FF2B5EF4-FFF2-40B4-BE49-F238E27FC236}">
                <a16:creationId xmlns:a16="http://schemas.microsoft.com/office/drawing/2014/main" id="{9C9D151C-E623-5D84-E522-63662662DD81}"/>
              </a:ext>
            </a:extLst>
          </p:cNvPr>
          <p:cNvSpPr>
            <a:spLocks noGrp="1"/>
          </p:cNvSpPr>
          <p:nvPr>
            <p:ph idx="1"/>
          </p:nvPr>
        </p:nvSpPr>
        <p:spPr/>
        <p:txBody>
          <a:bodyPr vert="horz" lIns="68580" tIns="34290" rIns="68580" bIns="34290" rtlCol="0" anchor="t">
            <a:normAutofit/>
          </a:bodyPr>
          <a:lstStyle/>
          <a:p>
            <a:endParaRPr lang="en-US"/>
          </a:p>
          <a:p>
            <a:r>
              <a:rPr lang="en-US"/>
              <a:t>Concluding statement: </a:t>
            </a:r>
            <a:r>
              <a:rPr lang="en-US">
                <a:solidFill>
                  <a:srgbClr val="00B050"/>
                </a:solidFill>
              </a:rPr>
              <a:t>"Exome sequencing/genome sequencing demonstrates clinical utility for the patients and their families with limited evidence for negative outcomes and the ever-increasing emerging evidence of therapeutic benefit"</a:t>
            </a:r>
            <a:r>
              <a:rPr lang="en-US"/>
              <a:t> </a:t>
            </a:r>
          </a:p>
        </p:txBody>
      </p:sp>
    </p:spTree>
    <p:extLst>
      <p:ext uri="{BB962C8B-B14F-4D97-AF65-F5344CB8AC3E}">
        <p14:creationId xmlns:p14="http://schemas.microsoft.com/office/powerpoint/2010/main" val="1254669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6F9E-A1A8-1FCE-08A6-D2BE157D1CEB}"/>
              </a:ext>
            </a:extLst>
          </p:cNvPr>
          <p:cNvSpPr>
            <a:spLocks noGrp="1"/>
          </p:cNvSpPr>
          <p:nvPr>
            <p:ph type="title"/>
          </p:nvPr>
        </p:nvSpPr>
        <p:spPr/>
        <p:txBody>
          <a:bodyPr/>
          <a:lstStyle/>
          <a:p>
            <a:r>
              <a:rPr lang="en-US"/>
              <a:t>Helpful Websites:</a:t>
            </a:r>
          </a:p>
        </p:txBody>
      </p:sp>
      <p:sp>
        <p:nvSpPr>
          <p:cNvPr id="3" name="Content Placeholder 2">
            <a:extLst>
              <a:ext uri="{FF2B5EF4-FFF2-40B4-BE49-F238E27FC236}">
                <a16:creationId xmlns:a16="http://schemas.microsoft.com/office/drawing/2014/main" id="{60AF6DE7-3341-3B1C-2FFB-AA0D2972B46F}"/>
              </a:ext>
            </a:extLst>
          </p:cNvPr>
          <p:cNvSpPr>
            <a:spLocks noGrp="1"/>
          </p:cNvSpPr>
          <p:nvPr>
            <p:ph idx="1"/>
          </p:nvPr>
        </p:nvSpPr>
        <p:spPr/>
        <p:txBody>
          <a:bodyPr vert="horz" lIns="68580" tIns="34290" rIns="68580" bIns="34290" rtlCol="0" anchor="t">
            <a:normAutofit/>
          </a:bodyPr>
          <a:lstStyle/>
          <a:p>
            <a:endParaRPr lang="en-US" sz="900">
              <a:ea typeface="+mn-lt"/>
              <a:cs typeface="+mn-lt"/>
            </a:endParaRPr>
          </a:p>
          <a:p>
            <a:r>
              <a:rPr lang="en-US" sz="900">
                <a:ea typeface="+mn-lt"/>
                <a:cs typeface="+mn-lt"/>
                <a:hlinkClick r:id="rId2"/>
              </a:rPr>
              <a:t>https://www.genome.gov/about-genomics/policy-issues/Genome-Statute-Legislation-Database</a:t>
            </a:r>
            <a:endParaRPr lang="en-US" sz="900"/>
          </a:p>
          <a:p>
            <a:r>
              <a:rPr lang="en-US" sz="900">
                <a:hlinkClick r:id="rId3"/>
              </a:rPr>
              <a:t>https://youtu.be/uvCrZI0FGXY</a:t>
            </a:r>
            <a:r>
              <a:rPr lang="en-US" sz="900"/>
              <a:t> </a:t>
            </a:r>
          </a:p>
          <a:p>
            <a:r>
              <a:rPr lang="en-US" sz="900">
                <a:hlinkClick r:id="rId4"/>
              </a:rPr>
              <a:t>https://sparkforautism.org/portal/page/genetic-analysis-faq/</a:t>
            </a:r>
            <a:r>
              <a:rPr lang="en-US" sz="900"/>
              <a:t> </a:t>
            </a:r>
            <a:endParaRPr lang="en-US"/>
          </a:p>
        </p:txBody>
      </p:sp>
    </p:spTree>
    <p:extLst>
      <p:ext uri="{BB962C8B-B14F-4D97-AF65-F5344CB8AC3E}">
        <p14:creationId xmlns:p14="http://schemas.microsoft.com/office/powerpoint/2010/main" val="3284994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A1A68-4001-476F-7C7C-D3DF85E06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2098D-F7C5-0976-E9CB-3C4ACC7683F8}"/>
              </a:ext>
            </a:extLst>
          </p:cNvPr>
          <p:cNvSpPr>
            <a:spLocks noGrp="1"/>
          </p:cNvSpPr>
          <p:nvPr>
            <p:ph type="title"/>
          </p:nvPr>
        </p:nvSpPr>
        <p:spPr>
          <a:xfrm>
            <a:off x="315500" y="905089"/>
            <a:ext cx="7886700" cy="498598"/>
          </a:xfrm>
        </p:spPr>
        <p:txBody>
          <a:bodyPr/>
          <a:lstStyle/>
          <a:p>
            <a:r>
              <a:rPr lang="en-US" dirty="0"/>
              <a:t>Sources </a:t>
            </a:r>
          </a:p>
        </p:txBody>
      </p:sp>
      <p:sp>
        <p:nvSpPr>
          <p:cNvPr id="3" name="Content Placeholder 2">
            <a:extLst>
              <a:ext uri="{FF2B5EF4-FFF2-40B4-BE49-F238E27FC236}">
                <a16:creationId xmlns:a16="http://schemas.microsoft.com/office/drawing/2014/main" id="{41391695-A936-A8FE-97BF-28590B729C4B}"/>
              </a:ext>
            </a:extLst>
          </p:cNvPr>
          <p:cNvSpPr>
            <a:spLocks noGrp="1"/>
          </p:cNvSpPr>
          <p:nvPr>
            <p:ph idx="1"/>
          </p:nvPr>
        </p:nvSpPr>
        <p:spPr>
          <a:xfrm>
            <a:off x="315500" y="1789315"/>
            <a:ext cx="8622604" cy="3825635"/>
          </a:xfrm>
        </p:spPr>
        <p:txBody>
          <a:bodyPr vert="horz" lIns="68580" tIns="34290" rIns="68580" bIns="34290" rtlCol="0" anchor="t">
            <a:noAutofit/>
          </a:bodyPr>
          <a:lstStyle/>
          <a:p>
            <a:r>
              <a:rPr lang="en-US" sz="900"/>
              <a:t>Gonzales PR, Andersen EF, Brown TR, Horner VL, Horwitz J, Rehder CW, Rudy NL, Robin NH, Thorland EC, On Behalf Of The </a:t>
            </a:r>
            <a:r>
              <a:rPr lang="en-US" sz="900" err="1"/>
              <a:t>Acmg</a:t>
            </a:r>
            <a:r>
              <a:rPr lang="en-US" sz="900"/>
              <a:t> Laboratory Quality Assurance Committee. Interpretation and reporting of large regions of homozygosity and suspected consanguinity/uniparental </a:t>
            </a:r>
            <a:r>
              <a:rPr lang="en-US" sz="900" err="1"/>
              <a:t>disomy</a:t>
            </a:r>
            <a:r>
              <a:rPr lang="en-US" sz="900"/>
              <a:t>, 2021 revision: A technical standard of the American College of Medical Genetics and Genomics (ACMG). Genet Med. 2022 Feb;24(2):255-261. </a:t>
            </a:r>
            <a:r>
              <a:rPr lang="en-US" sz="900" err="1"/>
              <a:t>doi</a:t>
            </a:r>
            <a:r>
              <a:rPr lang="en-US" sz="900"/>
              <a:t>: 10.1016/j.gim.2021.10.004. </a:t>
            </a:r>
            <a:r>
              <a:rPr lang="en-US" sz="900" err="1"/>
              <a:t>Epub</a:t>
            </a:r>
            <a:r>
              <a:rPr lang="en-US" sz="900"/>
              <a:t> 2021 Dec 3. PMID: 34906464.</a:t>
            </a:r>
          </a:p>
          <a:p>
            <a:r>
              <a:rPr lang="en-US" sz="900" err="1"/>
              <a:t>Alabdullatif</a:t>
            </a:r>
            <a:r>
              <a:rPr lang="en-US" sz="900"/>
              <a:t> MA, Al </a:t>
            </a:r>
            <a:r>
              <a:rPr lang="en-US" sz="900" err="1"/>
              <a:t>Dhaibani</a:t>
            </a:r>
            <a:r>
              <a:rPr lang="en-US" sz="900"/>
              <a:t> MA, </a:t>
            </a:r>
            <a:r>
              <a:rPr lang="en-US" sz="900" err="1"/>
              <a:t>Khassawneh</a:t>
            </a:r>
            <a:r>
              <a:rPr lang="en-US" sz="900"/>
              <a:t> MY, El-Hattab AW. Chromosomal microarray in a highly consanguineous population: diagnostic yield, utility of regions of homozygosity, and novel mutations. Clin Genet. 2017 Apr;91(4):616-622. </a:t>
            </a:r>
            <a:r>
              <a:rPr lang="en-US" sz="900" err="1"/>
              <a:t>doi</a:t>
            </a:r>
            <a:r>
              <a:rPr lang="en-US" sz="900"/>
              <a:t>: 10.1111/cge.12872. </a:t>
            </a:r>
            <a:r>
              <a:rPr lang="en-US" sz="900" err="1"/>
              <a:t>Epub</a:t>
            </a:r>
            <a:r>
              <a:rPr lang="en-US" sz="900"/>
              <a:t> 2016 Oct 11. PMID: 27717089.</a:t>
            </a:r>
          </a:p>
          <a:p>
            <a:r>
              <a:rPr lang="en-US" sz="900"/>
              <a:t>Ma D, Ye M, Hu W, Gao H, Wang L, Song Y, Nie R, Hu Z, Guo H. Large regions of homozygosity in prenatal diagnosis. Am J Med Genet A. 2024 Oct;194(10):e63712. </a:t>
            </a:r>
            <a:r>
              <a:rPr lang="en-US" sz="900" err="1"/>
              <a:t>doi</a:t>
            </a:r>
            <a:r>
              <a:rPr lang="en-US" sz="900"/>
              <a:t>: 10.1002/ajmg.a.63712. </a:t>
            </a:r>
            <a:r>
              <a:rPr lang="en-US" sz="900" err="1"/>
              <a:t>Epub</a:t>
            </a:r>
            <a:r>
              <a:rPr lang="en-US" sz="900"/>
              <a:t> 2024 May 17. PMID: 38757552.</a:t>
            </a:r>
          </a:p>
          <a:p>
            <a:r>
              <a:rPr lang="en-US" sz="900"/>
              <a:t>Correia-Costa GR, </a:t>
            </a:r>
            <a:r>
              <a:rPr lang="en-US" sz="900" err="1"/>
              <a:t>Sgardioli</a:t>
            </a:r>
            <a:r>
              <a:rPr lang="en-US" sz="900"/>
              <a:t> IC, Santos APD, Araujo TK, </a:t>
            </a:r>
            <a:r>
              <a:rPr lang="en-US" sz="900" err="1"/>
              <a:t>Secolin</a:t>
            </a:r>
            <a:r>
              <a:rPr lang="en-US" sz="900"/>
              <a:t> R, Lopes-</a:t>
            </a:r>
            <a:r>
              <a:rPr lang="en-US" sz="900" err="1"/>
              <a:t>Cendes</a:t>
            </a:r>
            <a:r>
              <a:rPr lang="en-US" sz="900"/>
              <a:t> I, Gil-da-Silva-Lopes VL, Vieira TP. Increased runs of homozygosity in the autosomal genome of Brazilian individuals with neurodevelopmental delay/intellectual disability and/or multiple congenital anomalies investigated by chromosomal microarray analysis. Genet Mol Biol. 2022 Feb 28;45(1):e20200480. </a:t>
            </a:r>
            <a:r>
              <a:rPr lang="en-US" sz="900" err="1"/>
              <a:t>doi</a:t>
            </a:r>
            <a:r>
              <a:rPr lang="en-US" sz="900"/>
              <a:t>: 10.1590/1678-4685-GMB-2020-0480. PMID: 35238326; PMCID: PMC8892458.</a:t>
            </a:r>
          </a:p>
          <a:p>
            <a:r>
              <a:rPr lang="en-US" sz="900"/>
              <a:t>Wang JC, Ross L, Mahon LW, Owen R, Hemmat M, Wang BT, El Naggar M, </a:t>
            </a:r>
            <a:r>
              <a:rPr lang="en-US" sz="900" err="1"/>
              <a:t>Kopita</a:t>
            </a:r>
            <a:r>
              <a:rPr lang="en-US" sz="900"/>
              <a:t> KA, Randolph LM, Chase JM, Matas Aguilera MJ, Siles JL, Church JA, Hauser N, Shen JJ, Jones MC, Wierenga KJ, Jiang Z, Haddadin M, Boyar FZ, Anguiano A, Strom CM, Sahoo T. Regions of homozygosity identified by oligonucleotide SNP arrays: evaluating the incidence and clinical utility. </a:t>
            </a:r>
            <a:r>
              <a:rPr lang="en-US" sz="900" err="1"/>
              <a:t>Eur</a:t>
            </a:r>
            <a:r>
              <a:rPr lang="en-US" sz="900"/>
              <a:t> J Hum Genet. 2015 May;23(5):663-71. </a:t>
            </a:r>
            <a:r>
              <a:rPr lang="en-US" sz="900" err="1"/>
              <a:t>doi</a:t>
            </a:r>
            <a:r>
              <a:rPr lang="en-US" sz="900"/>
              <a:t>: 10.1038/ejhg.2014.153. </a:t>
            </a:r>
            <a:r>
              <a:rPr lang="en-US" sz="900" err="1"/>
              <a:t>Epub</a:t>
            </a:r>
            <a:r>
              <a:rPr lang="en-US" sz="900"/>
              <a:t> 2014 Aug 13. PMID: 25118026; PMCID: PMC4402629.</a:t>
            </a:r>
          </a:p>
          <a:p>
            <a:r>
              <a:rPr lang="en-US" sz="900">
                <a:ea typeface="+mn-lt"/>
                <a:cs typeface="+mn-lt"/>
              </a:rPr>
              <a:t>Weissman, Scott M., et al. “At-home genetic testing in Pediatrics.” </a:t>
            </a:r>
            <a:r>
              <a:rPr lang="en-US" sz="900" i="1">
                <a:ea typeface="+mn-lt"/>
                <a:cs typeface="+mn-lt"/>
              </a:rPr>
              <a:t>Current Opinion in Pediatrics</a:t>
            </a:r>
            <a:r>
              <a:rPr lang="en-US" sz="900">
                <a:ea typeface="+mn-lt"/>
                <a:cs typeface="+mn-lt"/>
              </a:rPr>
              <a:t>, vol. 31, no. 6, Dec. 2019, pp. 723–731, </a:t>
            </a:r>
            <a:r>
              <a:rPr lang="en-US" sz="900">
                <a:ea typeface="+mn-lt"/>
                <a:cs typeface="+mn-lt"/>
                <a:hlinkClick r:id="rId3"/>
              </a:rPr>
              <a:t>https://doi.org/10.1097/mop.0000000000000824</a:t>
            </a:r>
            <a:r>
              <a:rPr lang="en-US" sz="900">
                <a:ea typeface="+mn-lt"/>
                <a:cs typeface="+mn-lt"/>
              </a:rPr>
              <a:t>. </a:t>
            </a:r>
            <a:endParaRPr lang="en-US" sz="900">
              <a:latin typeface="Aptos"/>
              <a:ea typeface="Open Sans"/>
              <a:cs typeface="Open Sans"/>
            </a:endParaRPr>
          </a:p>
          <a:p>
            <a:r>
              <a:rPr lang="en-US" sz="900">
                <a:latin typeface="Aptos"/>
                <a:ea typeface="Open Sans"/>
                <a:cs typeface="Open Sans"/>
              </a:rPr>
              <a:t>Lance H. Rodan, Joan Stoler, Emily Chen, Timothy </a:t>
            </a:r>
            <a:r>
              <a:rPr lang="en-US" sz="900" err="1">
                <a:latin typeface="Aptos"/>
                <a:ea typeface="Open Sans"/>
                <a:cs typeface="Open Sans"/>
              </a:rPr>
              <a:t>Geleske</a:t>
            </a:r>
            <a:r>
              <a:rPr lang="en-US" sz="900">
                <a:latin typeface="Aptos"/>
                <a:ea typeface="Open Sans"/>
                <a:cs typeface="Open Sans"/>
              </a:rPr>
              <a:t>, Council on Genetics; Genetic Evaluation of the Child With Intellectual Disability or Global Developmental Delay: Clinical Report. </a:t>
            </a:r>
            <a:r>
              <a:rPr lang="en-US" sz="900" i="1">
                <a:latin typeface="Aptos"/>
                <a:ea typeface="Open Sans"/>
                <a:cs typeface="Open Sans"/>
              </a:rPr>
              <a:t>Pediatrics</a:t>
            </a:r>
            <a:r>
              <a:rPr lang="en-US" sz="900">
                <a:latin typeface="Aptos"/>
                <a:ea typeface="Open Sans"/>
                <a:cs typeface="Open Sans"/>
              </a:rPr>
              <a:t> July 2025; 156 (1): e2025072219. 10.1542/peds.2025-072219</a:t>
            </a:r>
            <a:endParaRPr lang="en-US" sz="900">
              <a:latin typeface="Aptos"/>
            </a:endParaRPr>
          </a:p>
          <a:p>
            <a:r>
              <a:rPr lang="en-US" sz="900">
                <a:ea typeface="+mn-lt"/>
                <a:cs typeface="+mn-lt"/>
              </a:rPr>
              <a:t>Manickam K, McClain MR, Demmer LA, Biswas S, Kearney HM, Malinowski J, Massingham LJ, Miller D, Yu TW, </a:t>
            </a:r>
            <a:r>
              <a:rPr lang="en-US" sz="900" err="1">
                <a:ea typeface="+mn-lt"/>
                <a:cs typeface="+mn-lt"/>
              </a:rPr>
              <a:t>Hisama</a:t>
            </a:r>
            <a:r>
              <a:rPr lang="en-US" sz="900">
                <a:ea typeface="+mn-lt"/>
                <a:cs typeface="+mn-lt"/>
              </a:rPr>
              <a:t> FM; ACMG Board of Directors. Exome and genome sequencing for pediatric patients with congenital anomalies or intellectual disability: an evidence-based clinical guideline of the American College of Medical Genetics and Genomics (ACMG). Genet Med. 2021 Nov;23(11):2029-2037. </a:t>
            </a:r>
            <a:r>
              <a:rPr lang="en-US" sz="900" err="1">
                <a:ea typeface="+mn-lt"/>
                <a:cs typeface="+mn-lt"/>
              </a:rPr>
              <a:t>doi</a:t>
            </a:r>
            <a:r>
              <a:rPr lang="en-US" sz="900">
                <a:ea typeface="+mn-lt"/>
                <a:cs typeface="+mn-lt"/>
              </a:rPr>
              <a:t>: 10.1038/s41436-021-01242-6. </a:t>
            </a:r>
            <a:r>
              <a:rPr lang="en-US" sz="900" err="1">
                <a:ea typeface="+mn-lt"/>
                <a:cs typeface="+mn-lt"/>
              </a:rPr>
              <a:t>Epub</a:t>
            </a:r>
            <a:r>
              <a:rPr lang="en-US" sz="900">
                <a:ea typeface="+mn-lt"/>
                <a:cs typeface="+mn-lt"/>
              </a:rPr>
              <a:t> 2021 Jul 1. PMID: 34211152.</a:t>
            </a:r>
            <a:endParaRPr lang="en-US" sz="900">
              <a:latin typeface="Aptos"/>
              <a:ea typeface="Open Sans"/>
              <a:cs typeface="Open Sans"/>
            </a:endParaRPr>
          </a:p>
          <a:p>
            <a:r>
              <a:rPr lang="en-US" sz="900">
                <a:latin typeface="Aptos"/>
                <a:cs typeface="Arial"/>
              </a:rPr>
              <a:t>Sakyi, G. J., Mire, S. S., Goin-Kochel, R. P., Murali, C. N., &amp; Day, S. X. (2025). Examining parents’ perceptions of their children’s autism and completion of genetic testing. </a:t>
            </a:r>
            <a:r>
              <a:rPr lang="en-US" sz="900" i="1">
                <a:latin typeface="Aptos"/>
                <a:cs typeface="Arial"/>
              </a:rPr>
              <a:t>International Journal of Developmental Disabilities, 71</a:t>
            </a:r>
            <a:r>
              <a:rPr lang="en-US" sz="900">
                <a:latin typeface="Aptos"/>
                <a:cs typeface="Arial"/>
              </a:rPr>
              <a:t>(1), 61–71. </a:t>
            </a:r>
            <a:r>
              <a:rPr lang="en-US" sz="900">
                <a:solidFill>
                  <a:srgbClr val="2C72B7"/>
                </a:solidFill>
                <a:latin typeface="Aptos"/>
                <a:cs typeface="Arial"/>
                <a:hlinkClick r:id="rId4"/>
              </a:rPr>
              <a:t>https://doi.org/10.1080/20473869.2023.2197310</a:t>
            </a:r>
            <a:endParaRPr lang="en-US" sz="900">
              <a:latin typeface="Aptos"/>
            </a:endParaRPr>
          </a:p>
          <a:p>
            <a:endParaRPr lang="en-US" sz="900"/>
          </a:p>
          <a:p>
            <a:endParaRPr lang="en-US" sz="900"/>
          </a:p>
        </p:txBody>
      </p:sp>
    </p:spTree>
    <p:extLst>
      <p:ext uri="{BB962C8B-B14F-4D97-AF65-F5344CB8AC3E}">
        <p14:creationId xmlns:p14="http://schemas.microsoft.com/office/powerpoint/2010/main" val="2132243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4800" dirty="0" smtClean="0">
                <a:latin typeface="+mj-lt"/>
              </a:rPr>
              <a:t>Let’s Practice!</a:t>
            </a:r>
          </a:p>
          <a:p>
            <a:pPr algn="ctr"/>
            <a:r>
              <a:rPr lang="en-US" sz="4800" dirty="0" smtClean="0">
                <a:latin typeface="+mj-lt"/>
              </a:rPr>
              <a:t>Small Group Case Discussions</a:t>
            </a:r>
          </a:p>
          <a:p>
            <a:pPr algn="ctr"/>
            <a:endParaRPr lang="en-US" sz="4800" dirty="0"/>
          </a:p>
        </p:txBody>
      </p:sp>
    </p:spTree>
    <p:extLst>
      <p:ext uri="{BB962C8B-B14F-4D97-AF65-F5344CB8AC3E}">
        <p14:creationId xmlns:p14="http://schemas.microsoft.com/office/powerpoint/2010/main" val="646103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86" y="1458875"/>
            <a:ext cx="8280400" cy="3601370"/>
          </a:xfrm>
        </p:spPr>
        <p:txBody>
          <a:bodyPr>
            <a:normAutofit/>
          </a:bodyPr>
          <a:lstStyle/>
          <a:p>
            <a:pPr algn="ctr"/>
            <a:r>
              <a:rPr lang="en-US" sz="4800" dirty="0" smtClean="0"/>
              <a:t>10 MINUTE BREAK </a:t>
            </a:r>
            <a:endParaRPr lang="en-US" sz="4800" dirty="0"/>
          </a:p>
        </p:txBody>
      </p:sp>
      <p:pic>
        <p:nvPicPr>
          <p:cNvPr id="4" name="Picture 3" descr="Clock Antique Old Time · Free photo on Pixabay"/>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643143" y="2681052"/>
            <a:ext cx="3785285" cy="2515637"/>
          </a:xfrm>
          <a:prstGeom prst="rect">
            <a:avLst/>
          </a:prstGeom>
        </p:spPr>
      </p:pic>
    </p:spTree>
    <p:extLst>
      <p:ext uri="{BB962C8B-B14F-4D97-AF65-F5344CB8AC3E}">
        <p14:creationId xmlns:p14="http://schemas.microsoft.com/office/powerpoint/2010/main" val="2980776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p:txBody>
          <a:bodyPr/>
          <a:lstStyle/>
          <a:p>
            <a:endParaRPr lang="en-US"/>
          </a:p>
        </p:txBody>
      </p:sp>
      <p:graphicFrame>
        <p:nvGraphicFramePr>
          <p:cNvPr id="3" name="think-cell data - do not delete" hidden="1">
            <a:extLst>
              <a:ext uri="{FF2B5EF4-FFF2-40B4-BE49-F238E27FC236}">
                <a16:creationId xmlns:a16="http://schemas.microsoft.com/office/drawing/2014/main" id="{D3FE8250-B772-B6C3-00A6-8272B38757A0}"/>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35845" name="think-cell Slide" r:id="rId5" imgW="425" imgH="424" progId="TCLayout.ActiveDocument.1">
                  <p:embed/>
                </p:oleObj>
              </mc:Choice>
              <mc:Fallback>
                <p:oleObj name="think-cell Slide" r:id="rId5" imgW="425" imgH="424" progId="TCLayout.ActiveDocument.1">
                  <p:embed/>
                  <p:pic>
                    <p:nvPicPr>
                      <p:cNvPr id="3" name="think-cell data - do not delete" hidden="1">
                        <a:extLst>
                          <a:ext uri="{FF2B5EF4-FFF2-40B4-BE49-F238E27FC236}">
                            <a16:creationId xmlns:a16="http://schemas.microsoft.com/office/drawing/2014/main" id="{D3FE8250-B772-B6C3-00A6-8272B38757A0}"/>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4C7E695-441F-FAE1-A429-02133CCBFC49}"/>
              </a:ext>
            </a:extLst>
          </p:cNvPr>
          <p:cNvSpPr>
            <a:spLocks noGrp="1"/>
          </p:cNvSpPr>
          <p:nvPr>
            <p:ph type="ctrTitle"/>
          </p:nvPr>
        </p:nvSpPr>
        <p:spPr>
          <a:xfrm>
            <a:off x="350319" y="3464718"/>
            <a:ext cx="5231143" cy="2437590"/>
          </a:xfrm>
        </p:spPr>
        <p:txBody>
          <a:bodyPr vert="horz"/>
          <a:lstStyle/>
          <a:p>
            <a:r>
              <a:rPr lang="en-US" dirty="0"/>
              <a:t>Communicating Genetic Information to Families: </a:t>
            </a:r>
            <a:r>
              <a:rPr lang="en-US" i="1" dirty="0"/>
              <a:t>What did the doctor say</a:t>
            </a:r>
            <a:r>
              <a:rPr lang="en-US" dirty="0"/>
              <a:t>??</a:t>
            </a:r>
            <a:endParaRPr lang="en-ID" dirty="0"/>
          </a:p>
        </p:txBody>
      </p:sp>
      <p:sp>
        <p:nvSpPr>
          <p:cNvPr id="5" name="Subtitle 4">
            <a:extLst>
              <a:ext uri="{FF2B5EF4-FFF2-40B4-BE49-F238E27FC236}">
                <a16:creationId xmlns:a16="http://schemas.microsoft.com/office/drawing/2014/main" id="{5E9C21C7-1E66-BFB3-29E6-D5F6A2DAA458}"/>
              </a:ext>
            </a:extLst>
          </p:cNvPr>
          <p:cNvSpPr>
            <a:spLocks noGrp="1"/>
          </p:cNvSpPr>
          <p:nvPr>
            <p:ph type="subTitle" idx="1"/>
          </p:nvPr>
        </p:nvSpPr>
        <p:spPr>
          <a:xfrm>
            <a:off x="431800" y="2971908"/>
            <a:ext cx="4653985" cy="498598"/>
          </a:xfrm>
        </p:spPr>
        <p:txBody>
          <a:bodyPr/>
          <a:lstStyle/>
          <a:p>
            <a:r>
              <a:rPr lang="en-US" dirty="0"/>
              <a:t>Division of Developmental Behavioral Pediatrics</a:t>
            </a:r>
            <a:endParaRPr lang="en-ID" dirty="0"/>
          </a:p>
        </p:txBody>
      </p:sp>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r="-406"/>
          <a:stretch/>
        </p:blipFill>
        <p:spPr>
          <a:xfrm>
            <a:off x="6964413" y="787858"/>
            <a:ext cx="2197389" cy="1652008"/>
          </a:xfrm>
          <a:prstGeom prst="rect">
            <a:avLst/>
          </a:prstGeom>
        </p:spPr>
      </p:pic>
    </p:spTree>
    <p:extLst>
      <p:ext uri="{BB962C8B-B14F-4D97-AF65-F5344CB8AC3E}">
        <p14:creationId xmlns:p14="http://schemas.microsoft.com/office/powerpoint/2010/main" val="1895328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36870"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31802" y="1259802"/>
            <a:ext cx="8280400" cy="556050"/>
          </a:xfrm>
        </p:spPr>
        <p:txBody>
          <a:bodyPr vert="horz"/>
          <a:lstStyle/>
          <a:p>
            <a:pPr algn="ctr"/>
            <a:r>
              <a:rPr lang="en-US" sz="4000" dirty="0"/>
              <a:t>Disclosures</a:t>
            </a:r>
            <a:endParaRPr lang="en-US" sz="4800" dirty="0"/>
          </a:p>
        </p:txBody>
      </p:sp>
      <p:sp>
        <p:nvSpPr>
          <p:cNvPr id="12" name="Content Placeholder 11">
            <a:extLst>
              <a:ext uri="{FF2B5EF4-FFF2-40B4-BE49-F238E27FC236}">
                <a16:creationId xmlns:a16="http://schemas.microsoft.com/office/drawing/2014/main" id="{74A199C1-8F72-7CC9-D45A-0928B4A3D27A}"/>
              </a:ext>
            </a:extLst>
          </p:cNvPr>
          <p:cNvSpPr>
            <a:spLocks noGrp="1"/>
          </p:cNvSpPr>
          <p:nvPr>
            <p:ph idx="1"/>
          </p:nvPr>
        </p:nvSpPr>
        <p:spPr>
          <a:xfrm>
            <a:off x="432596" y="2191723"/>
            <a:ext cx="8279606" cy="2263801"/>
          </a:xfrm>
        </p:spPr>
        <p:txBody>
          <a:bodyPr>
            <a:noAutofit/>
          </a:bodyPr>
          <a:lstStyle/>
          <a:p>
            <a:pPr algn="ctr">
              <a:lnSpc>
                <a:spcPct val="150000"/>
              </a:lnSpc>
            </a:pPr>
            <a:r>
              <a:rPr lang="en-US" sz="4000" dirty="0">
                <a:latin typeface="+mj-lt"/>
              </a:rPr>
              <a:t>We have no relevant financial relationships or conflicts of interest to disclose. </a:t>
            </a:r>
          </a:p>
        </p:txBody>
      </p:sp>
    </p:spTree>
    <p:extLst>
      <p:ext uri="{BB962C8B-B14F-4D97-AF65-F5344CB8AC3E}">
        <p14:creationId xmlns:p14="http://schemas.microsoft.com/office/powerpoint/2010/main" val="1896252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37894"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p:txBody>
          <a:bodyPr vert="horz"/>
          <a:lstStyle/>
          <a:p>
            <a:r>
              <a:rPr lang="en-US" dirty="0"/>
              <a:t>Objectives</a:t>
            </a:r>
          </a:p>
        </p:txBody>
      </p:sp>
      <p:sp>
        <p:nvSpPr>
          <p:cNvPr id="12" name="Content Placeholder 11">
            <a:extLst>
              <a:ext uri="{FF2B5EF4-FFF2-40B4-BE49-F238E27FC236}">
                <a16:creationId xmlns:a16="http://schemas.microsoft.com/office/drawing/2014/main" id="{74A199C1-8F72-7CC9-D45A-0928B4A3D27A}"/>
              </a:ext>
            </a:extLst>
          </p:cNvPr>
          <p:cNvSpPr>
            <a:spLocks noGrp="1"/>
          </p:cNvSpPr>
          <p:nvPr>
            <p:ph idx="1"/>
          </p:nvPr>
        </p:nvSpPr>
        <p:spPr>
          <a:xfrm>
            <a:off x="431800" y="1513309"/>
            <a:ext cx="8279606" cy="2263801"/>
          </a:xfrm>
        </p:spPr>
        <p:txBody>
          <a:bodyPr>
            <a:noAutofit/>
          </a:bodyPr>
          <a:lstStyle/>
          <a:p>
            <a:pPr marL="257175" indent="-257175">
              <a:buClr>
                <a:schemeClr val="bg1"/>
              </a:buClr>
              <a:buFont typeface="Arial" panose="020B0604020202020204" pitchFamily="34" charset="0"/>
              <a:buChar char="•"/>
            </a:pPr>
            <a:r>
              <a:rPr lang="en-US" sz="3200" dirty="0">
                <a:latin typeface="+mj-lt"/>
              </a:rPr>
              <a:t>Understand how health literacy affects healthcare outcomes</a:t>
            </a:r>
          </a:p>
          <a:p>
            <a:pPr marL="257175" indent="-257175">
              <a:buClr>
                <a:schemeClr val="bg1"/>
              </a:buClr>
              <a:buFont typeface="Arial" panose="020B0604020202020204" pitchFamily="34" charset="0"/>
              <a:buChar char="•"/>
            </a:pPr>
            <a:r>
              <a:rPr lang="en-US" sz="3200" dirty="0">
                <a:latin typeface="+mj-lt"/>
              </a:rPr>
              <a:t>Discuss the universal precautions approach  </a:t>
            </a:r>
          </a:p>
          <a:p>
            <a:pPr marL="257175" indent="-257175">
              <a:buClr>
                <a:schemeClr val="bg1"/>
              </a:buClr>
              <a:buFont typeface="Arial" panose="020B0604020202020204" pitchFamily="34" charset="0"/>
              <a:buChar char="•"/>
            </a:pPr>
            <a:r>
              <a:rPr lang="en-US" sz="3200" dirty="0">
                <a:latin typeface="+mj-lt"/>
              </a:rPr>
              <a:t>Learn health literacy strategies for improving communication </a:t>
            </a:r>
          </a:p>
          <a:p>
            <a:pPr marL="257175" indent="-257175">
              <a:buClr>
                <a:schemeClr val="bg1"/>
              </a:buClr>
              <a:buFont typeface="Arial" panose="020B0604020202020204" pitchFamily="34" charset="0"/>
              <a:buChar char="•"/>
            </a:pPr>
            <a:r>
              <a:rPr lang="en-US" sz="3200" dirty="0">
                <a:latin typeface="+mj-lt"/>
              </a:rPr>
              <a:t>Practice using analogies to explain genetic test results </a:t>
            </a:r>
          </a:p>
          <a:p>
            <a:pPr>
              <a:buClr>
                <a:schemeClr val="bg1"/>
              </a:buClr>
            </a:pPr>
            <a:endParaRPr lang="en-US" sz="1800" dirty="0">
              <a:latin typeface="+mj-lt"/>
            </a:endParaRPr>
          </a:p>
          <a:p>
            <a:pPr>
              <a:buClr>
                <a:schemeClr val="bg1"/>
              </a:buClr>
            </a:pPr>
            <a:endParaRPr lang="en-US" sz="1800" dirty="0">
              <a:latin typeface="+mj-lt"/>
            </a:endParaRPr>
          </a:p>
          <a:p>
            <a:pPr marL="257175" indent="-257175">
              <a:buClr>
                <a:schemeClr val="bg1"/>
              </a:buClr>
              <a:buFont typeface="Arial" panose="020B0604020202020204" pitchFamily="34" charset="0"/>
              <a:buChar char="•"/>
            </a:pPr>
            <a:endParaRPr lang="en-US" sz="1800" dirty="0">
              <a:latin typeface="+mj-lt"/>
            </a:endParaRPr>
          </a:p>
          <a:p>
            <a:endParaRPr lang="en-US" sz="1800" dirty="0">
              <a:latin typeface="+mj-lt"/>
            </a:endParaRPr>
          </a:p>
        </p:txBody>
      </p:sp>
    </p:spTree>
    <p:extLst>
      <p:ext uri="{BB962C8B-B14F-4D97-AF65-F5344CB8AC3E}">
        <p14:creationId xmlns:p14="http://schemas.microsoft.com/office/powerpoint/2010/main" val="69969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BD4992-EE29-566C-1FB4-61472CD77067}"/>
              </a:ext>
            </a:extLst>
          </p:cNvPr>
          <p:cNvSpPr>
            <a:spLocks noGrp="1"/>
          </p:cNvSpPr>
          <p:nvPr>
            <p:ph type="body" sz="quarter" idx="10"/>
          </p:nvPr>
        </p:nvSpPr>
        <p:spPr>
          <a:xfrm>
            <a:off x="2278787" y="2213325"/>
            <a:ext cx="6047528" cy="2994346"/>
          </a:xfrm>
        </p:spPr>
        <p:txBody>
          <a:bodyPr/>
          <a:lstStyle/>
          <a:p>
            <a:r>
              <a:rPr lang="en-US" dirty="0"/>
              <a:t>The Alphabet </a:t>
            </a:r>
            <a:r>
              <a:rPr lang="en-US" dirty="0" smtClean="0"/>
              <a:t>Soup of Genetic Testing</a:t>
            </a:r>
            <a:endParaRPr lang="en-US" dirty="0"/>
          </a:p>
        </p:txBody>
      </p:sp>
    </p:spTree>
    <p:extLst>
      <p:ext uri="{BB962C8B-B14F-4D97-AF65-F5344CB8AC3E}">
        <p14:creationId xmlns:p14="http://schemas.microsoft.com/office/powerpoint/2010/main" val="2856226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38918"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31009" y="811053"/>
            <a:ext cx="8280400" cy="1221040"/>
          </a:xfrm>
        </p:spPr>
        <p:txBody>
          <a:bodyPr vert="horz"/>
          <a:lstStyle/>
          <a:p>
            <a:r>
              <a:rPr lang="en-US" sz="4400" dirty="0"/>
              <a:t>Experience Health Literacy Challenges (Activity)</a:t>
            </a:r>
          </a:p>
        </p:txBody>
      </p:sp>
      <p:sp>
        <p:nvSpPr>
          <p:cNvPr id="12" name="Content Placeholder 11">
            <a:extLst>
              <a:ext uri="{FF2B5EF4-FFF2-40B4-BE49-F238E27FC236}">
                <a16:creationId xmlns:a16="http://schemas.microsoft.com/office/drawing/2014/main" id="{74A199C1-8F72-7CC9-D45A-0928B4A3D27A}"/>
              </a:ext>
            </a:extLst>
          </p:cNvPr>
          <p:cNvSpPr>
            <a:spLocks noGrp="1"/>
          </p:cNvSpPr>
          <p:nvPr>
            <p:ph idx="1"/>
          </p:nvPr>
        </p:nvSpPr>
        <p:spPr>
          <a:xfrm>
            <a:off x="431009" y="2356455"/>
            <a:ext cx="8279606" cy="2263801"/>
          </a:xfrm>
        </p:spPr>
        <p:txBody>
          <a:bodyPr>
            <a:noAutofit/>
          </a:bodyPr>
          <a:lstStyle/>
          <a:p>
            <a:pPr marL="257175" indent="-257175">
              <a:buClr>
                <a:schemeClr val="bg1"/>
              </a:buClr>
              <a:buFont typeface="Arial" panose="020B0604020202020204" pitchFamily="34" charset="0"/>
              <a:buChar char="•"/>
            </a:pPr>
            <a:r>
              <a:rPr lang="en-US" sz="3600" dirty="0">
                <a:latin typeface="+mj-lt"/>
              </a:rPr>
              <a:t>Read out loud the following paragraph </a:t>
            </a:r>
          </a:p>
          <a:p>
            <a:pPr marL="257175" indent="-257175">
              <a:buClr>
                <a:schemeClr val="bg1"/>
              </a:buClr>
              <a:buFont typeface="Arial" panose="020B0604020202020204" pitchFamily="34" charset="0"/>
              <a:buChar char="•"/>
            </a:pPr>
            <a:r>
              <a:rPr lang="en-US" sz="3600" dirty="0">
                <a:latin typeface="+mj-lt"/>
              </a:rPr>
              <a:t>You have 15 seconds  </a:t>
            </a:r>
          </a:p>
          <a:p>
            <a:pPr marL="257175" indent="-257175">
              <a:buClr>
                <a:schemeClr val="bg1"/>
              </a:buClr>
              <a:buFont typeface="Arial" panose="020B0604020202020204" pitchFamily="34" charset="0"/>
              <a:buChar char="•"/>
            </a:pPr>
            <a:r>
              <a:rPr lang="en-US" sz="3600" dirty="0">
                <a:latin typeface="+mj-lt"/>
              </a:rPr>
              <a:t>There will be a test at the end</a:t>
            </a:r>
          </a:p>
          <a:p>
            <a:pPr>
              <a:buClr>
                <a:schemeClr val="bg1"/>
              </a:buClr>
            </a:pPr>
            <a:endParaRPr lang="en-US" sz="1800" dirty="0">
              <a:latin typeface="+mj-lt"/>
            </a:endParaRPr>
          </a:p>
          <a:p>
            <a:endParaRPr lang="en-US" sz="1800" dirty="0">
              <a:latin typeface="+mj-lt"/>
            </a:endParaRPr>
          </a:p>
        </p:txBody>
      </p:sp>
    </p:spTree>
    <p:extLst>
      <p:ext uri="{BB962C8B-B14F-4D97-AF65-F5344CB8AC3E}">
        <p14:creationId xmlns:p14="http://schemas.microsoft.com/office/powerpoint/2010/main" val="3038074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39942"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8" name="Title 1"/>
          <p:cNvSpPr>
            <a:spLocks noGrp="1"/>
          </p:cNvSpPr>
          <p:nvPr>
            <p:ph idx="1"/>
          </p:nvPr>
        </p:nvSpPr>
        <p:spPr>
          <a:xfrm>
            <a:off x="432198" y="1943507"/>
            <a:ext cx="8280400" cy="2701028"/>
          </a:xfrm>
        </p:spPr>
        <p:txBody>
          <a:bodyPr>
            <a:normAutofit fontScale="97500"/>
          </a:bodyPr>
          <a:lstStyle/>
          <a:p>
            <a:pPr algn="ctr"/>
            <a:r>
              <a:rPr lang="en-US" sz="2400" dirty="0"/>
              <a:t/>
            </a:r>
            <a:br>
              <a:rPr lang="en-US" sz="2400" dirty="0"/>
            </a:br>
            <a:r>
              <a:rPr lang="en-US" sz="4100" dirty="0">
                <a:latin typeface="+mj-lt"/>
              </a:rPr>
              <a:t>Health Literacy Challenges = Failure to </a:t>
            </a:r>
            <a:r>
              <a:rPr lang="en-US" sz="4100" dirty="0" smtClean="0">
                <a:latin typeface="+mj-lt"/>
              </a:rPr>
              <a:t>Communicate</a:t>
            </a:r>
            <a:r>
              <a:rPr lang="en-US" sz="2400" dirty="0"/>
              <a:t/>
            </a:r>
            <a:br>
              <a:rPr lang="en-US" sz="2400" dirty="0"/>
            </a:br>
            <a:endParaRPr lang="en-US" sz="2400" dirty="0"/>
          </a:p>
        </p:txBody>
      </p:sp>
    </p:spTree>
    <p:extLst>
      <p:ext uri="{BB962C8B-B14F-4D97-AF65-F5344CB8AC3E}">
        <p14:creationId xmlns:p14="http://schemas.microsoft.com/office/powerpoint/2010/main" val="2188067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16AFE7C-3B8F-D901-B9DF-8AB6EBAF7609}"/>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0965" name="think-cell Slide" r:id="rId4" imgW="425" imgH="424" progId="TCLayout.ActiveDocument.1">
                  <p:embed/>
                </p:oleObj>
              </mc:Choice>
              <mc:Fallback>
                <p:oleObj name="think-cell Slide" r:id="rId4" imgW="425" imgH="424" progId="TCLayout.ActiveDocument.1">
                  <p:embed/>
                  <p:pic>
                    <p:nvPicPr>
                      <p:cNvPr id="9" name="think-cell data - do not delete" hidden="1">
                        <a:extLst>
                          <a:ext uri="{FF2B5EF4-FFF2-40B4-BE49-F238E27FC236}">
                            <a16:creationId xmlns:a16="http://schemas.microsoft.com/office/drawing/2014/main" id="{116AFE7C-3B8F-D901-B9DF-8AB6EBAF7609}"/>
                          </a:ext>
                        </a:extLst>
                      </p:cNvPr>
                      <p:cNvPicPr/>
                      <p:nvPr/>
                    </p:nvPicPr>
                    <p:blipFill>
                      <a:blip r:embed="rId5"/>
                      <a:stretch>
                        <a:fillRect/>
                      </a:stretch>
                    </p:blipFill>
                    <p:spPr>
                      <a:xfrm>
                        <a:off x="1144191" y="858441"/>
                        <a:ext cx="1191" cy="1191"/>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0894141-658F-C8AB-9AF1-346574ACCD1A}"/>
              </a:ext>
            </a:extLst>
          </p:cNvPr>
          <p:cNvSpPr>
            <a:spLocks noGrp="1"/>
          </p:cNvSpPr>
          <p:nvPr>
            <p:ph type="body" sz="quarter" idx="10"/>
          </p:nvPr>
        </p:nvSpPr>
        <p:spPr>
          <a:xfrm>
            <a:off x="2331720" y="2917664"/>
            <a:ext cx="6380084" cy="1495794"/>
          </a:xfrm>
        </p:spPr>
        <p:txBody>
          <a:bodyPr/>
          <a:lstStyle/>
          <a:p>
            <a:r>
              <a:rPr lang="en-ID" dirty="0"/>
              <a:t> Health Literacy and Health Outcomes</a:t>
            </a:r>
          </a:p>
        </p:txBody>
      </p:sp>
    </p:spTree>
    <p:extLst>
      <p:ext uri="{BB962C8B-B14F-4D97-AF65-F5344CB8AC3E}">
        <p14:creationId xmlns:p14="http://schemas.microsoft.com/office/powerpoint/2010/main" val="629738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1990"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31802" y="1370987"/>
            <a:ext cx="8280400" cy="444865"/>
          </a:xfrm>
        </p:spPr>
        <p:txBody>
          <a:bodyPr vert="horz"/>
          <a:lstStyle/>
          <a:p>
            <a:r>
              <a:rPr lang="en-US" sz="3200" dirty="0"/>
              <a:t>What is Health </a:t>
            </a:r>
            <a:r>
              <a:rPr lang="en-US" sz="3200" dirty="0" smtClean="0"/>
              <a:t>Literacy?</a:t>
            </a:r>
            <a:endParaRPr lang="en-US" sz="3200" dirty="0"/>
          </a:p>
        </p:txBody>
      </p:sp>
      <p:sp>
        <p:nvSpPr>
          <p:cNvPr id="6" name="Rectangle 3">
            <a:extLst>
              <a:ext uri="{FF2B5EF4-FFF2-40B4-BE49-F238E27FC236}">
                <a16:creationId xmlns:a16="http://schemas.microsoft.com/office/drawing/2014/main" id="{DC2B22C3-CF24-EA5E-6CB2-1FB348378E3F}"/>
              </a:ext>
            </a:extLst>
          </p:cNvPr>
          <p:cNvSpPr txBox="1">
            <a:spLocks noChangeArrowheads="1"/>
          </p:cNvSpPr>
          <p:nvPr/>
        </p:nvSpPr>
        <p:spPr>
          <a:xfrm>
            <a:off x="1314451" y="2155031"/>
            <a:ext cx="5966222" cy="311110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lang="en-US"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panose="020B0604020202020204" pitchFamily="34" charset="0"/>
              <a:buNone/>
              <a:defRPr lang="en-US"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Arial" panose="020B0604020202020204" pitchFamily="34" charset="0"/>
              <a:buNone/>
              <a:defRPr lang="en-US"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itchFamily="-65" charset="2"/>
              <a:buNone/>
            </a:pPr>
            <a:r>
              <a:rPr lang="en-US" sz="2400" dirty="0">
                <a:ea typeface="ＭＳ Ｐゴシック" pitchFamily="-65" charset="-128"/>
              </a:rPr>
              <a:t>“The ability to obtain, process, and understand basic health information and services needed to make appropriate health decisions.”</a:t>
            </a:r>
          </a:p>
          <a:p>
            <a:pPr>
              <a:lnSpc>
                <a:spcPct val="80000"/>
              </a:lnSpc>
              <a:buFont typeface="Wingdings" pitchFamily="-65" charset="2"/>
              <a:buNone/>
            </a:pPr>
            <a:endParaRPr lang="en-US" sz="675" dirty="0">
              <a:ea typeface="ＭＳ Ｐゴシック" pitchFamily="-65" charset="-128"/>
            </a:endParaRPr>
          </a:p>
          <a:p>
            <a:pPr>
              <a:lnSpc>
                <a:spcPct val="80000"/>
              </a:lnSpc>
              <a:buFont typeface="Wingdings" pitchFamily="-65" charset="2"/>
              <a:buNone/>
            </a:pPr>
            <a:r>
              <a:rPr lang="en-US" sz="2400" dirty="0">
                <a:ea typeface="ＭＳ Ｐゴシック" pitchFamily="-65" charset="-128"/>
              </a:rPr>
              <a:t>				</a:t>
            </a:r>
          </a:p>
          <a:p>
            <a:pPr>
              <a:lnSpc>
                <a:spcPct val="80000"/>
              </a:lnSpc>
              <a:buFont typeface="Wingdings" pitchFamily="-65" charset="2"/>
              <a:buNone/>
            </a:pPr>
            <a:r>
              <a:rPr lang="en-US" sz="2400" dirty="0">
                <a:ea typeface="ＭＳ Ｐゴシック" pitchFamily="-65" charset="-128"/>
              </a:rPr>
              <a:t>	</a:t>
            </a:r>
            <a:r>
              <a:rPr lang="en-US" sz="2100" dirty="0">
                <a:ea typeface="ＭＳ Ｐゴシック" pitchFamily="-65" charset="-128"/>
              </a:rPr>
              <a:t>IOM “A Prescription to End Confusion”</a:t>
            </a:r>
          </a:p>
          <a:p>
            <a:pPr>
              <a:lnSpc>
                <a:spcPct val="80000"/>
              </a:lnSpc>
            </a:pPr>
            <a:endParaRPr lang="en-US" sz="2100" dirty="0">
              <a:ea typeface="ＭＳ Ｐゴシック" pitchFamily="-65" charset="-128"/>
            </a:endParaRPr>
          </a:p>
          <a:p>
            <a:pPr>
              <a:lnSpc>
                <a:spcPct val="80000"/>
              </a:lnSpc>
            </a:pPr>
            <a:endParaRPr lang="en-US" sz="1800" dirty="0">
              <a:ea typeface="ＭＳ Ｐゴシック" pitchFamily="-65" charset="-128"/>
            </a:endParaRPr>
          </a:p>
        </p:txBody>
      </p:sp>
      <p:sp>
        <p:nvSpPr>
          <p:cNvPr id="8" name="Text Box 4">
            <a:extLst>
              <a:ext uri="{FF2B5EF4-FFF2-40B4-BE49-F238E27FC236}">
                <a16:creationId xmlns:a16="http://schemas.microsoft.com/office/drawing/2014/main" id="{33E5874E-C601-90E5-005C-09D216A1D360}"/>
              </a:ext>
            </a:extLst>
          </p:cNvPr>
          <p:cNvSpPr txBox="1">
            <a:spLocks noChangeArrowheads="1"/>
          </p:cNvSpPr>
          <p:nvPr/>
        </p:nvSpPr>
        <p:spPr bwMode="auto">
          <a:xfrm>
            <a:off x="1314451" y="4508850"/>
            <a:ext cx="7712901" cy="461665"/>
          </a:xfrm>
          <a:prstGeom prst="rect">
            <a:avLst/>
          </a:prstGeom>
          <a:noFill/>
          <a:ln w="9525">
            <a:noFill/>
            <a:miter lim="800000"/>
            <a:headEnd/>
            <a:tailEnd/>
          </a:ln>
        </p:spPr>
        <p:txBody>
          <a:bodyPr wrap="square">
            <a:prstTxWarp prst="textNoShape">
              <a:avLst/>
            </a:prstTxWarp>
            <a:spAutoFit/>
          </a:bodyPr>
          <a:lstStyle/>
          <a:p>
            <a:r>
              <a:rPr lang="en-US" sz="1200" dirty="0">
                <a:solidFill>
                  <a:schemeClr val="bg1"/>
                </a:solidFill>
                <a:latin typeface="Arial" pitchFamily="-65" charset="0"/>
              </a:rPr>
              <a:t>Institute of Medicine. Health Literacy: A Prescription to End Confusion. </a:t>
            </a:r>
          </a:p>
          <a:p>
            <a:r>
              <a:rPr lang="en-US" sz="1200" dirty="0">
                <a:solidFill>
                  <a:schemeClr val="bg1"/>
                </a:solidFill>
                <a:latin typeface="Arial" pitchFamily="-65" charset="0"/>
              </a:rPr>
              <a:t>Washington, DC: National Academies Press; 2004. </a:t>
            </a:r>
          </a:p>
        </p:txBody>
      </p:sp>
    </p:spTree>
    <p:extLst>
      <p:ext uri="{BB962C8B-B14F-4D97-AF65-F5344CB8AC3E}">
        <p14:creationId xmlns:p14="http://schemas.microsoft.com/office/powerpoint/2010/main" val="3551731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C6CB-0014-39D5-5B45-7DDF3409772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D2EB66D-0A64-B58A-8657-242A312186B2}"/>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3014"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2D2EB66D-0A64-B58A-8657-242A312186B2}"/>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ABD410-5298-1C60-B964-350A4EF3543E}"/>
              </a:ext>
            </a:extLst>
          </p:cNvPr>
          <p:cNvSpPr>
            <a:spLocks noGrp="1"/>
          </p:cNvSpPr>
          <p:nvPr>
            <p:ph type="title"/>
          </p:nvPr>
        </p:nvSpPr>
        <p:spPr>
          <a:xfrm>
            <a:off x="804194" y="2048972"/>
            <a:ext cx="3345597" cy="1331262"/>
          </a:xfrm>
        </p:spPr>
        <p:txBody>
          <a:bodyPr vert="horz"/>
          <a:lstStyle/>
          <a:p>
            <a:r>
              <a:rPr lang="en-US" sz="3200" dirty="0"/>
              <a:t>77 Million Adults </a:t>
            </a:r>
            <a:r>
              <a:rPr lang="en-US" sz="3200" dirty="0" smtClean="0"/>
              <a:t>Have Basic </a:t>
            </a:r>
            <a:r>
              <a:rPr lang="en-US" sz="3200" dirty="0"/>
              <a:t>or Below Basic </a:t>
            </a:r>
            <a:r>
              <a:rPr lang="en-US" sz="3200" dirty="0" smtClean="0"/>
              <a:t>Health </a:t>
            </a:r>
            <a:r>
              <a:rPr lang="en-US" sz="3200" dirty="0"/>
              <a:t>Literacy</a:t>
            </a:r>
          </a:p>
        </p:txBody>
      </p:sp>
      <p:cxnSp>
        <p:nvCxnSpPr>
          <p:cNvPr id="33" name="Straight Connector 32">
            <a:extLst>
              <a:ext uri="{FF2B5EF4-FFF2-40B4-BE49-F238E27FC236}">
                <a16:creationId xmlns:a16="http://schemas.microsoft.com/office/drawing/2014/main" id="{A9226A83-61E8-FB0B-D3B6-998A45E06BD4}"/>
              </a:ext>
            </a:extLst>
          </p:cNvPr>
          <p:cNvCxnSpPr/>
          <p:nvPr/>
        </p:nvCxnSpPr>
        <p:spPr>
          <a:xfrm>
            <a:off x="432197" y="4944618"/>
            <a:ext cx="492065"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5" name="Rectangle 4"/>
          <p:cNvSpPr/>
          <p:nvPr/>
        </p:nvSpPr>
        <p:spPr>
          <a:xfrm>
            <a:off x="431803" y="5100101"/>
            <a:ext cx="7558479" cy="300082"/>
          </a:xfrm>
          <a:prstGeom prst="rect">
            <a:avLst/>
          </a:prstGeom>
        </p:spPr>
        <p:txBody>
          <a:bodyPr wrap="none">
            <a:spAutoFit/>
          </a:bodyPr>
          <a:lstStyle/>
          <a:p>
            <a:r>
              <a:rPr lang="en-US" sz="1350" dirty="0">
                <a:solidFill>
                  <a:schemeClr val="bg1"/>
                </a:solidFill>
              </a:rPr>
              <a:t>https://www.ahrq.gov/sites/default/files/wysiwyg/health-literacy/dhhs-2008-issue-brief.pdf</a:t>
            </a:r>
          </a:p>
        </p:txBody>
      </p:sp>
      <p:pic>
        <p:nvPicPr>
          <p:cNvPr id="3" name="Picture 2"/>
          <p:cNvPicPr>
            <a:picLocks noChangeAspect="1"/>
          </p:cNvPicPr>
          <p:nvPr/>
        </p:nvPicPr>
        <p:blipFill rotWithShape="1">
          <a:blip r:embed="rId7"/>
          <a:srcRect l="32057" t="24537" r="54192" b="14445"/>
          <a:stretch/>
        </p:blipFill>
        <p:spPr>
          <a:xfrm>
            <a:off x="4635232" y="1244688"/>
            <a:ext cx="2964551" cy="3699931"/>
          </a:xfrm>
          <a:prstGeom prst="rect">
            <a:avLst/>
          </a:prstGeom>
        </p:spPr>
      </p:pic>
    </p:spTree>
    <p:extLst>
      <p:ext uri="{BB962C8B-B14F-4D97-AF65-F5344CB8AC3E}">
        <p14:creationId xmlns:p14="http://schemas.microsoft.com/office/powerpoint/2010/main" val="4180517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C6CB-0014-39D5-5B45-7DDF3409772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D2EB66D-0A64-B58A-8657-242A312186B2}"/>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4038"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2D2EB66D-0A64-B58A-8657-242A312186B2}"/>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pic>
        <p:nvPicPr>
          <p:cNvPr id="13" name="Picture 12"/>
          <p:cNvPicPr>
            <a:picLocks noChangeAspect="1"/>
          </p:cNvPicPr>
          <p:nvPr/>
        </p:nvPicPr>
        <p:blipFill rotWithShape="1">
          <a:blip r:embed="rId7"/>
          <a:srcRect l="19115" t="32315" r="54011" b="30278"/>
          <a:stretch/>
        </p:blipFill>
        <p:spPr>
          <a:xfrm>
            <a:off x="1244033" y="1561688"/>
            <a:ext cx="7372350" cy="2886075"/>
          </a:xfrm>
          <a:prstGeom prst="rect">
            <a:avLst/>
          </a:prstGeom>
        </p:spPr>
      </p:pic>
      <p:sp>
        <p:nvSpPr>
          <p:cNvPr id="14" name="Rectangle 13"/>
          <p:cNvSpPr/>
          <p:nvPr/>
        </p:nvSpPr>
        <p:spPr>
          <a:xfrm>
            <a:off x="431803" y="5100101"/>
            <a:ext cx="7558479" cy="300082"/>
          </a:xfrm>
          <a:prstGeom prst="rect">
            <a:avLst/>
          </a:prstGeom>
        </p:spPr>
        <p:txBody>
          <a:bodyPr wrap="none">
            <a:spAutoFit/>
          </a:bodyPr>
          <a:lstStyle/>
          <a:p>
            <a:r>
              <a:rPr lang="en-US" sz="1350" dirty="0">
                <a:solidFill>
                  <a:schemeClr val="bg1"/>
                </a:solidFill>
              </a:rPr>
              <a:t>https://www.ahrq.gov/sites/default/files/wysiwyg/health-literacy/dhhs-2008-issue-brief.pdf</a:t>
            </a:r>
          </a:p>
        </p:txBody>
      </p:sp>
    </p:spTree>
    <p:extLst>
      <p:ext uri="{BB962C8B-B14F-4D97-AF65-F5344CB8AC3E}">
        <p14:creationId xmlns:p14="http://schemas.microsoft.com/office/powerpoint/2010/main" val="630348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82BE9-3139-3B89-C98B-E4C6DAAA6AF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A2B439F-DCA1-6ECA-295E-A3B69132411A}"/>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5062"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DA2B439F-DCA1-6ECA-295E-A3B69132411A}"/>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439505-6836-F35B-8C04-37422E37C2E5}"/>
              </a:ext>
            </a:extLst>
          </p:cNvPr>
          <p:cNvSpPr>
            <a:spLocks noGrp="1"/>
          </p:cNvSpPr>
          <p:nvPr>
            <p:ph type="title"/>
          </p:nvPr>
        </p:nvSpPr>
        <p:spPr>
          <a:xfrm>
            <a:off x="440856" y="862720"/>
            <a:ext cx="8280400" cy="500458"/>
          </a:xfrm>
        </p:spPr>
        <p:txBody>
          <a:bodyPr vert="horz"/>
          <a:lstStyle/>
          <a:p>
            <a:r>
              <a:rPr lang="en-US" dirty="0"/>
              <a:t>Low Health Literacy = Poor Health Outcomes</a:t>
            </a:r>
          </a:p>
        </p:txBody>
      </p:sp>
      <p:sp>
        <p:nvSpPr>
          <p:cNvPr id="4" name="Content Placeholder 3">
            <a:extLst>
              <a:ext uri="{FF2B5EF4-FFF2-40B4-BE49-F238E27FC236}">
                <a16:creationId xmlns:a16="http://schemas.microsoft.com/office/drawing/2014/main" id="{2FA071E5-216F-F3EE-5614-2D1E99C584BC}"/>
              </a:ext>
            </a:extLst>
          </p:cNvPr>
          <p:cNvSpPr>
            <a:spLocks noGrp="1"/>
          </p:cNvSpPr>
          <p:nvPr>
            <p:ph idx="1"/>
          </p:nvPr>
        </p:nvSpPr>
        <p:spPr>
          <a:xfrm>
            <a:off x="440856" y="1730478"/>
            <a:ext cx="8280400" cy="3601370"/>
          </a:xfrm>
        </p:spPr>
        <p:txBody>
          <a:bodyPr>
            <a:normAutofit/>
          </a:bodyPr>
          <a:lstStyle/>
          <a:p>
            <a:pPr marL="377905" indent="-342900" defTabSz="-10404872">
              <a:buClrTx/>
              <a:buFont typeface="Arial" panose="020B0604020202020204" pitchFamily="34" charset="0"/>
              <a:buChar char="•"/>
            </a:pPr>
            <a:r>
              <a:rPr lang="en-US" dirty="0">
                <a:latin typeface="+mj-lt"/>
                <a:ea typeface="ＭＳ Ｐゴシック" pitchFamily="-65" charset="-128"/>
              </a:rPr>
              <a:t>Hinders communication between patients and healthcare providers</a:t>
            </a:r>
          </a:p>
          <a:p>
            <a:pPr marL="377905" indent="-342900" defTabSz="-10404872">
              <a:buClrTx/>
              <a:buFont typeface="Arial" panose="020B0604020202020204" pitchFamily="34" charset="0"/>
              <a:buChar char="•"/>
            </a:pPr>
            <a:r>
              <a:rPr lang="en-US" dirty="0">
                <a:latin typeface="+mj-lt"/>
                <a:ea typeface="ＭＳ Ｐゴシック" pitchFamily="-65" charset="-128"/>
              </a:rPr>
              <a:t>Less understanding of health conditions and related recommendations</a:t>
            </a:r>
          </a:p>
          <a:p>
            <a:pPr marL="377905" indent="-342900" defTabSz="-10404872">
              <a:buClrTx/>
              <a:buFont typeface="Arial" panose="020B0604020202020204" pitchFamily="34" charset="0"/>
              <a:buChar char="•"/>
            </a:pPr>
            <a:r>
              <a:rPr lang="en-US" dirty="0">
                <a:latin typeface="+mj-lt"/>
                <a:ea typeface="ＭＳ Ｐゴシック" pitchFamily="-65" charset="-128"/>
              </a:rPr>
              <a:t>Lack of follow through with recommendations</a:t>
            </a:r>
          </a:p>
          <a:p>
            <a:pPr marL="377905" indent="-342900" defTabSz="-10404872">
              <a:buClrTx/>
              <a:buFont typeface="Arial" panose="020B0604020202020204" pitchFamily="34" charset="0"/>
              <a:buChar char="•"/>
            </a:pPr>
            <a:r>
              <a:rPr lang="en-US" dirty="0">
                <a:latin typeface="+mj-lt"/>
                <a:ea typeface="ＭＳ Ｐゴシック" pitchFamily="-65" charset="-128"/>
              </a:rPr>
              <a:t>Delays in care</a:t>
            </a:r>
          </a:p>
          <a:p>
            <a:pPr marL="377905" indent="-342900" defTabSz="-10404872">
              <a:buClrTx/>
              <a:buFont typeface="Arial" panose="020B0604020202020204" pitchFamily="34" charset="0"/>
              <a:buChar char="•"/>
            </a:pPr>
            <a:r>
              <a:rPr lang="en-US" dirty="0">
                <a:latin typeface="+mj-lt"/>
                <a:ea typeface="ＭＳ Ｐゴシック" pitchFamily="-65" charset="-128"/>
              </a:rPr>
              <a:t>Increases healthcare costs</a:t>
            </a:r>
          </a:p>
          <a:p>
            <a:pPr marL="377905" indent="-342900" defTabSz="-10404872">
              <a:buFont typeface="Arial" panose="020B0604020202020204" pitchFamily="34" charset="0"/>
              <a:buChar char="•"/>
            </a:pPr>
            <a:endParaRPr lang="en-US" sz="1800" dirty="0">
              <a:ea typeface="ＭＳ Ｐゴシック" pitchFamily="-65" charset="-128"/>
            </a:endParaRPr>
          </a:p>
          <a:p>
            <a:endParaRPr lang="en-US" sz="2400" dirty="0"/>
          </a:p>
        </p:txBody>
      </p:sp>
    </p:spTree>
    <p:extLst>
      <p:ext uri="{BB962C8B-B14F-4D97-AF65-F5344CB8AC3E}">
        <p14:creationId xmlns:p14="http://schemas.microsoft.com/office/powerpoint/2010/main" val="2726594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EE041-0F95-D9D8-F581-D681EC0EA08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7791C6A-1E0F-9360-3355-6FAE66A812C1}"/>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6086"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B7791C6A-1E0F-9360-3355-6FAE66A812C1}"/>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DC3B578-6A9D-ACA1-A0AD-45DF5E7DEF38}"/>
              </a:ext>
            </a:extLst>
          </p:cNvPr>
          <p:cNvSpPr>
            <a:spLocks noGrp="1"/>
          </p:cNvSpPr>
          <p:nvPr>
            <p:ph type="title"/>
          </p:nvPr>
        </p:nvSpPr>
        <p:spPr>
          <a:xfrm>
            <a:off x="431802" y="1315394"/>
            <a:ext cx="8280400" cy="500458"/>
          </a:xfrm>
        </p:spPr>
        <p:txBody>
          <a:bodyPr vert="horz"/>
          <a:lstStyle/>
          <a:p>
            <a:r>
              <a:rPr lang="en-US" dirty="0"/>
              <a:t>What Can We Do?</a:t>
            </a:r>
          </a:p>
        </p:txBody>
      </p:sp>
      <p:cxnSp>
        <p:nvCxnSpPr>
          <p:cNvPr id="33" name="Straight Connector 32">
            <a:extLst>
              <a:ext uri="{FF2B5EF4-FFF2-40B4-BE49-F238E27FC236}">
                <a16:creationId xmlns:a16="http://schemas.microsoft.com/office/drawing/2014/main" id="{8F8726F2-1459-53E4-7E4C-9037DEFCB781}"/>
              </a:ext>
            </a:extLst>
          </p:cNvPr>
          <p:cNvCxnSpPr/>
          <p:nvPr/>
        </p:nvCxnSpPr>
        <p:spPr>
          <a:xfrm>
            <a:off x="432197" y="4944618"/>
            <a:ext cx="492065"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5" name="Content Placeholder 11">
            <a:extLst>
              <a:ext uri="{FF2B5EF4-FFF2-40B4-BE49-F238E27FC236}">
                <a16:creationId xmlns:a16="http://schemas.microsoft.com/office/drawing/2014/main" id="{35F13464-EF8D-7108-5531-7C03177D1866}"/>
              </a:ext>
            </a:extLst>
          </p:cNvPr>
          <p:cNvSpPr>
            <a:spLocks noGrp="1"/>
          </p:cNvSpPr>
          <p:nvPr>
            <p:ph idx="1"/>
          </p:nvPr>
        </p:nvSpPr>
        <p:spPr>
          <a:xfrm>
            <a:off x="347178" y="2366880"/>
            <a:ext cx="8449648" cy="2026710"/>
          </a:xfrm>
        </p:spPr>
        <p:txBody>
          <a:bodyPr>
            <a:noAutofit/>
          </a:bodyPr>
          <a:lstStyle/>
          <a:p>
            <a:pPr marL="257175" indent="-257175">
              <a:lnSpc>
                <a:spcPct val="100000"/>
              </a:lnSpc>
              <a:spcBef>
                <a:spcPct val="100000"/>
              </a:spcBef>
              <a:buClr>
                <a:schemeClr val="bg1"/>
              </a:buClr>
              <a:buFont typeface="Arial" panose="020B0604020202020204" pitchFamily="34" charset="0"/>
              <a:buChar char="•"/>
            </a:pPr>
            <a:r>
              <a:rPr lang="en-US" altLang="en-US" sz="3600" dirty="0" smtClean="0">
                <a:latin typeface="+mj-lt"/>
              </a:rPr>
              <a:t>Use the </a:t>
            </a:r>
            <a:r>
              <a:rPr lang="en-US" altLang="en-US" sz="3600" dirty="0">
                <a:latin typeface="+mj-lt"/>
              </a:rPr>
              <a:t>universal precautions approach</a:t>
            </a:r>
          </a:p>
          <a:p>
            <a:pPr marL="257175" indent="-257175">
              <a:lnSpc>
                <a:spcPct val="100000"/>
              </a:lnSpc>
              <a:spcBef>
                <a:spcPct val="100000"/>
              </a:spcBef>
              <a:buClr>
                <a:schemeClr val="bg1"/>
              </a:buClr>
              <a:buFont typeface="Arial" panose="020B0604020202020204" pitchFamily="34" charset="0"/>
              <a:buChar char="•"/>
            </a:pPr>
            <a:r>
              <a:rPr lang="en-US" altLang="en-US" sz="3600" dirty="0">
                <a:latin typeface="+mj-lt"/>
              </a:rPr>
              <a:t>Use health literacy </a:t>
            </a:r>
            <a:r>
              <a:rPr lang="en-US" altLang="en-US" sz="3600" dirty="0" smtClean="0">
                <a:latin typeface="+mj-lt"/>
              </a:rPr>
              <a:t>strategies to improve </a:t>
            </a:r>
            <a:r>
              <a:rPr lang="en-US" altLang="en-US" sz="3600" dirty="0">
                <a:latin typeface="+mj-lt"/>
              </a:rPr>
              <a:t>communication</a:t>
            </a:r>
          </a:p>
          <a:p>
            <a:pPr>
              <a:lnSpc>
                <a:spcPct val="100000"/>
              </a:lnSpc>
              <a:spcBef>
                <a:spcPct val="100000"/>
              </a:spcBef>
              <a:buClr>
                <a:schemeClr val="bg1"/>
              </a:buClr>
            </a:pPr>
            <a:endParaRPr lang="en-US" altLang="en-US" dirty="0">
              <a:latin typeface="+mj-lt"/>
            </a:endParaRPr>
          </a:p>
          <a:p>
            <a:pPr>
              <a:lnSpc>
                <a:spcPct val="100000"/>
              </a:lnSpc>
              <a:spcBef>
                <a:spcPct val="100000"/>
              </a:spcBef>
              <a:buClr>
                <a:schemeClr val="bg1"/>
              </a:buClr>
            </a:pPr>
            <a:endParaRPr lang="en-US" altLang="en-US" dirty="0">
              <a:latin typeface="+mj-lt"/>
            </a:endParaRPr>
          </a:p>
        </p:txBody>
      </p:sp>
    </p:spTree>
    <p:extLst>
      <p:ext uri="{BB962C8B-B14F-4D97-AF65-F5344CB8AC3E}">
        <p14:creationId xmlns:p14="http://schemas.microsoft.com/office/powerpoint/2010/main" val="1174317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ED6B2-AB63-E9DB-AEED-49DFBA207BD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7C15B3A-6DB3-A3D3-B89D-DCF90E0C0559}"/>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7110"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7C15B3A-6DB3-A3D3-B89D-DCF90E0C0559}"/>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B558BA-9B26-38BF-DAA9-FD287C6F4406}"/>
              </a:ext>
            </a:extLst>
          </p:cNvPr>
          <p:cNvSpPr>
            <a:spLocks noGrp="1"/>
          </p:cNvSpPr>
          <p:nvPr>
            <p:ph type="title"/>
          </p:nvPr>
        </p:nvSpPr>
        <p:spPr>
          <a:xfrm>
            <a:off x="431802" y="705805"/>
            <a:ext cx="8280400" cy="1110047"/>
          </a:xfrm>
        </p:spPr>
        <p:txBody>
          <a:bodyPr vert="horz"/>
          <a:lstStyle/>
          <a:p>
            <a:pPr algn="ctr"/>
            <a:r>
              <a:rPr lang="en-US" sz="4000" dirty="0"/>
              <a:t>Universal Precautions Approach: </a:t>
            </a:r>
            <a:r>
              <a:rPr lang="en-US" sz="4000" dirty="0" smtClean="0"/>
              <a:t/>
            </a:r>
            <a:br>
              <a:rPr lang="en-US" sz="4000" dirty="0" smtClean="0"/>
            </a:br>
            <a:r>
              <a:rPr lang="en-US" sz="4000" dirty="0" smtClean="0"/>
              <a:t>You </a:t>
            </a:r>
            <a:r>
              <a:rPr lang="en-US" sz="4000" dirty="0"/>
              <a:t>can’t tell by looking</a:t>
            </a:r>
          </a:p>
        </p:txBody>
      </p:sp>
      <p:sp>
        <p:nvSpPr>
          <p:cNvPr id="5" name="Content Placeholder 11">
            <a:extLst>
              <a:ext uri="{FF2B5EF4-FFF2-40B4-BE49-F238E27FC236}">
                <a16:creationId xmlns:a16="http://schemas.microsoft.com/office/drawing/2014/main" id="{5D7708C5-B4E9-813F-B067-8762D4B01E65}"/>
              </a:ext>
            </a:extLst>
          </p:cNvPr>
          <p:cNvSpPr>
            <a:spLocks noGrp="1"/>
          </p:cNvSpPr>
          <p:nvPr>
            <p:ph idx="1"/>
          </p:nvPr>
        </p:nvSpPr>
        <p:spPr/>
        <p:txBody>
          <a:bodyPr>
            <a:noAutofit/>
          </a:bodyPr>
          <a:lstStyle/>
          <a:p>
            <a:pPr>
              <a:lnSpc>
                <a:spcPct val="100000"/>
              </a:lnSpc>
              <a:spcBef>
                <a:spcPct val="100000"/>
              </a:spcBef>
              <a:buClr>
                <a:schemeClr val="bg1"/>
              </a:buClr>
            </a:pPr>
            <a:endParaRPr lang="en-US" altLang="en-US" dirty="0">
              <a:latin typeface="+mj-lt"/>
            </a:endParaRPr>
          </a:p>
          <a:p>
            <a:pPr>
              <a:lnSpc>
                <a:spcPct val="100000"/>
              </a:lnSpc>
              <a:spcBef>
                <a:spcPct val="100000"/>
              </a:spcBef>
              <a:buClr>
                <a:schemeClr val="bg1"/>
              </a:buClr>
            </a:pPr>
            <a:endParaRPr lang="en-US" altLang="en-US" dirty="0">
              <a:latin typeface="+mj-lt"/>
            </a:endParaRPr>
          </a:p>
          <a:p>
            <a:pPr marL="257175" indent="-257175">
              <a:lnSpc>
                <a:spcPct val="100000"/>
              </a:lnSpc>
              <a:spcBef>
                <a:spcPct val="100000"/>
              </a:spcBef>
              <a:buClr>
                <a:schemeClr val="bg1"/>
              </a:buClr>
              <a:buFont typeface="Arial" panose="020B0604020202020204" pitchFamily="34" charset="0"/>
              <a:buChar char="•"/>
            </a:pPr>
            <a:endParaRPr lang="en-US" altLang="en-US" dirty="0">
              <a:latin typeface="+mj-lt"/>
            </a:endParaRPr>
          </a:p>
        </p:txBody>
      </p:sp>
      <p:pic>
        <p:nvPicPr>
          <p:cNvPr id="6" name="Picture 2" descr="C:\Users\rosinaconnelly\AppData\Local\Microsoft\Windows\Temporary Internet Files\Content.IE5\C0ZGPPMR\Dog-w-Glasses[1].jpg">
            <a:extLst>
              <a:ext uri="{FF2B5EF4-FFF2-40B4-BE49-F238E27FC236}">
                <a16:creationId xmlns:a16="http://schemas.microsoft.com/office/drawing/2014/main" id="{7CECF443-E44F-AAE3-F36B-F26A9E6DED2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269806" y="2057401"/>
            <a:ext cx="4359595" cy="290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604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8134"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31009" y="456170"/>
            <a:ext cx="8280400" cy="1110047"/>
          </a:xfrm>
        </p:spPr>
        <p:txBody>
          <a:bodyPr vert="horz"/>
          <a:lstStyle/>
          <a:p>
            <a:pPr algn="ctr"/>
            <a:r>
              <a:rPr lang="en-US" sz="4000" dirty="0"/>
              <a:t>Health Literacy Strategies for Effective Communication</a:t>
            </a:r>
          </a:p>
        </p:txBody>
      </p:sp>
      <p:sp>
        <p:nvSpPr>
          <p:cNvPr id="12" name="Content Placeholder 11">
            <a:extLst>
              <a:ext uri="{FF2B5EF4-FFF2-40B4-BE49-F238E27FC236}">
                <a16:creationId xmlns:a16="http://schemas.microsoft.com/office/drawing/2014/main" id="{74A199C1-8F72-7CC9-D45A-0928B4A3D27A}"/>
              </a:ext>
            </a:extLst>
          </p:cNvPr>
          <p:cNvSpPr>
            <a:spLocks noGrp="1"/>
          </p:cNvSpPr>
          <p:nvPr>
            <p:ph idx="1"/>
          </p:nvPr>
        </p:nvSpPr>
        <p:spPr>
          <a:xfrm>
            <a:off x="864394" y="2132570"/>
            <a:ext cx="7247511" cy="2263801"/>
          </a:xfrm>
        </p:spPr>
        <p:txBody>
          <a:bodyPr>
            <a:noAutofit/>
          </a:bodyPr>
          <a:lstStyle/>
          <a:p>
            <a:pPr marL="257175" indent="-257175">
              <a:lnSpc>
                <a:spcPct val="100000"/>
              </a:lnSpc>
              <a:spcBef>
                <a:spcPct val="100000"/>
              </a:spcBef>
              <a:buClr>
                <a:schemeClr val="bg1"/>
              </a:buClr>
              <a:buFont typeface="Arial" panose="020B0604020202020204" pitchFamily="34" charset="0"/>
              <a:buChar char="•"/>
            </a:pPr>
            <a:r>
              <a:rPr lang="en-US" altLang="en-US" sz="3600" dirty="0">
                <a:latin typeface="+mj-lt"/>
              </a:rPr>
              <a:t>Communicate clearly</a:t>
            </a:r>
          </a:p>
          <a:p>
            <a:pPr marL="257175" indent="-257175">
              <a:lnSpc>
                <a:spcPct val="100000"/>
              </a:lnSpc>
              <a:spcBef>
                <a:spcPct val="100000"/>
              </a:spcBef>
              <a:buClr>
                <a:schemeClr val="bg1"/>
              </a:buClr>
              <a:buFont typeface="Arial" panose="020B0604020202020204" pitchFamily="34" charset="0"/>
              <a:buChar char="•"/>
            </a:pPr>
            <a:r>
              <a:rPr lang="en-US" altLang="en-US" sz="3600" dirty="0">
                <a:latin typeface="+mj-lt"/>
              </a:rPr>
              <a:t>Use </a:t>
            </a:r>
            <a:r>
              <a:rPr lang="en-US" altLang="en-US" sz="3600" dirty="0" smtClean="0">
                <a:latin typeface="+mj-lt"/>
              </a:rPr>
              <a:t>visual aids </a:t>
            </a:r>
            <a:r>
              <a:rPr lang="en-US" altLang="en-US" sz="3600" dirty="0">
                <a:latin typeface="+mj-lt"/>
              </a:rPr>
              <a:t>and/or analogies</a:t>
            </a:r>
          </a:p>
          <a:p>
            <a:pPr marL="257175" indent="-257175">
              <a:lnSpc>
                <a:spcPct val="100000"/>
              </a:lnSpc>
              <a:spcBef>
                <a:spcPct val="100000"/>
              </a:spcBef>
              <a:buClr>
                <a:schemeClr val="bg1"/>
              </a:buClr>
              <a:buFont typeface="Arial" panose="020B0604020202020204" pitchFamily="34" charset="0"/>
              <a:buChar char="•"/>
            </a:pPr>
            <a:r>
              <a:rPr lang="en-US" altLang="en-US" sz="3600" dirty="0">
                <a:latin typeface="+mj-lt"/>
              </a:rPr>
              <a:t>Check for understanding </a:t>
            </a:r>
          </a:p>
        </p:txBody>
      </p:sp>
    </p:spTree>
    <p:extLst>
      <p:ext uri="{BB962C8B-B14F-4D97-AF65-F5344CB8AC3E}">
        <p14:creationId xmlns:p14="http://schemas.microsoft.com/office/powerpoint/2010/main" val="2550457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a:extLst>
              <a:ext uri="{FF2B5EF4-FFF2-40B4-BE49-F238E27FC236}">
                <a16:creationId xmlns:a16="http://schemas.microsoft.com/office/drawing/2014/main" id="{9A7EB731-9125-26D9-04F3-933848818FC6}"/>
              </a:ext>
            </a:extLst>
          </p:cNvPr>
          <p:cNvPicPr>
            <a:picLocks noGrp="1" noChangeAspect="1"/>
          </p:cNvPicPr>
          <p:nvPr>
            <p:ph idx="1"/>
          </p:nvPr>
        </p:nvPicPr>
        <p:blipFill>
          <a:blip r:embed="rId2"/>
          <a:stretch>
            <a:fillRect/>
          </a:stretch>
        </p:blipFill>
        <p:spPr>
          <a:xfrm>
            <a:off x="976222" y="955403"/>
            <a:ext cx="7191557" cy="4462089"/>
          </a:xfrm>
          <a:prstGeom prst="rect">
            <a:avLst/>
          </a:prstGeom>
        </p:spPr>
      </p:pic>
    </p:spTree>
    <p:extLst>
      <p:ext uri="{BB962C8B-B14F-4D97-AF65-F5344CB8AC3E}">
        <p14:creationId xmlns:p14="http://schemas.microsoft.com/office/powerpoint/2010/main" val="975225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49158"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5" name="Content Placeholder 11">
            <a:extLst>
              <a:ext uri="{FF2B5EF4-FFF2-40B4-BE49-F238E27FC236}">
                <a16:creationId xmlns:a16="http://schemas.microsoft.com/office/drawing/2014/main" id="{5C06B5AA-D78D-1558-DDAC-59853CFB1515}"/>
              </a:ext>
            </a:extLst>
          </p:cNvPr>
          <p:cNvSpPr>
            <a:spLocks noGrp="1"/>
          </p:cNvSpPr>
          <p:nvPr>
            <p:ph idx="1"/>
          </p:nvPr>
        </p:nvSpPr>
        <p:spPr>
          <a:xfrm>
            <a:off x="431803" y="2248335"/>
            <a:ext cx="8279606" cy="2263801"/>
          </a:xfrm>
        </p:spPr>
        <p:txBody>
          <a:bodyPr>
            <a:noAutofit/>
          </a:bodyPr>
          <a:lstStyle/>
          <a:p>
            <a:pPr>
              <a:lnSpc>
                <a:spcPct val="100000"/>
              </a:lnSpc>
              <a:spcBef>
                <a:spcPct val="100000"/>
              </a:spcBef>
              <a:buClr>
                <a:schemeClr val="bg1"/>
              </a:buClr>
            </a:pPr>
            <a:endParaRPr lang="en-US" altLang="en-US" dirty="0">
              <a:latin typeface="+mj-lt"/>
            </a:endParaRPr>
          </a:p>
          <a:p>
            <a:pPr>
              <a:lnSpc>
                <a:spcPct val="100000"/>
              </a:lnSpc>
              <a:spcBef>
                <a:spcPct val="100000"/>
              </a:spcBef>
              <a:buClr>
                <a:schemeClr val="bg1"/>
              </a:buClr>
            </a:pPr>
            <a:endParaRPr lang="en-US" altLang="en-US" dirty="0">
              <a:latin typeface="+mj-lt"/>
            </a:endParaRPr>
          </a:p>
        </p:txBody>
      </p:sp>
      <p:sp>
        <p:nvSpPr>
          <p:cNvPr id="9" name="Title 1">
            <a:extLst>
              <a:ext uri="{FF2B5EF4-FFF2-40B4-BE49-F238E27FC236}">
                <a16:creationId xmlns:a16="http://schemas.microsoft.com/office/drawing/2014/main" id="{5ECFD494-3C46-3518-C9C5-BD1BED2023FF}"/>
              </a:ext>
            </a:extLst>
          </p:cNvPr>
          <p:cNvSpPr>
            <a:spLocks noGrp="1"/>
          </p:cNvSpPr>
          <p:nvPr>
            <p:ph type="title"/>
          </p:nvPr>
        </p:nvSpPr>
        <p:spPr>
          <a:xfrm>
            <a:off x="223572" y="1259803"/>
            <a:ext cx="8280400" cy="556050"/>
          </a:xfrm>
        </p:spPr>
        <p:txBody>
          <a:bodyPr vert="horz"/>
          <a:lstStyle/>
          <a:p>
            <a:pPr algn="ctr"/>
            <a:r>
              <a:rPr lang="en-US" altLang="en-US" sz="4000" dirty="0"/>
              <a:t>Communicate Clearly</a:t>
            </a:r>
            <a:endParaRPr lang="en-US" sz="4000" dirty="0"/>
          </a:p>
        </p:txBody>
      </p:sp>
      <p:sp>
        <p:nvSpPr>
          <p:cNvPr id="14" name="Content Placeholder 11">
            <a:extLst>
              <a:ext uri="{FF2B5EF4-FFF2-40B4-BE49-F238E27FC236}">
                <a16:creationId xmlns:a16="http://schemas.microsoft.com/office/drawing/2014/main" id="{798B8F11-54C7-8D7E-222B-0A291F497613}"/>
              </a:ext>
            </a:extLst>
          </p:cNvPr>
          <p:cNvSpPr txBox="1">
            <a:spLocks/>
          </p:cNvSpPr>
          <p:nvPr/>
        </p:nvSpPr>
        <p:spPr>
          <a:xfrm>
            <a:off x="1409576" y="2248335"/>
            <a:ext cx="6820024" cy="22638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lang="en-US"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panose="020B0604020202020204" pitchFamily="34" charset="0"/>
              <a:buNone/>
              <a:defRPr lang="en-US"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Arial" panose="020B0604020202020204" pitchFamily="34" charset="0"/>
              <a:buNone/>
              <a:defRPr lang="en-US"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schemeClr val="bg1"/>
              </a:buClr>
              <a:buFont typeface="Arial" panose="020B0604020202020204" pitchFamily="34" charset="0"/>
              <a:buChar char="•"/>
            </a:pPr>
            <a:r>
              <a:rPr lang="en-US" sz="2400" dirty="0"/>
              <a:t>Determine the communication </a:t>
            </a:r>
            <a:r>
              <a:rPr lang="en-US" sz="2400" dirty="0" smtClean="0"/>
              <a:t>goals</a:t>
            </a:r>
          </a:p>
          <a:p>
            <a:pPr marL="257175" indent="-257175">
              <a:buClr>
                <a:schemeClr val="bg1"/>
              </a:buClr>
              <a:buFont typeface="Arial" panose="020B0604020202020204" pitchFamily="34" charset="0"/>
              <a:buChar char="•"/>
            </a:pPr>
            <a:r>
              <a:rPr lang="en-US" sz="2400" dirty="0" smtClean="0"/>
              <a:t>Focus </a:t>
            </a:r>
            <a:r>
              <a:rPr lang="en-US" sz="2400" dirty="0"/>
              <a:t>on 1-3 main points per conversation</a:t>
            </a:r>
          </a:p>
          <a:p>
            <a:pPr marL="257175" indent="-257175">
              <a:buClr>
                <a:schemeClr val="bg1"/>
              </a:buClr>
              <a:buFont typeface="Arial" panose="020B0604020202020204" pitchFamily="34" charset="0"/>
              <a:buChar char="•"/>
            </a:pPr>
            <a:r>
              <a:rPr lang="en-US" sz="2400" dirty="0"/>
              <a:t>Pause between points</a:t>
            </a:r>
          </a:p>
          <a:p>
            <a:pPr marL="257175" indent="-257175">
              <a:buClr>
                <a:schemeClr val="bg1"/>
              </a:buClr>
              <a:buFont typeface="Arial" panose="020B0604020202020204" pitchFamily="34" charset="0"/>
              <a:buChar char="•"/>
            </a:pPr>
            <a:r>
              <a:rPr lang="en-US" sz="2400" dirty="0"/>
              <a:t>Speak slowly and clearly </a:t>
            </a:r>
          </a:p>
          <a:p>
            <a:pPr marL="257175" indent="-257175">
              <a:buClr>
                <a:schemeClr val="bg1"/>
              </a:buClr>
              <a:buFont typeface="Arial" panose="020B0604020202020204" pitchFamily="34" charset="0"/>
              <a:buChar char="•"/>
            </a:pPr>
            <a:r>
              <a:rPr lang="en-US" sz="2400" dirty="0"/>
              <a:t>Avoid jargon</a:t>
            </a:r>
          </a:p>
          <a:p>
            <a:pPr marL="257175" indent="-257175">
              <a:buClr>
                <a:schemeClr val="bg1"/>
              </a:buClr>
              <a:buFont typeface="Arial" panose="020B0604020202020204" pitchFamily="34" charset="0"/>
              <a:buChar char="•"/>
            </a:pPr>
            <a:endParaRPr lang="en-US" sz="1800" dirty="0"/>
          </a:p>
        </p:txBody>
      </p:sp>
    </p:spTree>
    <p:extLst>
      <p:ext uri="{BB962C8B-B14F-4D97-AF65-F5344CB8AC3E}">
        <p14:creationId xmlns:p14="http://schemas.microsoft.com/office/powerpoint/2010/main" val="1181337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0181"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cxnSp>
        <p:nvCxnSpPr>
          <p:cNvPr id="33" name="Straight Connector 32">
            <a:extLst>
              <a:ext uri="{FF2B5EF4-FFF2-40B4-BE49-F238E27FC236}">
                <a16:creationId xmlns:a16="http://schemas.microsoft.com/office/drawing/2014/main" id="{8CFDEA6C-452F-BA92-13C2-F0A0C021A419}"/>
              </a:ext>
            </a:extLst>
          </p:cNvPr>
          <p:cNvCxnSpPr/>
          <p:nvPr/>
        </p:nvCxnSpPr>
        <p:spPr>
          <a:xfrm>
            <a:off x="432197" y="4944618"/>
            <a:ext cx="492065"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12" name="Content Placeholder 11">
            <a:extLst>
              <a:ext uri="{FF2B5EF4-FFF2-40B4-BE49-F238E27FC236}">
                <a16:creationId xmlns:a16="http://schemas.microsoft.com/office/drawing/2014/main" id="{74A199C1-8F72-7CC9-D45A-0928B4A3D27A}"/>
              </a:ext>
            </a:extLst>
          </p:cNvPr>
          <p:cNvSpPr>
            <a:spLocks noGrp="1"/>
          </p:cNvSpPr>
          <p:nvPr>
            <p:ph idx="1"/>
          </p:nvPr>
        </p:nvSpPr>
        <p:spPr>
          <a:xfrm>
            <a:off x="432197" y="2653449"/>
            <a:ext cx="8279606" cy="2263801"/>
          </a:xfrm>
        </p:spPr>
        <p:txBody>
          <a:bodyPr>
            <a:noAutofit/>
          </a:bodyPr>
          <a:lstStyle/>
          <a:p>
            <a:endParaRPr lang="en-US" sz="1500" dirty="0"/>
          </a:p>
          <a:p>
            <a:endParaRPr lang="en-US" sz="1500" dirty="0"/>
          </a:p>
        </p:txBody>
      </p:sp>
      <p:graphicFrame>
        <p:nvGraphicFramePr>
          <p:cNvPr id="3" name="Table 2"/>
          <p:cNvGraphicFramePr>
            <a:graphicFrameLocks noGrp="1"/>
          </p:cNvGraphicFramePr>
          <p:nvPr>
            <p:extLst/>
          </p:nvPr>
        </p:nvGraphicFramePr>
        <p:xfrm>
          <a:off x="432197" y="1364475"/>
          <a:ext cx="8079240" cy="3771900"/>
        </p:xfrm>
        <a:graphic>
          <a:graphicData uri="http://schemas.openxmlformats.org/drawingml/2006/table">
            <a:tbl>
              <a:tblPr firstRow="1" bandRow="1">
                <a:tableStyleId>{5C22544A-7EE6-4342-B048-85BDC9FD1C3A}</a:tableStyleId>
              </a:tblPr>
              <a:tblGrid>
                <a:gridCol w="4039620">
                  <a:extLst>
                    <a:ext uri="{9D8B030D-6E8A-4147-A177-3AD203B41FA5}">
                      <a16:colId xmlns:a16="http://schemas.microsoft.com/office/drawing/2014/main" val="2279080366"/>
                    </a:ext>
                  </a:extLst>
                </a:gridCol>
                <a:gridCol w="4039620">
                  <a:extLst>
                    <a:ext uri="{9D8B030D-6E8A-4147-A177-3AD203B41FA5}">
                      <a16:colId xmlns:a16="http://schemas.microsoft.com/office/drawing/2014/main" val="2898878074"/>
                    </a:ext>
                  </a:extLst>
                </a:gridCol>
              </a:tblGrid>
              <a:tr h="278130">
                <a:tc>
                  <a:txBody>
                    <a:bodyPr/>
                    <a:lstStyle/>
                    <a:p>
                      <a:r>
                        <a:rPr lang="en-US" sz="1200" dirty="0"/>
                        <a:t>Instead of:</a:t>
                      </a:r>
                      <a:endParaRPr lang="en-US" sz="900" dirty="0"/>
                    </a:p>
                  </a:txBody>
                  <a:tcPr marL="68580" marR="68580" marT="34290" marB="34290"/>
                </a:tc>
                <a:tc>
                  <a:txBody>
                    <a:bodyPr/>
                    <a:lstStyle/>
                    <a:p>
                      <a:r>
                        <a:rPr lang="en-US" sz="1200" dirty="0"/>
                        <a:t>Try this:</a:t>
                      </a:r>
                    </a:p>
                  </a:txBody>
                  <a:tcPr marL="68580" marR="68580" marT="34290" marB="34290"/>
                </a:tc>
                <a:extLst>
                  <a:ext uri="{0D108BD9-81ED-4DB2-BD59-A6C34878D82A}">
                    <a16:rowId xmlns:a16="http://schemas.microsoft.com/office/drawing/2014/main" val="3317067648"/>
                  </a:ext>
                </a:extLst>
              </a:tr>
              <a:tr h="278130">
                <a:tc>
                  <a:txBody>
                    <a:bodyPr/>
                    <a:lstStyle/>
                    <a:p>
                      <a:r>
                        <a:rPr lang="en-US" sz="1200" dirty="0"/>
                        <a:t>Genetic</a:t>
                      </a:r>
                      <a:r>
                        <a:rPr lang="en-US" sz="1200" baseline="0" dirty="0"/>
                        <a:t> Information, DNA</a:t>
                      </a:r>
                      <a:endParaRPr lang="en-US" sz="1200" dirty="0"/>
                    </a:p>
                  </a:txBody>
                  <a:tcPr marL="68580" marR="68580" marT="34290" marB="34290"/>
                </a:tc>
                <a:tc>
                  <a:txBody>
                    <a:bodyPr/>
                    <a:lstStyle/>
                    <a:p>
                      <a:r>
                        <a:rPr lang="en-US" sz="1200" dirty="0"/>
                        <a:t>Blueprint</a:t>
                      </a:r>
                      <a:r>
                        <a:rPr lang="en-US" sz="1200" baseline="0" dirty="0"/>
                        <a:t> of the body (</a:t>
                      </a:r>
                      <a:r>
                        <a:rPr lang="en-US" sz="1200" i="1" baseline="0" dirty="0"/>
                        <a:t>book of recipes</a:t>
                      </a:r>
                      <a:r>
                        <a:rPr lang="en-US" sz="1200" baseline="0" dirty="0"/>
                        <a:t>)</a:t>
                      </a:r>
                      <a:endParaRPr lang="en-US" sz="1200" dirty="0"/>
                    </a:p>
                  </a:txBody>
                  <a:tcPr marL="68580" marR="68580" marT="34290" marB="34290"/>
                </a:tc>
                <a:extLst>
                  <a:ext uri="{0D108BD9-81ED-4DB2-BD59-A6C34878D82A}">
                    <a16:rowId xmlns:a16="http://schemas.microsoft.com/office/drawing/2014/main" val="2060839929"/>
                  </a:ext>
                </a:extLst>
              </a:tr>
              <a:tr h="278130">
                <a:tc>
                  <a:txBody>
                    <a:bodyPr/>
                    <a:lstStyle/>
                    <a:p>
                      <a:r>
                        <a:rPr lang="en-US" sz="1200" dirty="0"/>
                        <a:t>Chromosomes</a:t>
                      </a:r>
                    </a:p>
                  </a:txBody>
                  <a:tcPr marL="68580" marR="68580" marT="34290" marB="34290"/>
                </a:tc>
                <a:tc>
                  <a:txBody>
                    <a:bodyPr/>
                    <a:lstStyle/>
                    <a:p>
                      <a:r>
                        <a:rPr lang="en-US" sz="1200" dirty="0"/>
                        <a:t>Tiny packages with</a:t>
                      </a:r>
                      <a:r>
                        <a:rPr lang="en-US" sz="1200" baseline="0" dirty="0"/>
                        <a:t> instructions (</a:t>
                      </a:r>
                      <a:r>
                        <a:rPr lang="en-US" sz="1200" i="1" baseline="0" dirty="0"/>
                        <a:t>recipes in the book</a:t>
                      </a:r>
                      <a:r>
                        <a:rPr lang="en-US" sz="1200" baseline="0" dirty="0"/>
                        <a:t>)</a:t>
                      </a:r>
                      <a:endParaRPr lang="en-US" sz="1200" dirty="0"/>
                    </a:p>
                  </a:txBody>
                  <a:tcPr marL="68580" marR="68580" marT="34290" marB="34290"/>
                </a:tc>
                <a:extLst>
                  <a:ext uri="{0D108BD9-81ED-4DB2-BD59-A6C34878D82A}">
                    <a16:rowId xmlns:a16="http://schemas.microsoft.com/office/drawing/2014/main" val="2354951758"/>
                  </a:ext>
                </a:extLst>
              </a:tr>
              <a:tr h="278130">
                <a:tc>
                  <a:txBody>
                    <a:bodyPr/>
                    <a:lstStyle/>
                    <a:p>
                      <a:r>
                        <a:rPr lang="en-US" sz="1200" dirty="0"/>
                        <a:t>Gene</a:t>
                      </a:r>
                    </a:p>
                  </a:txBody>
                  <a:tcPr marL="68580" marR="68580" marT="34290" marB="34290"/>
                </a:tc>
                <a:tc>
                  <a:txBody>
                    <a:bodyPr/>
                    <a:lstStyle/>
                    <a:p>
                      <a:r>
                        <a:rPr lang="en-US" sz="1200" dirty="0"/>
                        <a:t>One tiny</a:t>
                      </a:r>
                      <a:r>
                        <a:rPr lang="en-US" sz="1200" baseline="0" dirty="0"/>
                        <a:t> package inside the chromosome (</a:t>
                      </a:r>
                      <a:r>
                        <a:rPr lang="en-US" sz="1200" i="1" baseline="0" dirty="0"/>
                        <a:t>ingredients</a:t>
                      </a:r>
                      <a:r>
                        <a:rPr lang="en-US" sz="1200" baseline="0" dirty="0"/>
                        <a:t>)</a:t>
                      </a:r>
                      <a:endParaRPr lang="en-US" sz="1200" dirty="0"/>
                    </a:p>
                  </a:txBody>
                  <a:tcPr marL="68580" marR="68580" marT="34290" marB="34290"/>
                </a:tc>
                <a:extLst>
                  <a:ext uri="{0D108BD9-81ED-4DB2-BD59-A6C34878D82A}">
                    <a16:rowId xmlns:a16="http://schemas.microsoft.com/office/drawing/2014/main" val="1686118116"/>
                  </a:ext>
                </a:extLst>
              </a:tr>
              <a:tr h="434340">
                <a:tc>
                  <a:txBody>
                    <a:bodyPr/>
                    <a:lstStyle/>
                    <a:p>
                      <a:r>
                        <a:rPr lang="en-US" sz="1200" dirty="0"/>
                        <a:t>Genetic Test</a:t>
                      </a:r>
                    </a:p>
                  </a:txBody>
                  <a:tcPr marL="68580" marR="68580" marT="34290" marB="34290"/>
                </a:tc>
                <a:tc>
                  <a:txBody>
                    <a:bodyPr/>
                    <a:lstStyle/>
                    <a:p>
                      <a:r>
                        <a:rPr lang="en-US" sz="1200" dirty="0"/>
                        <a:t>Test to see what</a:t>
                      </a:r>
                      <a:r>
                        <a:rPr lang="en-US" sz="1200" baseline="0" dirty="0"/>
                        <a:t> the blueprint looks like (</a:t>
                      </a:r>
                      <a:r>
                        <a:rPr lang="en-US" sz="1200" i="1" baseline="0" dirty="0"/>
                        <a:t>how the book was printed</a:t>
                      </a:r>
                      <a:r>
                        <a:rPr lang="en-US" sz="1200" baseline="0" dirty="0"/>
                        <a:t>)</a:t>
                      </a:r>
                      <a:endParaRPr lang="en-US" sz="1200" dirty="0"/>
                    </a:p>
                  </a:txBody>
                  <a:tcPr marL="68580" marR="68580" marT="34290" marB="34290"/>
                </a:tc>
                <a:extLst>
                  <a:ext uri="{0D108BD9-81ED-4DB2-BD59-A6C34878D82A}">
                    <a16:rowId xmlns:a16="http://schemas.microsoft.com/office/drawing/2014/main" val="50230488"/>
                  </a:ext>
                </a:extLst>
              </a:tr>
              <a:tr h="278130">
                <a:tc>
                  <a:txBody>
                    <a:bodyPr/>
                    <a:lstStyle/>
                    <a:p>
                      <a:r>
                        <a:rPr lang="en-US" sz="1200" dirty="0"/>
                        <a:t>Congenital</a:t>
                      </a:r>
                    </a:p>
                  </a:txBody>
                  <a:tcPr marL="68580" marR="68580" marT="34290" marB="34290"/>
                </a:tc>
                <a:tc>
                  <a:txBody>
                    <a:bodyPr/>
                    <a:lstStyle/>
                    <a:p>
                      <a:r>
                        <a:rPr lang="en-US" sz="1200" dirty="0"/>
                        <a:t>Born this way</a:t>
                      </a:r>
                    </a:p>
                  </a:txBody>
                  <a:tcPr marL="68580" marR="68580" marT="34290" marB="34290"/>
                </a:tc>
                <a:extLst>
                  <a:ext uri="{0D108BD9-81ED-4DB2-BD59-A6C34878D82A}">
                    <a16:rowId xmlns:a16="http://schemas.microsoft.com/office/drawing/2014/main" val="3093534602"/>
                  </a:ext>
                </a:extLst>
              </a:tr>
              <a:tr h="278130">
                <a:tc>
                  <a:txBody>
                    <a:bodyPr/>
                    <a:lstStyle/>
                    <a:p>
                      <a:r>
                        <a:rPr lang="en-US" sz="1200" dirty="0"/>
                        <a:t>Hereditary</a:t>
                      </a:r>
                    </a:p>
                  </a:txBody>
                  <a:tcPr marL="68580" marR="68580" marT="34290" marB="34290"/>
                </a:tc>
                <a:tc>
                  <a:txBody>
                    <a:bodyPr/>
                    <a:lstStyle/>
                    <a:p>
                      <a:r>
                        <a:rPr lang="en-US" sz="1200" dirty="0"/>
                        <a:t>Runs in families</a:t>
                      </a:r>
                    </a:p>
                  </a:txBody>
                  <a:tcPr marL="68580" marR="68580" marT="34290" marB="34290"/>
                </a:tc>
                <a:extLst>
                  <a:ext uri="{0D108BD9-81ED-4DB2-BD59-A6C34878D82A}">
                    <a16:rowId xmlns:a16="http://schemas.microsoft.com/office/drawing/2014/main" val="2855411120"/>
                  </a:ext>
                </a:extLst>
              </a:tr>
              <a:tr h="278130">
                <a:tc>
                  <a:txBody>
                    <a:bodyPr/>
                    <a:lstStyle/>
                    <a:p>
                      <a:r>
                        <a:rPr lang="en-US" sz="1200" dirty="0"/>
                        <a:t>De Novo</a:t>
                      </a:r>
                    </a:p>
                  </a:txBody>
                  <a:tcPr marL="68580" marR="68580" marT="34290" marB="34290"/>
                </a:tc>
                <a:tc>
                  <a:txBody>
                    <a:bodyPr/>
                    <a:lstStyle/>
                    <a:p>
                      <a:r>
                        <a:rPr lang="en-US" sz="1200" baseline="0" dirty="0"/>
                        <a:t>New</a:t>
                      </a:r>
                      <a:endParaRPr lang="en-US" sz="1200" dirty="0"/>
                    </a:p>
                  </a:txBody>
                  <a:tcPr marL="68580" marR="68580" marT="34290" marB="34290"/>
                </a:tc>
                <a:extLst>
                  <a:ext uri="{0D108BD9-81ED-4DB2-BD59-A6C34878D82A}">
                    <a16:rowId xmlns:a16="http://schemas.microsoft.com/office/drawing/2014/main" val="1640320957"/>
                  </a:ext>
                </a:extLst>
              </a:tr>
              <a:tr h="278130">
                <a:tc>
                  <a:txBody>
                    <a:bodyPr/>
                    <a:lstStyle/>
                    <a:p>
                      <a:r>
                        <a:rPr lang="en-US" sz="1200" dirty="0"/>
                        <a:t>Duplication / Deletion</a:t>
                      </a:r>
                    </a:p>
                  </a:txBody>
                  <a:tcPr marL="68580" marR="68580" marT="34290" marB="34290"/>
                </a:tc>
                <a:tc>
                  <a:txBody>
                    <a:bodyPr/>
                    <a:lstStyle/>
                    <a:p>
                      <a:r>
                        <a:rPr lang="en-US" sz="1200" dirty="0"/>
                        <a:t>Two copies / Missing </a:t>
                      </a:r>
                    </a:p>
                  </a:txBody>
                  <a:tcPr marL="68580" marR="68580" marT="34290" marB="34290"/>
                </a:tc>
                <a:extLst>
                  <a:ext uri="{0D108BD9-81ED-4DB2-BD59-A6C34878D82A}">
                    <a16:rowId xmlns:a16="http://schemas.microsoft.com/office/drawing/2014/main" val="2130631554"/>
                  </a:ext>
                </a:extLst>
              </a:tr>
              <a:tr h="278130">
                <a:tc>
                  <a:txBody>
                    <a:bodyPr/>
                    <a:lstStyle/>
                    <a:p>
                      <a:r>
                        <a:rPr lang="en-US" sz="1200" dirty="0"/>
                        <a:t>Variant of Unknown Significance</a:t>
                      </a:r>
                    </a:p>
                  </a:txBody>
                  <a:tcPr marL="68580" marR="68580" marT="34290" marB="34290"/>
                </a:tc>
                <a:tc>
                  <a:txBody>
                    <a:bodyPr/>
                    <a:lstStyle/>
                    <a:p>
                      <a:r>
                        <a:rPr lang="en-US" sz="1200" dirty="0"/>
                        <a:t>We do not know what this change </a:t>
                      </a:r>
                      <a:r>
                        <a:rPr lang="en-US" sz="1200" baseline="0" dirty="0"/>
                        <a:t>means yet</a:t>
                      </a:r>
                      <a:endParaRPr lang="en-US" sz="1200" dirty="0"/>
                    </a:p>
                  </a:txBody>
                  <a:tcPr marL="68580" marR="68580" marT="34290" marB="34290"/>
                </a:tc>
                <a:extLst>
                  <a:ext uri="{0D108BD9-81ED-4DB2-BD59-A6C34878D82A}">
                    <a16:rowId xmlns:a16="http://schemas.microsoft.com/office/drawing/2014/main" val="2634906277"/>
                  </a:ext>
                </a:extLst>
              </a:tr>
              <a:tr h="278130">
                <a:tc>
                  <a:txBody>
                    <a:bodyPr/>
                    <a:lstStyle/>
                    <a:p>
                      <a:r>
                        <a:rPr lang="en-US" sz="1200" dirty="0"/>
                        <a:t>Pathogenic Variant</a:t>
                      </a:r>
                    </a:p>
                  </a:txBody>
                  <a:tcPr marL="68580" marR="68580" marT="34290" marB="34290"/>
                </a:tc>
                <a:tc>
                  <a:txBody>
                    <a:bodyPr/>
                    <a:lstStyle/>
                    <a:p>
                      <a:r>
                        <a:rPr lang="en-US" sz="1200" dirty="0"/>
                        <a:t>A change that</a:t>
                      </a:r>
                      <a:r>
                        <a:rPr lang="en-US" sz="1200" baseline="0" dirty="0"/>
                        <a:t> can cause problems</a:t>
                      </a:r>
                      <a:endParaRPr lang="en-US" sz="1200" dirty="0"/>
                    </a:p>
                  </a:txBody>
                  <a:tcPr marL="68580" marR="68580" marT="34290" marB="34290"/>
                </a:tc>
                <a:extLst>
                  <a:ext uri="{0D108BD9-81ED-4DB2-BD59-A6C34878D82A}">
                    <a16:rowId xmlns:a16="http://schemas.microsoft.com/office/drawing/2014/main" val="283272331"/>
                  </a:ext>
                </a:extLst>
              </a:tr>
              <a:tr h="278130">
                <a:tc>
                  <a:txBody>
                    <a:bodyPr/>
                    <a:lstStyle/>
                    <a:p>
                      <a:r>
                        <a:rPr lang="en-US" sz="1200" dirty="0"/>
                        <a:t>Informed Consent</a:t>
                      </a:r>
                    </a:p>
                  </a:txBody>
                  <a:tcPr marL="68580" marR="68580" marT="34290" marB="34290"/>
                </a:tc>
                <a:tc>
                  <a:txBody>
                    <a:bodyPr/>
                    <a:lstStyle/>
                    <a:p>
                      <a:r>
                        <a:rPr lang="en-US" sz="1200" dirty="0"/>
                        <a:t>Let’</a:t>
                      </a:r>
                      <a:r>
                        <a:rPr lang="en-US" sz="1200" baseline="0" dirty="0"/>
                        <a:t>s talk about the p</a:t>
                      </a:r>
                      <a:r>
                        <a:rPr lang="en-US" sz="1200" dirty="0"/>
                        <a:t>ros and cons</a:t>
                      </a:r>
                    </a:p>
                  </a:txBody>
                  <a:tcPr marL="68580" marR="68580" marT="34290" marB="34290"/>
                </a:tc>
                <a:extLst>
                  <a:ext uri="{0D108BD9-81ED-4DB2-BD59-A6C34878D82A}">
                    <a16:rowId xmlns:a16="http://schemas.microsoft.com/office/drawing/2014/main" val="4173308615"/>
                  </a:ext>
                </a:extLst>
              </a:tr>
              <a:tr h="278130">
                <a:tc>
                  <a:txBody>
                    <a:bodyPr/>
                    <a:lstStyle/>
                    <a:p>
                      <a:r>
                        <a:rPr lang="en-US" sz="1200" dirty="0"/>
                        <a:t>Referral</a:t>
                      </a:r>
                    </a:p>
                  </a:txBody>
                  <a:tcPr marL="68580" marR="68580" marT="34290" marB="34290"/>
                </a:tc>
                <a:tc>
                  <a:txBody>
                    <a:bodyPr/>
                    <a:lstStyle/>
                    <a:p>
                      <a:r>
                        <a:rPr lang="en-US" sz="1200" dirty="0"/>
                        <a:t>Send you to another doctor</a:t>
                      </a:r>
                    </a:p>
                  </a:txBody>
                  <a:tcPr marL="68580" marR="68580" marT="34290" marB="34290"/>
                </a:tc>
                <a:extLst>
                  <a:ext uri="{0D108BD9-81ED-4DB2-BD59-A6C34878D82A}">
                    <a16:rowId xmlns:a16="http://schemas.microsoft.com/office/drawing/2014/main" val="1690782909"/>
                  </a:ext>
                </a:extLst>
              </a:tr>
            </a:tbl>
          </a:graphicData>
        </a:graphic>
      </p:graphicFrame>
    </p:spTree>
    <p:extLst>
      <p:ext uri="{BB962C8B-B14F-4D97-AF65-F5344CB8AC3E}">
        <p14:creationId xmlns:p14="http://schemas.microsoft.com/office/powerpoint/2010/main" val="243722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1206"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p:txBody>
          <a:bodyPr vert="horz"/>
          <a:lstStyle/>
          <a:p>
            <a:pPr algn="ctr"/>
            <a:r>
              <a:rPr lang="en-US" dirty="0" smtClean="0"/>
              <a:t>Use Visual Aids and/or </a:t>
            </a:r>
            <a:r>
              <a:rPr lang="en-US" dirty="0"/>
              <a:t>Analogies</a:t>
            </a:r>
          </a:p>
        </p:txBody>
      </p:sp>
      <p:sp>
        <p:nvSpPr>
          <p:cNvPr id="6" name="Content Placeholder 11">
            <a:extLst>
              <a:ext uri="{FF2B5EF4-FFF2-40B4-BE49-F238E27FC236}">
                <a16:creationId xmlns:a16="http://schemas.microsoft.com/office/drawing/2014/main" id="{798B8F11-54C7-8D7E-222B-0A291F497613}"/>
              </a:ext>
            </a:extLst>
          </p:cNvPr>
          <p:cNvSpPr txBox="1">
            <a:spLocks noGrp="1"/>
          </p:cNvSpPr>
          <p:nvPr>
            <p:ph idx="1"/>
          </p:nvPr>
        </p:nvSpPr>
        <p:spPr>
          <a:xfrm>
            <a:off x="431803" y="2248546"/>
            <a:ext cx="8279606" cy="226337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lang="en-US"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panose="020B0604020202020204" pitchFamily="34" charset="0"/>
              <a:buNone/>
              <a:defRPr lang="en-US"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Arial" panose="020B0604020202020204" pitchFamily="34" charset="0"/>
              <a:buNone/>
              <a:defRPr lang="en-US"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schemeClr val="bg1"/>
              </a:buClr>
              <a:buFont typeface="Arial" panose="020B0604020202020204" pitchFamily="34" charset="0"/>
              <a:buChar char="•"/>
            </a:pPr>
            <a:r>
              <a:rPr lang="en-US" sz="3200" dirty="0">
                <a:latin typeface="+mj-lt"/>
              </a:rPr>
              <a:t>A picture is worth a thousand words</a:t>
            </a:r>
          </a:p>
          <a:p>
            <a:pPr marL="257175" indent="-257175">
              <a:buClr>
                <a:schemeClr val="bg1"/>
              </a:buClr>
              <a:buFont typeface="Arial" panose="020B0604020202020204" pitchFamily="34" charset="0"/>
              <a:buChar char="•"/>
            </a:pPr>
            <a:r>
              <a:rPr lang="en-US" sz="3200" dirty="0">
                <a:latin typeface="+mj-lt"/>
              </a:rPr>
              <a:t>Analogies - “Building a bridge between the known and the unknown”</a:t>
            </a:r>
          </a:p>
          <a:p>
            <a:pPr marL="257175" indent="-257175">
              <a:buClr>
                <a:schemeClr val="bg1"/>
              </a:buClr>
              <a:buFont typeface="Arial" panose="020B0604020202020204" pitchFamily="34" charset="0"/>
              <a:buChar char="•"/>
            </a:pPr>
            <a:endParaRPr lang="en-US" sz="1800" dirty="0"/>
          </a:p>
          <a:p>
            <a:pPr>
              <a:buClr>
                <a:schemeClr val="bg1"/>
              </a:buClr>
            </a:pPr>
            <a:endParaRPr lang="en-US" sz="1800" dirty="0"/>
          </a:p>
        </p:txBody>
      </p:sp>
    </p:spTree>
    <p:extLst>
      <p:ext uri="{BB962C8B-B14F-4D97-AF65-F5344CB8AC3E}">
        <p14:creationId xmlns:p14="http://schemas.microsoft.com/office/powerpoint/2010/main" val="1793128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2230"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p:txBody>
          <a:bodyPr vert="horz"/>
          <a:lstStyle/>
          <a:p>
            <a:pPr algn="ctr"/>
            <a:r>
              <a:rPr lang="en-US" dirty="0"/>
              <a:t>Cook Book Analogy: Trisomy 21</a:t>
            </a:r>
          </a:p>
        </p:txBody>
      </p:sp>
      <p:sp>
        <p:nvSpPr>
          <p:cNvPr id="8" name="Content Placeholder 2"/>
          <p:cNvSpPr>
            <a:spLocks noGrp="1"/>
          </p:cNvSpPr>
          <p:nvPr>
            <p:ph idx="1"/>
          </p:nvPr>
        </p:nvSpPr>
        <p:spPr>
          <a:xfrm>
            <a:off x="431800" y="1539473"/>
            <a:ext cx="8280400" cy="2701028"/>
          </a:xfrm>
        </p:spPr>
        <p:txBody>
          <a:bodyPr>
            <a:noAutofit/>
          </a:bodyPr>
          <a:lstStyle/>
          <a:p>
            <a:pPr marL="342900" indent="-342900">
              <a:lnSpc>
                <a:spcPct val="120000"/>
              </a:lnSpc>
              <a:buClr>
                <a:schemeClr val="bg1"/>
              </a:buClr>
              <a:buFont typeface="Arial" panose="020B0604020202020204" pitchFamily="34" charset="0"/>
              <a:buChar char="•"/>
            </a:pPr>
            <a:r>
              <a:rPr lang="en-US" sz="2400" dirty="0">
                <a:latin typeface="+mj-lt"/>
              </a:rPr>
              <a:t>DNA is like a cook book with recipes. Everyone has their own cook book (DNA) with 46 recipes (chromosomes). </a:t>
            </a:r>
          </a:p>
          <a:p>
            <a:pPr marL="342900" indent="-342900">
              <a:lnSpc>
                <a:spcPct val="120000"/>
              </a:lnSpc>
              <a:buClr>
                <a:schemeClr val="bg1"/>
              </a:buClr>
              <a:buFont typeface="Arial" panose="020B0604020202020204" pitchFamily="34" charset="0"/>
              <a:buChar char="•"/>
            </a:pPr>
            <a:r>
              <a:rPr lang="en-US" sz="2400" dirty="0">
                <a:latin typeface="+mj-lt"/>
              </a:rPr>
              <a:t>Each recipe has two pages, one from the mother and one from the father.</a:t>
            </a:r>
          </a:p>
          <a:p>
            <a:pPr marL="342900" indent="-342900">
              <a:lnSpc>
                <a:spcPct val="120000"/>
              </a:lnSpc>
              <a:buClr>
                <a:schemeClr val="bg1"/>
              </a:buClr>
              <a:buFont typeface="Arial" panose="020B0604020202020204" pitchFamily="34" charset="0"/>
              <a:buChar char="•"/>
            </a:pPr>
            <a:r>
              <a:rPr lang="en-US" sz="2400" dirty="0">
                <a:latin typeface="+mj-lt"/>
              </a:rPr>
              <a:t>We should have 46 recipes (chromosomes) with two pages each, but sometimes a person can end up with 3 pages </a:t>
            </a:r>
            <a:r>
              <a:rPr lang="en-US" sz="2400" dirty="0" smtClean="0">
                <a:latin typeface="+mj-lt"/>
              </a:rPr>
              <a:t>in recipe #21 </a:t>
            </a:r>
            <a:r>
              <a:rPr lang="en-US" sz="2400" dirty="0">
                <a:latin typeface="+mj-lt"/>
              </a:rPr>
              <a:t>(Trisomy 21).</a:t>
            </a:r>
          </a:p>
          <a:p>
            <a:pPr marL="342900" indent="-342900">
              <a:lnSpc>
                <a:spcPct val="120000"/>
              </a:lnSpc>
              <a:buClr>
                <a:schemeClr val="bg1"/>
              </a:buClr>
              <a:buFont typeface="Arial" panose="020B0604020202020204" pitchFamily="34" charset="0"/>
              <a:buChar char="•"/>
            </a:pPr>
            <a:r>
              <a:rPr lang="en-US" sz="2400" dirty="0">
                <a:latin typeface="+mj-lt"/>
              </a:rPr>
              <a:t>This extra page (Trisomy 21) </a:t>
            </a:r>
            <a:r>
              <a:rPr lang="en-US" sz="2400" dirty="0" smtClean="0">
                <a:latin typeface="+mj-lt"/>
              </a:rPr>
              <a:t>can cause </a:t>
            </a:r>
            <a:r>
              <a:rPr lang="en-US" sz="2400" dirty="0">
                <a:latin typeface="+mj-lt"/>
              </a:rPr>
              <a:t>health problems in different parts of the body. </a:t>
            </a:r>
          </a:p>
        </p:txBody>
      </p:sp>
    </p:spTree>
    <p:extLst>
      <p:ext uri="{BB962C8B-B14F-4D97-AF65-F5344CB8AC3E}">
        <p14:creationId xmlns:p14="http://schemas.microsoft.com/office/powerpoint/2010/main" val="3553954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3254"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31800" y="722086"/>
            <a:ext cx="8280400" cy="556050"/>
          </a:xfrm>
        </p:spPr>
        <p:txBody>
          <a:bodyPr vert="horz"/>
          <a:lstStyle/>
          <a:p>
            <a:pPr algn="ctr"/>
            <a:r>
              <a:rPr lang="en-US" sz="4000" dirty="0"/>
              <a:t>Check for Understanding </a:t>
            </a:r>
          </a:p>
        </p:txBody>
      </p:sp>
      <p:sp>
        <p:nvSpPr>
          <p:cNvPr id="3" name="Content Placeholder 11">
            <a:extLst>
              <a:ext uri="{FF2B5EF4-FFF2-40B4-BE49-F238E27FC236}">
                <a16:creationId xmlns:a16="http://schemas.microsoft.com/office/drawing/2014/main" id="{2669A499-7345-072B-690F-3B3D818F42CA}"/>
              </a:ext>
            </a:extLst>
          </p:cNvPr>
          <p:cNvSpPr txBox="1">
            <a:spLocks/>
          </p:cNvSpPr>
          <p:nvPr/>
        </p:nvSpPr>
        <p:spPr>
          <a:xfrm>
            <a:off x="593470" y="2297100"/>
            <a:ext cx="8279606" cy="22638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lang="en-US"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panose="020B0604020202020204" pitchFamily="34" charset="0"/>
              <a:buNone/>
              <a:defRPr lang="en-US"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Arial" panose="020B0604020202020204" pitchFamily="34" charset="0"/>
              <a:buNone/>
              <a:defRPr lang="en-US"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schemeClr val="bg1"/>
              </a:buClr>
              <a:buFont typeface="Arial" panose="020B0604020202020204" pitchFamily="34" charset="0"/>
              <a:buChar char="•"/>
            </a:pPr>
            <a:r>
              <a:rPr lang="en-US" dirty="0">
                <a:latin typeface="+mj-lt"/>
              </a:rPr>
              <a:t>Teach-Back Method</a:t>
            </a:r>
          </a:p>
          <a:p>
            <a:pPr marL="257175" indent="-257175">
              <a:buClr>
                <a:schemeClr val="bg1"/>
              </a:buClr>
              <a:buFont typeface="Arial" panose="020B0604020202020204" pitchFamily="34" charset="0"/>
              <a:buChar char="•"/>
            </a:pPr>
            <a:r>
              <a:rPr lang="en-US" dirty="0">
                <a:latin typeface="+mj-lt"/>
              </a:rPr>
              <a:t>Encourage patients to ask questions</a:t>
            </a:r>
            <a:r>
              <a:rPr lang="en-US" sz="1800" dirty="0"/>
              <a:t>	</a:t>
            </a:r>
          </a:p>
          <a:p>
            <a:pPr marL="257175" indent="-257175">
              <a:buClr>
                <a:schemeClr val="bg1"/>
              </a:buClr>
              <a:buFont typeface="Arial" panose="020B0604020202020204" pitchFamily="34" charset="0"/>
              <a:buChar char="•"/>
            </a:pPr>
            <a:endParaRPr lang="en-US" sz="1800" dirty="0"/>
          </a:p>
          <a:p>
            <a:pPr>
              <a:buClr>
                <a:schemeClr val="bg1"/>
              </a:buClr>
            </a:pPr>
            <a:endParaRPr lang="en-US" sz="1800" dirty="0"/>
          </a:p>
        </p:txBody>
      </p:sp>
    </p:spTree>
    <p:extLst>
      <p:ext uri="{BB962C8B-B14F-4D97-AF65-F5344CB8AC3E}">
        <p14:creationId xmlns:p14="http://schemas.microsoft.com/office/powerpoint/2010/main" val="3089043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5D7ED-2EF5-F7B4-E8E0-F66E66DD6C4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A20A3A7-2DBF-91C3-058C-EC3BEB06C005}"/>
              </a:ext>
            </a:extLst>
          </p:cNvPr>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4278"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4A20A3A7-2DBF-91C3-058C-EC3BEB06C005}"/>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A1D55F-5757-AB50-A4E6-EB93B21C656C}"/>
              </a:ext>
            </a:extLst>
          </p:cNvPr>
          <p:cNvSpPr>
            <a:spLocks noGrp="1"/>
          </p:cNvSpPr>
          <p:nvPr>
            <p:ph type="title"/>
          </p:nvPr>
        </p:nvSpPr>
        <p:spPr>
          <a:xfrm>
            <a:off x="432197" y="812793"/>
            <a:ext cx="8280400" cy="556050"/>
          </a:xfrm>
        </p:spPr>
        <p:txBody>
          <a:bodyPr vert="horz"/>
          <a:lstStyle/>
          <a:p>
            <a:pPr algn="ctr"/>
            <a:r>
              <a:rPr lang="en-US" sz="4000" dirty="0" smtClean="0"/>
              <a:t>Health Literacy Strategies </a:t>
            </a:r>
            <a:endParaRPr lang="en-US" sz="4000" dirty="0"/>
          </a:p>
        </p:txBody>
      </p:sp>
      <p:sp>
        <p:nvSpPr>
          <p:cNvPr id="12" name="Content Placeholder 11">
            <a:extLst>
              <a:ext uri="{FF2B5EF4-FFF2-40B4-BE49-F238E27FC236}">
                <a16:creationId xmlns:a16="http://schemas.microsoft.com/office/drawing/2014/main" id="{69F734C6-59DA-B1DD-82D1-189AA39C1B7F}"/>
              </a:ext>
            </a:extLst>
          </p:cNvPr>
          <p:cNvSpPr>
            <a:spLocks noGrp="1"/>
          </p:cNvSpPr>
          <p:nvPr>
            <p:ph idx="1"/>
          </p:nvPr>
        </p:nvSpPr>
        <p:spPr>
          <a:xfrm>
            <a:off x="678229" y="1812073"/>
            <a:ext cx="5340348" cy="2263801"/>
          </a:xfrm>
        </p:spPr>
        <p:txBody>
          <a:bodyPr>
            <a:noAutofit/>
          </a:bodyPr>
          <a:lstStyle/>
          <a:p>
            <a:pPr marL="257175" indent="-257175">
              <a:lnSpc>
                <a:spcPct val="100000"/>
              </a:lnSpc>
              <a:spcBef>
                <a:spcPct val="100000"/>
              </a:spcBef>
              <a:buClr>
                <a:schemeClr val="bg1"/>
              </a:buClr>
              <a:buFont typeface="Arial" panose="020B0604020202020204" pitchFamily="34" charset="0"/>
              <a:buChar char="•"/>
            </a:pPr>
            <a:r>
              <a:rPr lang="en-US" altLang="en-US" sz="3200" dirty="0" smtClean="0">
                <a:latin typeface="+mj-lt"/>
              </a:rPr>
              <a:t>Universal Precautions Approach</a:t>
            </a:r>
          </a:p>
          <a:p>
            <a:pPr marL="257175" indent="-257175">
              <a:lnSpc>
                <a:spcPct val="100000"/>
              </a:lnSpc>
              <a:spcBef>
                <a:spcPct val="100000"/>
              </a:spcBef>
              <a:buClr>
                <a:schemeClr val="bg1"/>
              </a:buClr>
              <a:buFont typeface="Arial" panose="020B0604020202020204" pitchFamily="34" charset="0"/>
              <a:buChar char="•"/>
            </a:pPr>
            <a:r>
              <a:rPr lang="en-US" altLang="en-US" sz="3200" dirty="0" smtClean="0">
                <a:latin typeface="+mj-lt"/>
              </a:rPr>
              <a:t>Communicate </a:t>
            </a:r>
            <a:r>
              <a:rPr lang="en-US" altLang="en-US" sz="3200" dirty="0">
                <a:latin typeface="+mj-lt"/>
              </a:rPr>
              <a:t>clearly</a:t>
            </a:r>
          </a:p>
          <a:p>
            <a:pPr marL="257175" indent="-257175">
              <a:lnSpc>
                <a:spcPct val="100000"/>
              </a:lnSpc>
              <a:spcBef>
                <a:spcPct val="100000"/>
              </a:spcBef>
              <a:buClr>
                <a:schemeClr val="bg1"/>
              </a:buClr>
              <a:buFont typeface="Arial" panose="020B0604020202020204" pitchFamily="34" charset="0"/>
              <a:buChar char="•"/>
            </a:pPr>
            <a:r>
              <a:rPr lang="en-US" altLang="en-US" sz="3200" dirty="0">
                <a:latin typeface="+mj-lt"/>
              </a:rPr>
              <a:t>Use </a:t>
            </a:r>
            <a:r>
              <a:rPr lang="en-US" altLang="en-US" sz="3200" dirty="0" smtClean="0">
                <a:latin typeface="+mj-lt"/>
              </a:rPr>
              <a:t>visual aids </a:t>
            </a:r>
            <a:r>
              <a:rPr lang="en-US" altLang="en-US" sz="3200" dirty="0">
                <a:latin typeface="+mj-lt"/>
              </a:rPr>
              <a:t>and/or analogies</a:t>
            </a:r>
          </a:p>
          <a:p>
            <a:pPr marL="257175" indent="-257175">
              <a:lnSpc>
                <a:spcPct val="100000"/>
              </a:lnSpc>
              <a:spcBef>
                <a:spcPct val="100000"/>
              </a:spcBef>
              <a:buClr>
                <a:schemeClr val="bg1"/>
              </a:buClr>
              <a:buFont typeface="Arial" panose="020B0604020202020204" pitchFamily="34" charset="0"/>
              <a:buChar char="•"/>
            </a:pPr>
            <a:r>
              <a:rPr lang="en-US" altLang="en-US" sz="3200" dirty="0">
                <a:latin typeface="+mj-lt"/>
              </a:rPr>
              <a:t>Check for understanding </a:t>
            </a:r>
          </a:p>
        </p:txBody>
      </p:sp>
    </p:spTree>
    <p:extLst>
      <p:ext uri="{BB962C8B-B14F-4D97-AF65-F5344CB8AC3E}">
        <p14:creationId xmlns:p14="http://schemas.microsoft.com/office/powerpoint/2010/main" val="31066515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16AFE7C-3B8F-D901-B9DF-8AB6EBAF7609}"/>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5301" name="think-cell Slide" r:id="rId4" imgW="425" imgH="424" progId="TCLayout.ActiveDocument.1">
                  <p:embed/>
                </p:oleObj>
              </mc:Choice>
              <mc:Fallback>
                <p:oleObj name="think-cell Slide" r:id="rId4" imgW="425" imgH="424" progId="TCLayout.ActiveDocument.1">
                  <p:embed/>
                  <p:pic>
                    <p:nvPicPr>
                      <p:cNvPr id="9" name="think-cell data - do not delete" hidden="1">
                        <a:extLst>
                          <a:ext uri="{FF2B5EF4-FFF2-40B4-BE49-F238E27FC236}">
                            <a16:creationId xmlns:a16="http://schemas.microsoft.com/office/drawing/2014/main" id="{116AFE7C-3B8F-D901-B9DF-8AB6EBAF7609}"/>
                          </a:ext>
                        </a:extLst>
                      </p:cNvPr>
                      <p:cNvPicPr/>
                      <p:nvPr/>
                    </p:nvPicPr>
                    <p:blipFill>
                      <a:blip r:embed="rId5"/>
                      <a:stretch>
                        <a:fillRect/>
                      </a:stretch>
                    </p:blipFill>
                    <p:spPr>
                      <a:xfrm>
                        <a:off x="1144191" y="858441"/>
                        <a:ext cx="1191" cy="1191"/>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0894141-658F-C8AB-9AF1-346574ACCD1A}"/>
              </a:ext>
            </a:extLst>
          </p:cNvPr>
          <p:cNvSpPr>
            <a:spLocks noGrp="1"/>
          </p:cNvSpPr>
          <p:nvPr>
            <p:ph type="body" sz="quarter" idx="10"/>
          </p:nvPr>
        </p:nvSpPr>
        <p:spPr>
          <a:xfrm>
            <a:off x="2331720" y="2543716"/>
            <a:ext cx="6380084" cy="2243691"/>
          </a:xfrm>
        </p:spPr>
        <p:txBody>
          <a:bodyPr/>
          <a:lstStyle/>
          <a:p>
            <a:r>
              <a:rPr lang="en-ID" dirty="0" smtClean="0"/>
              <a:t>Let’s Practice! Small </a:t>
            </a:r>
            <a:r>
              <a:rPr lang="en-ID" dirty="0"/>
              <a:t>Group Activity: </a:t>
            </a:r>
            <a:br>
              <a:rPr lang="en-ID" dirty="0"/>
            </a:br>
            <a:r>
              <a:rPr lang="en-ID" dirty="0"/>
              <a:t>Using Analogies</a:t>
            </a:r>
          </a:p>
        </p:txBody>
      </p:sp>
    </p:spTree>
    <p:extLst>
      <p:ext uri="{BB962C8B-B14F-4D97-AF65-F5344CB8AC3E}">
        <p14:creationId xmlns:p14="http://schemas.microsoft.com/office/powerpoint/2010/main" val="24164195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6326"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10" name="Rectangle 2"/>
          <p:cNvSpPr txBox="1">
            <a:spLocks noChangeArrowheads="1"/>
          </p:cNvSpPr>
          <p:nvPr/>
        </p:nvSpPr>
        <p:spPr>
          <a:xfrm>
            <a:off x="1760876" y="2026434"/>
            <a:ext cx="6057900" cy="1661993"/>
          </a:xfrm>
          <a:prstGeom prst="rect">
            <a:avLst/>
          </a:prstGeom>
        </p:spPr>
        <p:txBody>
          <a:bodyPr vert="horz" wrap="square" lIns="0" tIns="0" rIns="0" bIns="0" anchor="b">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685800"/>
            <a:r>
              <a:rPr lang="en-US" altLang="en-US" sz="3600" b="1" dirty="0">
                <a:solidFill>
                  <a:schemeClr val="bg1"/>
                </a:solidFill>
                <a:effectLst>
                  <a:outerShdw blurRad="38100" dist="38100" dir="2700000" algn="tl">
                    <a:srgbClr val="000000">
                      <a:alpha val="43137"/>
                    </a:srgbClr>
                  </a:outerShdw>
                </a:effectLst>
              </a:rPr>
              <a:t>“The single biggest problem in communication is the illusion that it has taken place” </a:t>
            </a:r>
            <a:endParaRPr lang="en-US" altLang="en-US" sz="2400" b="1" i="1" dirty="0">
              <a:solidFill>
                <a:schemeClr val="bg1"/>
              </a:solidFill>
              <a:effectLst>
                <a:outerShdw blurRad="38100" dist="38100" dir="2700000" algn="tl">
                  <a:srgbClr val="000000">
                    <a:alpha val="43137"/>
                  </a:srgbClr>
                </a:outerShdw>
              </a:effectLst>
            </a:endParaRPr>
          </a:p>
        </p:txBody>
      </p:sp>
      <p:sp>
        <p:nvSpPr>
          <p:cNvPr id="11" name="Title 2"/>
          <p:cNvSpPr txBox="1">
            <a:spLocks/>
          </p:cNvSpPr>
          <p:nvPr/>
        </p:nvSpPr>
        <p:spPr>
          <a:xfrm>
            <a:off x="1989476" y="4358837"/>
            <a:ext cx="5829300" cy="373949"/>
          </a:xfrm>
          <a:prstGeom prst="rect">
            <a:avLst/>
          </a:prstGeom>
        </p:spPr>
        <p:txBody>
          <a:bodyPr vert="horz" wrap="square" lIns="0" tIns="0" rIns="0" bIns="0" rtlCol="0" anchor="b">
            <a:spAutoFit/>
          </a:bodyPr>
          <a:lstStyle>
            <a:lvl1pPr algn="l" defTabSz="914400" rtl="0" eaLnBrk="1" latinLnBrk="0" hangingPunct="1">
              <a:lnSpc>
                <a:spcPct val="90000"/>
              </a:lnSpc>
              <a:spcBef>
                <a:spcPct val="0"/>
              </a:spcBef>
              <a:buNone/>
              <a:defRPr lang="en-US" sz="3600" kern="1200">
                <a:solidFill>
                  <a:schemeClr val="bg1"/>
                </a:solidFill>
                <a:latin typeface="+mj-lt"/>
                <a:ea typeface="+mj-ea"/>
                <a:cs typeface="+mj-cs"/>
              </a:defRPr>
            </a:lvl1pPr>
          </a:lstStyle>
          <a:p>
            <a:pPr algn="r"/>
            <a:r>
              <a:rPr lang="en-US" altLang="en-US" sz="2700" i="1" dirty="0"/>
              <a:t>- George Bernard Shaw</a:t>
            </a:r>
            <a:endParaRPr lang="en-US" sz="2700" dirty="0"/>
          </a:p>
        </p:txBody>
      </p:sp>
    </p:spTree>
    <p:extLst>
      <p:ext uri="{BB962C8B-B14F-4D97-AF65-F5344CB8AC3E}">
        <p14:creationId xmlns:p14="http://schemas.microsoft.com/office/powerpoint/2010/main" val="3107267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7350"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32197" y="1296260"/>
            <a:ext cx="8280400" cy="498598"/>
          </a:xfrm>
        </p:spPr>
        <p:txBody>
          <a:bodyPr vert="horz"/>
          <a:lstStyle/>
          <a:p>
            <a:r>
              <a:rPr lang="en-US" dirty="0" smtClean="0"/>
              <a:t>References </a:t>
            </a:r>
            <a:endParaRPr lang="en-US" dirty="0"/>
          </a:p>
        </p:txBody>
      </p:sp>
      <p:sp>
        <p:nvSpPr>
          <p:cNvPr id="4" name="Content Placeholder 3"/>
          <p:cNvSpPr>
            <a:spLocks noGrp="1"/>
          </p:cNvSpPr>
          <p:nvPr>
            <p:ph idx="1"/>
          </p:nvPr>
        </p:nvSpPr>
        <p:spPr>
          <a:xfrm>
            <a:off x="431802" y="2209429"/>
            <a:ext cx="8553578" cy="2634175"/>
          </a:xfrm>
        </p:spPr>
        <p:txBody>
          <a:bodyPr>
            <a:normAutofit lnSpcReduction="10000"/>
          </a:bodyPr>
          <a:lstStyle/>
          <a:p>
            <a:pPr>
              <a:lnSpc>
                <a:spcPct val="100000"/>
              </a:lnSpc>
            </a:pPr>
            <a:r>
              <a:rPr lang="en-US" sz="1100" dirty="0"/>
              <a:t>Connelly, R; Turner, Teri (</a:t>
            </a:r>
            <a:r>
              <a:rPr lang="en-US" sz="1100" dirty="0" err="1"/>
              <a:t>Eds</a:t>
            </a:r>
            <a:r>
              <a:rPr lang="en-US" sz="1100" dirty="0"/>
              <a:t>) Health Literacy and Child Health Outcomes: Promoting Effective Health Communication Strategies to Improve Quality of Care. ISBN 978-3-319-50799-6 </a:t>
            </a:r>
            <a:r>
              <a:rPr lang="en-US" sz="1100" dirty="0">
                <a:hlinkClick r:id="rId7"/>
              </a:rPr>
              <a:t>http://www.springer.com/us/book/9783319507989</a:t>
            </a:r>
            <a:endParaRPr lang="en-US" sz="1100" dirty="0"/>
          </a:p>
          <a:p>
            <a:pPr>
              <a:lnSpc>
                <a:spcPct val="100000"/>
              </a:lnSpc>
            </a:pPr>
            <a:r>
              <a:rPr lang="en-US" sz="1100" dirty="0"/>
              <a:t>America’s Health Literacy: Why We Need Accessible Health Information. Retrieved from https://www.ahrq.gov/sites/default/files/wysiwyg/health-literacy/dhhs-2008-issue-brief.pdf</a:t>
            </a:r>
          </a:p>
          <a:p>
            <a:pPr>
              <a:lnSpc>
                <a:spcPct val="100000"/>
              </a:lnSpc>
            </a:pPr>
            <a:r>
              <a:rPr lang="en-US" sz="1100" dirty="0"/>
              <a:t>Centers for Disease Control and Prevention. (2021, May 21). Talking points about health literacy. Retrieved from https://www.cdc.gov/health-literacy/php/about/tell-others.html?CDC_AAref_Val=https://www.cdc.gov/healthliteracy/shareinteract/TellOthers.html</a:t>
            </a:r>
            <a:r>
              <a:rPr lang="en-US" sz="1100" dirty="0">
                <a:hlinkClick r:id="rId8"/>
              </a:rPr>
              <a:t>httl</a:t>
            </a:r>
            <a:endParaRPr lang="en-US" sz="1100" dirty="0"/>
          </a:p>
          <a:p>
            <a:pPr>
              <a:lnSpc>
                <a:spcPct val="100000"/>
              </a:lnSpc>
            </a:pPr>
            <a:r>
              <a:rPr lang="en-US" sz="1100" dirty="0"/>
              <a:t>Health Literacy Statistics 2025 By Decisions, Resources, Individuals Retrieved from: https://media.market.us/health-literacy-statistics/</a:t>
            </a:r>
          </a:p>
          <a:p>
            <a:pPr>
              <a:lnSpc>
                <a:spcPct val="100000"/>
              </a:lnSpc>
            </a:pPr>
            <a:r>
              <a:rPr lang="en-US" sz="1100" dirty="0"/>
              <a:t>Grace M. </a:t>
            </a:r>
            <a:r>
              <a:rPr lang="en-US" sz="1100" dirty="0" err="1"/>
              <a:t>Hildenbrand</a:t>
            </a:r>
            <a:r>
              <a:rPr lang="en-US" sz="1100" dirty="0"/>
              <a:t> &amp; Evan K. Perrault (2022) The influence of physician use of analogies on patient understanding, Communication Quarterly, 70:5, 495-518, DOI: 10.1080/01463373.2022.2090266</a:t>
            </a:r>
          </a:p>
          <a:p>
            <a:pPr>
              <a:lnSpc>
                <a:spcPct val="100000"/>
              </a:lnSpc>
            </a:pPr>
            <a:r>
              <a:rPr lang="en-US" sz="1100" dirty="0"/>
              <a:t>Grace M. </a:t>
            </a:r>
            <a:r>
              <a:rPr lang="en-US" sz="1100" dirty="0" err="1"/>
              <a:t>Hildenbrand</a:t>
            </a:r>
            <a:r>
              <a:rPr lang="en-US" sz="1100" dirty="0"/>
              <a:t> (2021) Healthcare Provider Analogies as Memorable Messages, Journal of Health Communication, 26:11, 764-772, DOI: 10.1080/10810730.2021.2002982</a:t>
            </a:r>
          </a:p>
          <a:p>
            <a:endParaRPr lang="en-US" sz="1050" dirty="0"/>
          </a:p>
        </p:txBody>
      </p:sp>
    </p:spTree>
    <p:extLst>
      <p:ext uri="{BB962C8B-B14F-4D97-AF65-F5344CB8AC3E}">
        <p14:creationId xmlns:p14="http://schemas.microsoft.com/office/powerpoint/2010/main" val="290571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692" y="1884386"/>
            <a:ext cx="8280400" cy="3601370"/>
          </a:xfrm>
        </p:spPr>
        <p:txBody>
          <a:bodyPr>
            <a:normAutofit/>
          </a:bodyPr>
          <a:lstStyle/>
          <a:p>
            <a:pPr algn="ctr"/>
            <a:r>
              <a:rPr lang="en-US" sz="4400" dirty="0" smtClean="0">
                <a:latin typeface="+mj-lt"/>
              </a:rPr>
              <a:t>Wrap Up, Large Group Sharing, and Distribution of Toolbox</a:t>
            </a:r>
            <a:endParaRPr lang="en-US" sz="4400" dirty="0">
              <a:latin typeface="+mj-lt"/>
            </a:endParaRPr>
          </a:p>
        </p:txBody>
      </p:sp>
    </p:spTree>
    <p:extLst>
      <p:ext uri="{BB962C8B-B14F-4D97-AF65-F5344CB8AC3E}">
        <p14:creationId xmlns:p14="http://schemas.microsoft.com/office/powerpoint/2010/main" val="353213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62C6-77FC-D356-C914-7168F1B44510}"/>
              </a:ext>
            </a:extLst>
          </p:cNvPr>
          <p:cNvSpPr>
            <a:spLocks noGrp="1"/>
          </p:cNvSpPr>
          <p:nvPr>
            <p:ph type="title"/>
          </p:nvPr>
        </p:nvSpPr>
        <p:spPr/>
        <p:txBody>
          <a:bodyPr/>
          <a:lstStyle/>
          <a:p>
            <a:r>
              <a:rPr lang="en-US" dirty="0"/>
              <a:t>Levels of Diagnosis</a:t>
            </a:r>
          </a:p>
        </p:txBody>
      </p:sp>
      <p:pic>
        <p:nvPicPr>
          <p:cNvPr id="30" name="Content Placeholder 29">
            <a:extLst>
              <a:ext uri="{FF2B5EF4-FFF2-40B4-BE49-F238E27FC236}">
                <a16:creationId xmlns:a16="http://schemas.microsoft.com/office/drawing/2014/main" id="{CF6859FA-A15E-AAE2-04F0-89C762CDADA4}"/>
              </a:ext>
            </a:extLst>
          </p:cNvPr>
          <p:cNvPicPr>
            <a:picLocks noGrp="1" noChangeAspect="1"/>
          </p:cNvPicPr>
          <p:nvPr>
            <p:ph idx="1"/>
          </p:nvPr>
        </p:nvPicPr>
        <p:blipFill>
          <a:blip r:embed="rId2"/>
          <a:stretch>
            <a:fillRect/>
          </a:stretch>
        </p:blipFill>
        <p:spPr>
          <a:xfrm>
            <a:off x="431802" y="1948409"/>
            <a:ext cx="8280400" cy="3289362"/>
          </a:xfrm>
          <a:prstGeom prst="rect">
            <a:avLst/>
          </a:prstGeom>
        </p:spPr>
      </p:pic>
    </p:spTree>
    <p:extLst>
      <p:ext uri="{BB962C8B-B14F-4D97-AF65-F5344CB8AC3E}">
        <p14:creationId xmlns:p14="http://schemas.microsoft.com/office/powerpoint/2010/main" val="1312783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Please give your feedback!!</a:t>
            </a:r>
          </a:p>
        </p:txBody>
      </p:sp>
      <p:sp>
        <p:nvSpPr>
          <p:cNvPr id="5" name="Content Placeholder 4"/>
          <p:cNvSpPr>
            <a:spLocks noGrp="1"/>
          </p:cNvSpPr>
          <p:nvPr>
            <p:ph idx="1"/>
          </p:nvPr>
        </p:nvSpPr>
        <p:spPr>
          <a:xfrm>
            <a:off x="431800" y="1620335"/>
            <a:ext cx="8280400" cy="3601370"/>
          </a:xfrm>
        </p:spPr>
        <p:txBody>
          <a:bodyPr/>
          <a:lstStyle/>
          <a:p>
            <a:r>
              <a:rPr lang="en-US" sz="1800" dirty="0"/>
              <a:t>We deliver Developmental-Behavioral Pediatric and Lifespan Care Education with the assistance of a Health Resources and Services Administration (HRSA) DBP Training Grant</a:t>
            </a:r>
          </a:p>
          <a:p>
            <a:r>
              <a:rPr lang="en-US" sz="1800" dirty="0"/>
              <a:t>PLEASE HELP us improve the quality of our education and/or document it’s relevance by completing the survey!</a:t>
            </a:r>
          </a:p>
        </p:txBody>
      </p:sp>
      <p:sp>
        <p:nvSpPr>
          <p:cNvPr id="7" name="Content Placeholder 4">
            <a:extLst>
              <a:ext uri="{FF2B5EF4-FFF2-40B4-BE49-F238E27FC236}">
                <a16:creationId xmlns:a16="http://schemas.microsoft.com/office/drawing/2014/main" id="{7AF55E18-A496-1D1D-9C4A-882425D3CBFA}"/>
              </a:ext>
            </a:extLst>
          </p:cNvPr>
          <p:cNvSpPr txBox="1">
            <a:spLocks/>
          </p:cNvSpPr>
          <p:nvPr/>
        </p:nvSpPr>
        <p:spPr>
          <a:xfrm>
            <a:off x="4312066" y="3749842"/>
            <a:ext cx="3592681" cy="1471863"/>
          </a:xfrm>
          <a:prstGeom prst="rect">
            <a:avLst/>
          </a:prstGeom>
        </p:spPr>
        <p:txBody>
          <a:bodyPr/>
          <a:lstStyle>
            <a:lvl1pPr marL="234950" indent="-234950" algn="l" rtl="0" eaLnBrk="1" fontAlgn="base" hangingPunct="1">
              <a:spcBef>
                <a:spcPct val="100000"/>
              </a:spcBef>
              <a:spcAft>
                <a:spcPct val="36000"/>
              </a:spcAft>
              <a:buClr>
                <a:schemeClr val="tx1"/>
              </a:buClr>
              <a:buFont typeface="Arial" pitchFamily="34" charset="0"/>
              <a:buChar char="•"/>
              <a:defRPr sz="2800">
                <a:solidFill>
                  <a:schemeClr val="tx1"/>
                </a:solidFill>
                <a:latin typeface="Arial"/>
                <a:ea typeface="ＭＳ Ｐゴシック" charset="0"/>
                <a:cs typeface="Geneva" charset="0"/>
              </a:defRPr>
            </a:lvl1pPr>
            <a:lvl2pPr marL="512763" indent="-271463" algn="l" rtl="0" eaLnBrk="1" fontAlgn="base" hangingPunct="1">
              <a:spcBef>
                <a:spcPts val="600"/>
              </a:spcBef>
              <a:spcAft>
                <a:spcPts val="600"/>
              </a:spcAft>
              <a:buClr>
                <a:schemeClr val="tx1"/>
              </a:buClr>
              <a:buFont typeface="Calibri" pitchFamily="34" charset="0"/>
              <a:buChar char="–"/>
              <a:defRPr sz="2400">
                <a:solidFill>
                  <a:schemeClr val="tx1"/>
                </a:solidFill>
                <a:latin typeface="Arial"/>
                <a:ea typeface="Geneva" pitchFamily="-68" charset="-128"/>
                <a:cs typeface="Geneva" charset="0"/>
              </a:defRPr>
            </a:lvl2pPr>
            <a:lvl3pPr marL="690563" indent="-177800" algn="l" rtl="0" eaLnBrk="1" fontAlgn="base" hangingPunct="1">
              <a:spcBef>
                <a:spcPts val="600"/>
              </a:spcBef>
              <a:spcAft>
                <a:spcPts val="600"/>
              </a:spcAft>
              <a:buClr>
                <a:schemeClr val="tx1"/>
              </a:buClr>
              <a:buFont typeface="Arial" pitchFamily="34" charset="0"/>
              <a:buChar char="•"/>
              <a:defRPr sz="2400">
                <a:solidFill>
                  <a:schemeClr val="tx1"/>
                </a:solidFill>
                <a:latin typeface="Arial"/>
                <a:ea typeface="Geneva" pitchFamily="-68" charset="-128"/>
                <a:cs typeface="Geneva" charset="0"/>
              </a:defRPr>
            </a:lvl3pPr>
            <a:lvl4pPr marL="977900" indent="-287338" algn="l" rtl="0" eaLnBrk="1" fontAlgn="base" hangingPunct="1">
              <a:spcBef>
                <a:spcPts val="600"/>
              </a:spcBef>
              <a:spcAft>
                <a:spcPts val="600"/>
              </a:spcAft>
              <a:buClr>
                <a:schemeClr val="tx1"/>
              </a:buClr>
              <a:buFont typeface="Calibri" pitchFamily="34" charset="0"/>
              <a:buChar char="–"/>
              <a:defRPr sz="2400">
                <a:solidFill>
                  <a:schemeClr val="tx1"/>
                </a:solidFill>
                <a:latin typeface="Arial"/>
                <a:ea typeface="Geneva" pitchFamily="-68" charset="-128"/>
                <a:cs typeface="Geneva" charset="0"/>
              </a:defRPr>
            </a:lvl4pPr>
            <a:lvl5pPr marL="1203325" indent="-225425" algn="l" rtl="0" eaLnBrk="1" fontAlgn="base" hangingPunct="1">
              <a:spcBef>
                <a:spcPts val="600"/>
              </a:spcBef>
              <a:spcAft>
                <a:spcPts val="600"/>
              </a:spcAft>
              <a:buClr>
                <a:schemeClr val="tx1"/>
              </a:buClr>
              <a:buFont typeface="Arial" pitchFamily="34" charset="0"/>
              <a:buChar char="•"/>
              <a:defRPr sz="2400">
                <a:solidFill>
                  <a:schemeClr val="tx1"/>
                </a:solidFill>
                <a:latin typeface="Arial"/>
                <a:ea typeface="Geneva" pitchFamily="-68" charset="-128"/>
                <a:cs typeface="Geneva" charset="0"/>
              </a:defRPr>
            </a:lvl5pPr>
            <a:lvl6pPr marL="26066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6pPr>
            <a:lvl7pPr marL="30638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7pPr>
            <a:lvl8pPr marL="35210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8pPr>
            <a:lvl9pPr marL="39782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9pPr>
          </a:lstStyle>
          <a:p>
            <a:endParaRPr lang="en-US" sz="2000" kern="0" dirty="0"/>
          </a:p>
        </p:txBody>
      </p:sp>
      <p:pic>
        <p:nvPicPr>
          <p:cNvPr id="3" name="Picture 2" descr="A qr code on a white background&#10;&#10;Description automatically generated">
            <a:extLst>
              <a:ext uri="{FF2B5EF4-FFF2-40B4-BE49-F238E27FC236}">
                <a16:creationId xmlns:a16="http://schemas.microsoft.com/office/drawing/2014/main" id="{A4AE9F22-51AD-C0E0-6960-77A5D4BFEE78}"/>
              </a:ext>
            </a:extLst>
          </p:cNvPr>
          <p:cNvPicPr>
            <a:picLocks noChangeAspect="1"/>
          </p:cNvPicPr>
          <p:nvPr/>
        </p:nvPicPr>
        <p:blipFill>
          <a:blip r:embed="rId2"/>
          <a:stretch>
            <a:fillRect/>
          </a:stretch>
        </p:blipFill>
        <p:spPr>
          <a:xfrm>
            <a:off x="3146258" y="3321714"/>
            <a:ext cx="2851484" cy="2928137"/>
          </a:xfrm>
          <a:prstGeom prst="rect">
            <a:avLst/>
          </a:prstGeom>
        </p:spPr>
      </p:pic>
    </p:spTree>
    <p:extLst>
      <p:ext uri="{BB962C8B-B14F-4D97-AF65-F5344CB8AC3E}">
        <p14:creationId xmlns:p14="http://schemas.microsoft.com/office/powerpoint/2010/main" val="205507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F095-A1DF-B690-8824-EEF04337717B}"/>
              </a:ext>
            </a:extLst>
          </p:cNvPr>
          <p:cNvSpPr>
            <a:spLocks noGrp="1"/>
          </p:cNvSpPr>
          <p:nvPr>
            <p:ph type="title"/>
          </p:nvPr>
        </p:nvSpPr>
        <p:spPr>
          <a:xfrm>
            <a:off x="3415300" y="1268599"/>
            <a:ext cx="5098906" cy="1256717"/>
          </a:xfrm>
        </p:spPr>
        <p:txBody>
          <a:bodyPr anchor="b">
            <a:normAutofit/>
          </a:bodyPr>
          <a:lstStyle/>
          <a:p>
            <a:r>
              <a:rPr lang="en-US" sz="3000"/>
              <a:t>Why is Genetic Testing Important?</a:t>
            </a:r>
          </a:p>
        </p:txBody>
      </p:sp>
      <p:graphicFrame>
        <p:nvGraphicFramePr>
          <p:cNvPr id="5" name="Content Placeholder 2">
            <a:extLst>
              <a:ext uri="{FF2B5EF4-FFF2-40B4-BE49-F238E27FC236}">
                <a16:creationId xmlns:a16="http://schemas.microsoft.com/office/drawing/2014/main" id="{C5E845E3-2193-9EBD-1012-3369D9842570}"/>
              </a:ext>
            </a:extLst>
          </p:cNvPr>
          <p:cNvGraphicFramePr>
            <a:graphicFrameLocks noGrp="1"/>
          </p:cNvGraphicFramePr>
          <p:nvPr>
            <p:ph idx="1"/>
            <p:extLst/>
          </p:nvPr>
        </p:nvGraphicFramePr>
        <p:xfrm>
          <a:off x="3415301" y="2664623"/>
          <a:ext cx="5098904" cy="2778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descr="A blurry image of a blue background&#10;&#10;AI-generated content may be incorrect.">
            <a:extLst>
              <a:ext uri="{FF2B5EF4-FFF2-40B4-BE49-F238E27FC236}">
                <a16:creationId xmlns:a16="http://schemas.microsoft.com/office/drawing/2014/main" id="{01A23CAB-F78F-BEEB-D92A-203829474711}"/>
              </a:ext>
            </a:extLst>
          </p:cNvPr>
          <p:cNvPicPr>
            <a:picLocks noChangeAspect="1"/>
          </p:cNvPicPr>
          <p:nvPr/>
        </p:nvPicPr>
        <p:blipFill>
          <a:blip r:embed="rId7"/>
          <a:srcRect l="36142" r="29437"/>
          <a:stretch/>
        </p:blipFill>
        <p:spPr>
          <a:xfrm>
            <a:off x="1" y="857257"/>
            <a:ext cx="3147372" cy="5143493"/>
          </a:xfrm>
          <a:prstGeom prst="rect">
            <a:avLst/>
          </a:prstGeom>
          <a:effectLst/>
        </p:spPr>
      </p:pic>
    </p:spTree>
    <p:extLst>
      <p:ext uri="{BB962C8B-B14F-4D97-AF65-F5344CB8AC3E}">
        <p14:creationId xmlns:p14="http://schemas.microsoft.com/office/powerpoint/2010/main" val="144715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0435-7A28-FD43-0A09-91EFA05F3B6D}"/>
              </a:ext>
            </a:extLst>
          </p:cNvPr>
          <p:cNvSpPr>
            <a:spLocks noGrp="1"/>
          </p:cNvSpPr>
          <p:nvPr>
            <p:ph type="title"/>
          </p:nvPr>
        </p:nvSpPr>
        <p:spPr>
          <a:xfrm>
            <a:off x="606479" y="1147447"/>
            <a:ext cx="6927525" cy="891713"/>
          </a:xfrm>
        </p:spPr>
        <p:txBody>
          <a:bodyPr anchor="b">
            <a:normAutofit/>
          </a:bodyPr>
          <a:lstStyle/>
          <a:p>
            <a:r>
              <a:rPr lang="en-US" sz="2850"/>
              <a:t>Recommended Genetic Etiologic Workup in Developmental Disabilities</a:t>
            </a:r>
          </a:p>
        </p:txBody>
      </p:sp>
      <p:graphicFrame>
        <p:nvGraphicFramePr>
          <p:cNvPr id="5" name="Content Placeholder 2">
            <a:extLst>
              <a:ext uri="{FF2B5EF4-FFF2-40B4-BE49-F238E27FC236}">
                <a16:creationId xmlns:a16="http://schemas.microsoft.com/office/drawing/2014/main" id="{ECCD6BE7-8859-CC6F-F988-A7AFDC49990F}"/>
              </a:ext>
            </a:extLst>
          </p:cNvPr>
          <p:cNvGraphicFramePr>
            <a:graphicFrameLocks noGrp="1"/>
          </p:cNvGraphicFramePr>
          <p:nvPr>
            <p:ph idx="1"/>
          </p:nvPr>
        </p:nvGraphicFramePr>
        <p:xfrm>
          <a:off x="618948" y="2806283"/>
          <a:ext cx="7529604" cy="2578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9030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5">
      <a:dk1>
        <a:sysClr val="windowText" lastClr="000000"/>
      </a:dk1>
      <a:lt1>
        <a:sysClr val="window" lastClr="FFFFFF"/>
      </a:lt1>
      <a:dk2>
        <a:srgbClr val="00205B"/>
      </a:dk2>
      <a:lt2>
        <a:srgbClr val="003399"/>
      </a:lt2>
      <a:accent1>
        <a:srgbClr val="00205B"/>
      </a:accent1>
      <a:accent2>
        <a:srgbClr val="003399"/>
      </a:accent2>
      <a:accent3>
        <a:srgbClr val="E6E7E8"/>
      </a:accent3>
      <a:accent4>
        <a:srgbClr val="2D77FF"/>
      </a:accent4>
      <a:accent5>
        <a:srgbClr val="61E5CF"/>
      </a:accent5>
      <a:accent6>
        <a:srgbClr val="FF8300"/>
      </a:accent6>
      <a:hlink>
        <a:srgbClr val="003399"/>
      </a:hlink>
      <a:folHlink>
        <a:srgbClr val="003399"/>
      </a:folHlink>
    </a:clrScheme>
    <a:fontScheme name="Custom 10">
      <a:majorFont>
        <a:latin typeface="EB Garamond"/>
        <a:ea typeface=""/>
        <a:cs typeface=""/>
      </a:majorFont>
      <a:minorFont>
        <a:latin typeface="Not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bg1">
              <a:lumMod val="8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6C4DB600FE0C40B195BCF03D0E2C55" ma:contentTypeVersion="10" ma:contentTypeDescription="Create a new document." ma:contentTypeScope="" ma:versionID="1aeb1683cb3f56193991d48f92a97ead">
  <xsd:schema xmlns:xsd="http://www.w3.org/2001/XMLSchema" xmlns:xs="http://www.w3.org/2001/XMLSchema" xmlns:p="http://schemas.microsoft.com/office/2006/metadata/properties" xmlns:ns3="cb81c2aa-d405-47bb-beeb-3636eea86cd5" xmlns:ns4="c63b9d70-9201-4edc-8404-83ffe9a87d5c" targetNamespace="http://schemas.microsoft.com/office/2006/metadata/properties" ma:root="true" ma:fieldsID="1854309a011e674eb70734151bdb90d4" ns3:_="" ns4:_="">
    <xsd:import namespace="cb81c2aa-d405-47bb-beeb-3636eea86cd5"/>
    <xsd:import namespace="c63b9d70-9201-4edc-8404-83ffe9a87d5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bjectDetectorVersion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1c2aa-d405-47bb-beeb-3636eea86c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3b9d70-9201-4edc-8404-83ffe9a87d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b81c2aa-d405-47bb-beeb-3636eea86cd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D43651-FE5C-4434-8303-5999852F0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81c2aa-d405-47bb-beeb-3636eea86cd5"/>
    <ds:schemaRef ds:uri="c63b9d70-9201-4edc-8404-83ffe9a87d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61E3B9-4EFC-4160-A4C6-39E5580E4CB6}">
  <ds:schemaRefs>
    <ds:schemaRef ds:uri="cb81c2aa-d405-47bb-beeb-3636eea86cd5"/>
    <ds:schemaRef ds:uri="http://purl.org/dc/dcmitype/"/>
    <ds:schemaRef ds:uri="http://schemas.microsoft.com/office/infopath/2007/PartnerControls"/>
    <ds:schemaRef ds:uri="http://purl.org/dc/elements/1.1/"/>
    <ds:schemaRef ds:uri="http://schemas.microsoft.com/office/2006/metadata/properties"/>
    <ds:schemaRef ds:uri="c63b9d70-9201-4edc-8404-83ffe9a87d5c"/>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BC3884-BC58-4E41-94A4-3A3E55B0E4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980</TotalTime>
  <Words>6099</Words>
  <Application>Microsoft Office PowerPoint</Application>
  <PresentationFormat>On-screen Show (4:3)</PresentationFormat>
  <Paragraphs>605</Paragraphs>
  <Slides>70</Slides>
  <Notes>34</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7" baseType="lpstr">
      <vt:lpstr>MS PGothic</vt:lpstr>
      <vt:lpstr>Calibri</vt:lpstr>
      <vt:lpstr>Arial,Sans-Serif</vt:lpstr>
      <vt:lpstr>Open Sans</vt:lpstr>
      <vt:lpstr>Courier New</vt:lpstr>
      <vt:lpstr>Wingdings</vt:lpstr>
      <vt:lpstr>Aptos Display</vt:lpstr>
      <vt:lpstr>Wingdings,Sans-Serif</vt:lpstr>
      <vt:lpstr>EB Garamond</vt:lpstr>
      <vt:lpstr>Aptos</vt:lpstr>
      <vt:lpstr>Times New Roman</vt:lpstr>
      <vt:lpstr>Geneva</vt:lpstr>
      <vt:lpstr>Kalinga</vt:lpstr>
      <vt:lpstr>Arial</vt:lpstr>
      <vt:lpstr>Noto Sans</vt:lpstr>
      <vt:lpstr>Office Theme</vt:lpstr>
      <vt:lpstr>think-cell Slide</vt:lpstr>
      <vt:lpstr>Genes, Judgement and Jargon: Practical Genetics for the Non- Geneticist</vt:lpstr>
      <vt:lpstr>Disclosures</vt:lpstr>
      <vt:lpstr>Learning Objectives</vt:lpstr>
      <vt:lpstr>Group Poll: What do you find challenging about genetic testing?</vt:lpstr>
      <vt:lpstr>PowerPoint Presentation</vt:lpstr>
      <vt:lpstr>PowerPoint Presentation</vt:lpstr>
      <vt:lpstr>Levels of Diagnosis</vt:lpstr>
      <vt:lpstr>Why is Genetic Testing Important?</vt:lpstr>
      <vt:lpstr>Recommended Genetic Etiologic Workup in Developmental Disabilities</vt:lpstr>
      <vt:lpstr>PowerPoint Presentation</vt:lpstr>
      <vt:lpstr>Common Types of Genetic Tests</vt:lpstr>
      <vt:lpstr>Let’s Practice!  Small Group Case Discussions</vt:lpstr>
      <vt:lpstr>Genetics as a library of instruction manuals</vt:lpstr>
      <vt:lpstr>Karyotype</vt:lpstr>
      <vt:lpstr>Chromosome  Microarray (CMA)</vt:lpstr>
      <vt:lpstr>CMA and NDDs</vt:lpstr>
      <vt:lpstr>Single Gene Testing and Gene Panels</vt:lpstr>
      <vt:lpstr>Gene Panels and NDDs</vt:lpstr>
      <vt:lpstr>Exome Sequencing</vt:lpstr>
      <vt:lpstr>Exome Sequencing and NDDs</vt:lpstr>
      <vt:lpstr>Genome Sequencing</vt:lpstr>
      <vt:lpstr>Genome Sequencing and NDDs</vt:lpstr>
      <vt:lpstr>Other Molecular Tests: Trinucleotide Repeat Expansions, Methylation Studies</vt:lpstr>
      <vt:lpstr>Fragile X Testing and NDDs</vt:lpstr>
      <vt:lpstr>PowerPoint Presentation</vt:lpstr>
      <vt:lpstr>PowerPoint Presentation</vt:lpstr>
      <vt:lpstr>Take Home Points</vt:lpstr>
      <vt:lpstr>PowerPoint Presentation</vt:lpstr>
      <vt:lpstr>Ethical, Legal, and Insurance Considerations of Genetic Testing </vt:lpstr>
      <vt:lpstr>The Complex Landscape of Genetic Testing</vt:lpstr>
      <vt:lpstr>PowerPoint Presentation</vt:lpstr>
      <vt:lpstr>Promoting Equity in Genetic Testing </vt:lpstr>
      <vt:lpstr>Promoting Equity in Genetic Testing</vt:lpstr>
      <vt:lpstr>PowerPoint Presentation</vt:lpstr>
      <vt:lpstr>Pretest Counseling</vt:lpstr>
      <vt:lpstr>PowerPoint Presentation</vt:lpstr>
      <vt:lpstr>Yield of Large Regions of Homozygosity (ROH) in making a Genetic Diagnosis </vt:lpstr>
      <vt:lpstr>Implications of High ROH Findings </vt:lpstr>
      <vt:lpstr>Genetic Information Nondiscrimination Act of 2008 (GINA)</vt:lpstr>
      <vt:lpstr>Military Challenges </vt:lpstr>
      <vt:lpstr>PowerPoint Presentation</vt:lpstr>
      <vt:lpstr>ACMG Practice Guideline 2021</vt:lpstr>
      <vt:lpstr>Helpful Websites:</vt:lpstr>
      <vt:lpstr>Sources </vt:lpstr>
      <vt:lpstr>PowerPoint Presentation</vt:lpstr>
      <vt:lpstr>PowerPoint Presentation</vt:lpstr>
      <vt:lpstr>Communicating Genetic Information to Families: What did the doctor say??</vt:lpstr>
      <vt:lpstr>Disclosures</vt:lpstr>
      <vt:lpstr>Objectives</vt:lpstr>
      <vt:lpstr>Experience Health Literacy Challenges (Activity)</vt:lpstr>
      <vt:lpstr>PowerPoint Presentation</vt:lpstr>
      <vt:lpstr>PowerPoint Presentation</vt:lpstr>
      <vt:lpstr>What is Health Literacy?</vt:lpstr>
      <vt:lpstr>77 Million Adults Have Basic or Below Basic Health Literacy</vt:lpstr>
      <vt:lpstr>PowerPoint Presentation</vt:lpstr>
      <vt:lpstr>Low Health Literacy = Poor Health Outcomes</vt:lpstr>
      <vt:lpstr>What Can We Do?</vt:lpstr>
      <vt:lpstr>Universal Precautions Approach:  You can’t tell by looking</vt:lpstr>
      <vt:lpstr>Health Literacy Strategies for Effective Communication</vt:lpstr>
      <vt:lpstr>Communicate Clearly</vt:lpstr>
      <vt:lpstr>PowerPoint Presentation</vt:lpstr>
      <vt:lpstr>Use Visual Aids and/or Analogies</vt:lpstr>
      <vt:lpstr>Cook Book Analogy: Trisomy 21</vt:lpstr>
      <vt:lpstr>Check for Understanding </vt:lpstr>
      <vt:lpstr>Health Literacy Strategies </vt:lpstr>
      <vt:lpstr>PowerPoint Presentation</vt:lpstr>
      <vt:lpstr>PowerPoint Presentation</vt:lpstr>
      <vt:lpstr>References </vt:lpstr>
      <vt:lpstr>PowerPoint Presentation</vt:lpstr>
      <vt:lpstr>Please give your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Title</dc:title>
  <dc:creator>24slides 21</dc:creator>
  <cp:lastModifiedBy>Ostermaier, Kathryn</cp:lastModifiedBy>
  <cp:revision>108</cp:revision>
  <dcterms:created xsi:type="dcterms:W3CDTF">2023-12-15T03:10:23Z</dcterms:created>
  <dcterms:modified xsi:type="dcterms:W3CDTF">2025-07-25T17:53:43Z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0x010100906C4DB600FE0C40B195BCF03D0E2C55</vt:lpwstr>
  </property>
</Properties>
</file>