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257" r:id="rId2"/>
    <p:sldId id="300" r:id="rId3"/>
    <p:sldId id="256" r:id="rId4"/>
    <p:sldId id="301" r:id="rId5"/>
    <p:sldId id="329" r:id="rId6"/>
    <p:sldId id="258" r:id="rId7"/>
    <p:sldId id="261" r:id="rId8"/>
    <p:sldId id="320" r:id="rId9"/>
    <p:sldId id="288" r:id="rId10"/>
    <p:sldId id="265" r:id="rId11"/>
    <p:sldId id="259" r:id="rId12"/>
    <p:sldId id="267" r:id="rId13"/>
    <p:sldId id="262" r:id="rId14"/>
    <p:sldId id="263" r:id="rId15"/>
    <p:sldId id="264" r:id="rId16"/>
    <p:sldId id="276" r:id="rId17"/>
    <p:sldId id="274" r:id="rId18"/>
    <p:sldId id="268" r:id="rId19"/>
    <p:sldId id="284" r:id="rId20"/>
    <p:sldId id="287" r:id="rId21"/>
    <p:sldId id="291" r:id="rId22"/>
    <p:sldId id="286" r:id="rId23"/>
    <p:sldId id="275" r:id="rId24"/>
    <p:sldId id="289" r:id="rId25"/>
    <p:sldId id="304" r:id="rId26"/>
    <p:sldId id="279" r:id="rId27"/>
    <p:sldId id="296" r:id="rId28"/>
    <p:sldId id="297" r:id="rId29"/>
    <p:sldId id="298" r:id="rId30"/>
    <p:sldId id="299" r:id="rId31"/>
    <p:sldId id="295" r:id="rId32"/>
    <p:sldId id="285" r:id="rId33"/>
    <p:sldId id="294" r:id="rId34"/>
    <p:sldId id="312" r:id="rId35"/>
    <p:sldId id="303" r:id="rId36"/>
    <p:sldId id="305" r:id="rId37"/>
    <p:sldId id="313" r:id="rId38"/>
    <p:sldId id="321" r:id="rId39"/>
    <p:sldId id="330" r:id="rId40"/>
    <p:sldId id="306" r:id="rId41"/>
    <p:sldId id="319" r:id="rId42"/>
    <p:sldId id="328" r:id="rId43"/>
    <p:sldId id="307" r:id="rId44"/>
    <p:sldId id="308" r:id="rId45"/>
    <p:sldId id="309" r:id="rId46"/>
    <p:sldId id="315" r:id="rId47"/>
    <p:sldId id="316" r:id="rId48"/>
    <p:sldId id="317" r:id="rId49"/>
    <p:sldId id="322" r:id="rId50"/>
    <p:sldId id="323" r:id="rId51"/>
    <p:sldId id="324" r:id="rId52"/>
    <p:sldId id="325" r:id="rId53"/>
    <p:sldId id="327" r:id="rId54"/>
    <p:sldId id="326" r:id="rId55"/>
    <p:sldId id="310" r:id="rId56"/>
    <p:sldId id="311" r:id="rId57"/>
    <p:sldId id="277" r:id="rId58"/>
    <p:sldId id="278" r:id="rId59"/>
    <p:sldId id="280" r:id="rId60"/>
    <p:sldId id="318" r:id="rId61"/>
    <p:sldId id="314" r:id="rId62"/>
    <p:sldId id="331" r:id="rId63"/>
    <p:sldId id="260" r:id="rId64"/>
    <p:sldId id="266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42E2F-2267-4CDD-B45A-FD5019F4077D}" v="24" dt="2025-07-25T21:50:12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A9E9-D3C8-DE46-AB60-4B08AE7D1B3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4AEDF-4BD6-A14C-A777-2693D42C3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6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Lateral geniculate nucleus is located in the thalamus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4AEDF-4BD6-A14C-A777-2693D42C3B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0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plagiocephaly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4AEDF-4BD6-A14C-A777-2693D42C3B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7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Form accessibility – knowing Donald duck is a duck just like a rubber ducky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4AEDF-4BD6-A14C-A777-2693D42C3B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1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1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94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3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2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1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1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1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8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0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AD94D-8C7A-B84D-9AAE-31EA9B05CAA5}" type="datetimeFigureOut">
              <a:rPr lang="en-US" smtClean="0"/>
              <a:t>7/27/2025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FCB68-45AB-B747-BFBF-4C259003E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nhum.2021.673342/full" TargetMode="External"/><Relationship Id="rId2" Type="http://schemas.openxmlformats.org/officeDocument/2006/relationships/hyperlink" Target="https://onlinelibrary.wiley.com/doi/10.1111/j.1469-8749.2012.04324.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rkins.org/our-work/cvi/by-the-numbe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kins.org/cvi-form-accessibility/" TargetMode="External"/><Relationship Id="rId13" Type="http://schemas.openxmlformats.org/officeDocument/2006/relationships/hyperlink" Target="https://www.perkins.org/cvi-response-interval/" TargetMode="External"/><Relationship Id="rId18" Type="http://schemas.openxmlformats.org/officeDocument/2006/relationships/hyperlink" Target="https://www.perkins.org/cvi-visual-curiosity-and-incidental-learning/" TargetMode="External"/><Relationship Id="rId3" Type="http://schemas.openxmlformats.org/officeDocument/2006/relationships/hyperlink" Target="https://www.perkins.org/cvi-visual-attention/" TargetMode="External"/><Relationship Id="rId7" Type="http://schemas.openxmlformats.org/officeDocument/2006/relationships/hyperlink" Target="https://www.perkins.org/impact-of-color/" TargetMode="External"/><Relationship Id="rId12" Type="http://schemas.openxmlformats.org/officeDocument/2006/relationships/hyperlink" Target="https://www.perkins.org/cvi-impact-of-light/" TargetMode="External"/><Relationship Id="rId17" Type="http://schemas.openxmlformats.org/officeDocument/2006/relationships/hyperlink" Target="https://www.youtube.com/embed/d1l9KT8cM6I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perkins.org/cvi-sensory-integration-and-its-impact-on-vision/" TargetMode="External"/><Relationship Id="rId20" Type="http://schemas.openxmlformats.org/officeDocument/2006/relationships/hyperlink" Target="https://www.youtube.com/embed/asMvZt8OSq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rkins.org/cvi-visual-field-abilities/" TargetMode="External"/><Relationship Id="rId11" Type="http://schemas.openxmlformats.org/officeDocument/2006/relationships/hyperlink" Target="https://www.perkins.org/cvi-access-to-people/" TargetMode="External"/><Relationship Id="rId5" Type="http://schemas.openxmlformats.org/officeDocument/2006/relationships/hyperlink" Target="https://www.perkins.org/cvi-impact-of-clutter/" TargetMode="External"/><Relationship Id="rId15" Type="http://schemas.openxmlformats.org/officeDocument/2006/relationships/hyperlink" Target="https://www.youtube.com/embed/XktzzVIr7vI" TargetMode="External"/><Relationship Id="rId10" Type="http://schemas.openxmlformats.org/officeDocument/2006/relationships/hyperlink" Target="https://www.perkins.org/cvi-visual-guidance-of-lower-limbs/" TargetMode="External"/><Relationship Id="rId19" Type="http://schemas.openxmlformats.org/officeDocument/2006/relationships/hyperlink" Target="https://www.youtube.com/embed/ni2JXWzMZFI" TargetMode="External"/><Relationship Id="rId4" Type="http://schemas.openxmlformats.org/officeDocument/2006/relationships/hyperlink" Target="https://www.perkins.org/cvi-visual-recognition/" TargetMode="External"/><Relationship Id="rId9" Type="http://schemas.openxmlformats.org/officeDocument/2006/relationships/hyperlink" Target="https://www.perkins.org/cvi-visual-guidance-of-upper-limbs/" TargetMode="External"/><Relationship Id="rId14" Type="http://schemas.openxmlformats.org/officeDocument/2006/relationships/hyperlink" Target="https://www.perkins.org/cvi-impact-of-motion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BF02569044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kins.org/" TargetMode="External"/><Relationship Id="rId2" Type="http://schemas.openxmlformats.org/officeDocument/2006/relationships/hyperlink" Target="https://www.pathstoliteracy.org/resource/cvi-and-autism-shared-behaviors-not-diagnos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aojournal.org/issue/S0161-6420(23)X0013-X" TargetMode="External"/><Relationship Id="rId5" Type="http://schemas.openxmlformats.org/officeDocument/2006/relationships/hyperlink" Target="mailto:Melinda.y.wu@gmail.com" TargetMode="External"/><Relationship Id="rId4" Type="http://schemas.openxmlformats.org/officeDocument/2006/relationships/hyperlink" Target="https://www.aaojournal.org/article/S0161-6420(24)00565-7/fulltex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elinda.y.wu@gmail.com" TargetMode="External"/><Relationship Id="rId2" Type="http://schemas.openxmlformats.org/officeDocument/2006/relationships/hyperlink" Target="https://www.aaojournal.org/article/S0161-6420(24)00565-7/fulltex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5680-ACB8-F33E-F886-8F949EE4F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580496"/>
            <a:ext cx="10693579" cy="238760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Cerebral Visual Impairment for Developmental Practices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D4AAD-4A87-CA92-A70A-4AEC5B4BF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0170"/>
            <a:ext cx="9144000" cy="1928971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945200"/>
                </a:solidFill>
              </a:rPr>
              <a:t>Katherine Burns, MD</a:t>
            </a:r>
          </a:p>
          <a:p>
            <a:r>
              <a:rPr lang="en-US" sz="3200">
                <a:solidFill>
                  <a:srgbClr val="945200"/>
                </a:solidFill>
              </a:rPr>
              <a:t>Kimberly Litscher, MS</a:t>
            </a:r>
          </a:p>
          <a:p>
            <a:r>
              <a:rPr lang="en-US" sz="3200">
                <a:solidFill>
                  <a:srgbClr val="945200"/>
                </a:solidFill>
              </a:rPr>
              <a:t>Molly Conn, MS</a:t>
            </a:r>
          </a:p>
          <a:p>
            <a:endParaRPr lang="en-US">
              <a:solidFill>
                <a:srgbClr val="9452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AFE50-84C5-552C-0B2F-45257B35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1" y="4927517"/>
            <a:ext cx="3564891" cy="745149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F0576715-CE93-08DE-FA1D-57626EAA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33" y="4776699"/>
            <a:ext cx="3674713" cy="1274769"/>
          </a:xfrm>
          <a:prstGeom prst="rect">
            <a:avLst/>
          </a:prstGeom>
        </p:spPr>
      </p:pic>
      <p:pic>
        <p:nvPicPr>
          <p:cNvPr id="8" name="Picture 7" descr="A logo for a child service">
            <a:extLst>
              <a:ext uri="{FF2B5EF4-FFF2-40B4-BE49-F238E27FC236}">
                <a16:creationId xmlns:a16="http://schemas.microsoft.com/office/drawing/2014/main" id="{68922FC3-757A-7A37-F09E-1A1685964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92" y="4715851"/>
            <a:ext cx="3674714" cy="17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BE06-AABA-DCB0-B92E-03634D4A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How Often and Who?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DECE-A3A0-EE7F-78E6-F88C1FB82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Several studies show that up to </a:t>
            </a:r>
            <a:r>
              <a:rPr lang="en-US" b="0" i="0" u="sng" dirty="0">
                <a:solidFill>
                  <a:schemeClr val="accent1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70%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 of children with Cerebral Palsy have CVI</a:t>
            </a:r>
          </a:p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Best estimates are that </a:t>
            </a:r>
            <a:r>
              <a:rPr lang="en-US" b="0" i="0" u="sng" dirty="0">
                <a:solidFill>
                  <a:schemeClr val="accent1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38%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 percent of people with Down Syndrome have CVI or enough symptoms to warrant further investigation. </a:t>
            </a:r>
          </a:p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CVI is extremely underdiagnosed. Less than </a:t>
            </a:r>
            <a:r>
              <a:rPr lang="en-US" b="0" i="0" u="sng" dirty="0">
                <a:solidFill>
                  <a:schemeClr val="accent1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20%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 of likely U.S. cases are diagnosed. </a:t>
            </a:r>
          </a:p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Basically no specialty “owns” CVI</a:t>
            </a:r>
          </a:p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CVI is common in neurodevelopmental conditions, and complications from premature birth, lack of oxygen, pediatric stroke, and genetic conditions are common causes of CVI.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CVI advocates recommend screening for CVI in ALL children born &lt;30 weeks gestation, Cerebral Palsy, Developmental delay, Traumatic brain injury</a:t>
            </a:r>
            <a:endParaRPr lang="en-US" b="0" i="0" dirty="0">
              <a:solidFill>
                <a:srgbClr val="945200"/>
              </a:solidFill>
              <a:effectLst/>
              <a:latin typeface="Charter Roman" panose="02040503050506020203" pitchFamily="18" charset="0"/>
              <a:cs typeface="Futura Medium" panose="020B0602020204020303" pitchFamily="34" charset="-79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venirnex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0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91C5F33-0767-A167-0999-EFD8274D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1200150"/>
            <a:ext cx="71501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1B3522-398B-5535-3B83-59257D92010A}"/>
              </a:ext>
            </a:extLst>
          </p:cNvPr>
          <p:cNvSpPr txBox="1"/>
          <p:nvPr/>
        </p:nvSpPr>
        <p:spPr>
          <a:xfrm>
            <a:off x="5299788" y="2472613"/>
            <a:ext cx="195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Lateral geniculate nucleus</a:t>
            </a:r>
          </a:p>
        </p:txBody>
      </p:sp>
    </p:spTree>
    <p:extLst>
      <p:ext uri="{BB962C8B-B14F-4D97-AF65-F5344CB8AC3E}">
        <p14:creationId xmlns:p14="http://schemas.microsoft.com/office/powerpoint/2010/main" val="331133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063C5-C9D6-A76F-EA03-72A59EA5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5" y="288533"/>
            <a:ext cx="9421402" cy="628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1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EA445-63CC-C6E8-1C0A-37A23E81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083" y="236231"/>
            <a:ext cx="4561726" cy="652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03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8FEDE-8BB2-836E-4F5D-A7F50B2DD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91" y="560455"/>
            <a:ext cx="9853773" cy="59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A51AF-BAFB-CDD1-516A-DC545117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29" y="270863"/>
            <a:ext cx="5794625" cy="61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3A3B-CE6A-CD59-5792-895E20FC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Visual Development is a Moving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AB89-92ED-A409-D144-3655BD68F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Just like autism and social skills, visual maturation is a moving target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 high risk child should be monitored as they develop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If skills plateau or atypical behaviors arise, question if this might be CVI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Functional Vision Assessments at a very young age may not be helpful or specific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BUT if brain injury is documented, early intervention with a Teacher for the Visually Impaired can provide helpful tips, strategies, and guidance as a child grows and develops</a:t>
            </a:r>
          </a:p>
        </p:txBody>
      </p:sp>
    </p:spTree>
    <p:extLst>
      <p:ext uri="{BB962C8B-B14F-4D97-AF65-F5344CB8AC3E}">
        <p14:creationId xmlns:p14="http://schemas.microsoft.com/office/powerpoint/2010/main" val="2891898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0A5B-BCCA-DFC6-CD8E-E9B51FE8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Visual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3F7E8-A74E-53FC-7468-A878250D1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Birth visually fixate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1-2 months following 90 degrees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4 months following 180 degrees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4-5 months visually guided reach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7-12 months depth perception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24-36 months convergence and focusing as well as binocular vision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46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5672-10E1-8F9D-EB9B-47B26CBA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Early Symptoms of CVI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0A013-5335-16BF-553D-431128EBF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Eyes misaligned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Head tilt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Atypical movement of eyes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Atypical visual reflexes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Decreased length of visual attention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Delayed or Atypical Visual latency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Absence of Visually guided reach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Visual field limitations or preferences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Need for movement to visually attend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Early strong color preference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EDE3-2D26-741A-6800-44D32917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Interview and Exam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B49F-6D89-154A-8250-AE1A467AA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Birth: head tilt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Horizontally following lighted toy 4 months of age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Peripheral visual fields about 4-6 months of age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Head midline and up in crawling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Visually guided object manipulation by 18 months of age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Under/overshooting shape sorters and in/out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Hesitancy at curbs or harsh shadows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Banging shoulders/body into walls or door frames regularly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Stepping on toys</a:t>
            </a:r>
          </a:p>
        </p:txBody>
      </p:sp>
    </p:spTree>
    <p:extLst>
      <p:ext uri="{BB962C8B-B14F-4D97-AF65-F5344CB8AC3E}">
        <p14:creationId xmlns:p14="http://schemas.microsoft.com/office/powerpoint/2010/main" val="280675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5F09-CF8D-C665-7C66-359A8867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4FA48-33E8-B957-2FC7-257A6E680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We have no relevant financial relationships to disclose.​</a:t>
            </a:r>
          </a:p>
          <a:p>
            <a:pPr marL="0" indent="0" algn="ctr" fontAlgn="base">
              <a:buNone/>
            </a:pPr>
            <a:r>
              <a:rPr lang="en-US" sz="4000" b="1">
                <a:solidFill>
                  <a:schemeClr val="accent1">
                    <a:lumMod val="50000"/>
                  </a:schemeClr>
                </a:solidFill>
              </a:rPr>
              <a:t>AND</a:t>
            </a:r>
            <a:endParaRPr lang="en-US" sz="400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 fontAlgn="base">
              <a:buNone/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We will not discuss off label use or investigational use in this presentation.​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3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8F9B0-5E7D-8ECF-CFE8-3636BEEAE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05" y="575760"/>
            <a:ext cx="11507024" cy="57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9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238BF-9BF2-4DD8-8877-BE2F4AEA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23" y="319020"/>
            <a:ext cx="10731681" cy="61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0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5BBE-BDEE-7DE2-B066-DC7708DE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Perkins CVI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AED9B-0A02-A23E-E9A9-C09944ED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44353"/>
          </a:xfrm>
        </p:spPr>
        <p:txBody>
          <a:bodyPr numCol="2"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Attention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Recognition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Clutter/Crowding/Spacing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Field Abilities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Color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 Accessibility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Guidance of the Upper Limbs 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Guidance of the Lower Limbs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to People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Light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Response Interval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Motion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Sensory 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Integration and Impact on Vision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 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Curiosity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Appearance of the Eyes</a:t>
            </a:r>
            <a:endParaRPr lang="en-US" i="0" strike="noStrike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Movement of the Eye</a:t>
            </a:r>
            <a:r>
              <a:rPr lang="en-US" i="0" strike="noStrike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s </a:t>
            </a:r>
            <a:endParaRPr lang="en-US">
              <a:solidFill>
                <a:srgbClr val="945200"/>
              </a:solidFill>
              <a:latin typeface="Charter Roman" panose="020405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06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205">
            <a:hlinkClick r:id="" action="ppaction://media"/>
            <a:extLst>
              <a:ext uri="{FF2B5EF4-FFF2-40B4-BE49-F238E27FC236}">
                <a16:creationId xmlns:a16="http://schemas.microsoft.com/office/drawing/2014/main" id="{4CD097F3-FF32-FD04-9496-2A528BF0D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5726" y="0"/>
            <a:ext cx="38576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0DFB75-F0AC-6619-2671-17646464CD6C}"/>
              </a:ext>
            </a:extLst>
          </p:cNvPr>
          <p:cNvSpPr txBox="1"/>
          <p:nvPr/>
        </p:nvSpPr>
        <p:spPr>
          <a:xfrm>
            <a:off x="8024117" y="1284270"/>
            <a:ext cx="3421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Cannot sustain visual attention to complex toy even though he enjoys and is attending to the toy and its functions</a:t>
            </a:r>
          </a:p>
        </p:txBody>
      </p:sp>
    </p:spTree>
    <p:extLst>
      <p:ext uri="{BB962C8B-B14F-4D97-AF65-F5344CB8AC3E}">
        <p14:creationId xmlns:p14="http://schemas.microsoft.com/office/powerpoint/2010/main" val="27958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7EE3D-CFBE-B807-AA58-15E1A5A8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A577-7103-3CFF-A011-D9E47AE36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353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Got the diagnosis of CVI (functional vision assessment + Ophthalmology)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Informed school who assigned him a TVI and O&amp;M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Altered his IEP to include visual impairment as a primary diagnosis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Gave therapists each a copy of his functional vision assessment and discussed how to alter therapy 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Taped all stairs and edges in our house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Did therapy in the dark with a spot light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Found toys and books he attended to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Found a physical therapist who taught at CCVI for years</a:t>
            </a:r>
          </a:p>
        </p:txBody>
      </p:sp>
    </p:spTree>
    <p:extLst>
      <p:ext uri="{BB962C8B-B14F-4D97-AF65-F5344CB8AC3E}">
        <p14:creationId xmlns:p14="http://schemas.microsoft.com/office/powerpoint/2010/main" val="1875449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3B0D4-A54B-A6BB-2B9A-E933484FE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F0009-D7F6-081B-AFA4-F1EE31CD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4693"/>
            <a:ext cx="10515600" cy="59654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Much like autism, people with CVI can have a variety of presentations and functionally impairing symptoms, which are NOT present in all individuals.  </a:t>
            </a:r>
          </a:p>
          <a:p>
            <a:pPr marL="0" indent="0" algn="ctr">
              <a:buNone/>
            </a:pP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Much like autism, symptoms of CVI are not necessarily stable over time and may appear more impairing in novel and overwhelming environments</a:t>
            </a:r>
          </a:p>
          <a:p>
            <a:pPr marL="0" indent="0" algn="ctr">
              <a:buNone/>
            </a:pP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5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B5674-27B8-4313-4EA0-96D5D5F8D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31" y="1092270"/>
            <a:ext cx="8683125" cy="50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DAE93-6DA9-9A8F-7450-CCACE866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61" y="958819"/>
            <a:ext cx="8653715" cy="48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49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D00E5D-2382-7723-8F50-6D9755A8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922" y="0"/>
            <a:ext cx="548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3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89A9B-A920-92D6-CFBB-DA4CB5CC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922" y="0"/>
            <a:ext cx="548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A2613C5-4E8E-FAF2-9856-4E0D0005B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24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Learning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7A94A-824B-6CD3-38A9-E49036582A50}"/>
              </a:ext>
            </a:extLst>
          </p:cNvPr>
          <p:cNvSpPr txBox="1"/>
          <p:nvPr/>
        </p:nvSpPr>
        <p:spPr>
          <a:xfrm>
            <a:off x="846667" y="1334897"/>
            <a:ext cx="103801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Attendees will gain knowledge of risk factors for and presentations of CVI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Attendees will become familiar with CVI symptoms and be able to ask screening questions/integrate basic CVI elements into exam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Attendees will better understand the components of functional vision assessments and how to integrate this information into DBP assessments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Attendees will consider the appropriateness of various components of common DBP assessments (ADOS and Bayley) in patients with CVI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Attendees will become familiar with abbreviations and terms associated with CVI </a:t>
            </a:r>
          </a:p>
        </p:txBody>
      </p:sp>
    </p:spTree>
    <p:extLst>
      <p:ext uri="{BB962C8B-B14F-4D97-AF65-F5344CB8AC3E}">
        <p14:creationId xmlns:p14="http://schemas.microsoft.com/office/powerpoint/2010/main" val="3255240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0DA72-D528-155E-985D-12F8E5A0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922" y="0"/>
            <a:ext cx="548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11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08FBB-FB40-F3B6-3AC7-6E699713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72" y="518987"/>
            <a:ext cx="8730037" cy="582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8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7414-E337-195D-ECB8-6DA38191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Where to Refer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89351-61DD-3FE3-D7C3-F3106FBFA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133"/>
            <a:ext cx="10515600" cy="500274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MUST have eye exam.  Preferably within the past year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Assessment depends on your state and local service providers</a:t>
            </a:r>
          </a:p>
          <a:p>
            <a:pPr lvl="1"/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Early Intervention</a:t>
            </a:r>
          </a:p>
          <a:p>
            <a:pPr lvl="1"/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School related services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Functional Visual Evaluation (Assessment)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Visually impaired children are federally protected (IDEA and 504)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Teacher for Visually Impaired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Orientation and Mobility Specialist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Learning Media Assessment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After Functional Vision Evaluation, may need Ophthalmology or Neurology to diagnose CVI</a:t>
            </a:r>
          </a:p>
        </p:txBody>
      </p:sp>
    </p:spTree>
    <p:extLst>
      <p:ext uri="{BB962C8B-B14F-4D97-AF65-F5344CB8AC3E}">
        <p14:creationId xmlns:p14="http://schemas.microsoft.com/office/powerpoint/2010/main" val="3497623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58B4-03BB-89F4-D44E-474B00A3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06310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B3FF-2CBF-4549-AB8D-71B4D05D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Functional Vision Evaluation (FVE) Questions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17C6-3B3C-12F1-CA06-F8FA846A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goal is to see the whole child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TVIs will spend hours reviewing the medical record prior to the FVE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Vision affects every area of development and even if a child is developing well, the child may still require direct instruction in specific skills 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Physical therapy – riding a bike, kicking a ball</a:t>
            </a:r>
          </a:p>
        </p:txBody>
      </p:sp>
    </p:spTree>
    <p:extLst>
      <p:ext uri="{BB962C8B-B14F-4D97-AF65-F5344CB8AC3E}">
        <p14:creationId xmlns:p14="http://schemas.microsoft.com/office/powerpoint/2010/main" val="3739998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62D8-F60A-E352-3F8A-22B39827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Functional Vision Evaluation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1AC122F-703A-DB7B-82EC-093F75534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852656"/>
            <a:ext cx="10230393" cy="42972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57132" rIns="0" bIns="11426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+mn-lt"/>
              </a:rPr>
              <a:t>Focus on Function: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545D7E"/>
                </a:solidFill>
                <a:effectLst/>
                <a:latin typeface="+mn-lt"/>
              </a:rPr>
              <a:t>Unlike standard eye exams that diagnose conditions and prescribe treatments, an FVE assesses how a person uses their vision to interact with their environment and people.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+mn-lt"/>
              </a:rPr>
              <a:t>Real-World Settings: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545D7E"/>
                </a:solidFill>
                <a:effectLst/>
                <a:latin typeface="+mn-lt"/>
              </a:rPr>
              <a:t>It examines vision in various contexts, like familiar and unfamiliar environments, to understand how vision impacts learning, participation, and overall functioning.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+mn-lt"/>
              </a:rPr>
              <a:t>Identification of Strengths and Limitations: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545D7E"/>
                </a:solidFill>
                <a:effectLst/>
                <a:latin typeface="+mn-lt"/>
              </a:rPr>
              <a:t>The assessment helps identify an individual's visual strengths and limitations in relation to specific tasks, like reading, writing, or navigating.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878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D0D61-72A0-4E1A-1FDC-E40EB9FC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Functional Vision Evaluation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B029F-3CDC-2A72-65AB-03F8CE7B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4729163"/>
          </a:xfrm>
        </p:spPr>
        <p:txBody>
          <a:bodyPr>
            <a:normAutofit fontScale="925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1D35"/>
                </a:solidFill>
              </a:rPr>
              <a:t>Observation:</a:t>
            </a:r>
            <a:endParaRPr lang="en-US" altLang="en-US" dirty="0">
              <a:solidFill>
                <a:srgbClr val="001D35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545D7E"/>
                </a:solidFill>
              </a:rPr>
              <a:t>Observing the individual's visual behavior in various settings. 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1D35"/>
                </a:solidFill>
              </a:rPr>
              <a:t>Task Analysis:</a:t>
            </a:r>
            <a:endParaRPr lang="en-US" altLang="en-US" dirty="0">
              <a:solidFill>
                <a:srgbClr val="001D35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545D7E"/>
                </a:solidFill>
              </a:rPr>
              <a:t>Examining how the individual approaches and completes specific tasks using their vision. 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1D35"/>
                </a:solidFill>
              </a:rPr>
              <a:t>Use of Assistive Devices:</a:t>
            </a:r>
            <a:endParaRPr lang="en-US" altLang="en-US" dirty="0">
              <a:solidFill>
                <a:srgbClr val="001D35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545D7E"/>
                </a:solidFill>
              </a:rPr>
              <a:t>Determining the effectiveness of assistive devices in supporting visual tasks. 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01D35"/>
                </a:solidFill>
              </a:rPr>
              <a:t>Environmental Considerations:</a:t>
            </a:r>
            <a:endParaRPr lang="en-US" altLang="en-US" dirty="0">
              <a:solidFill>
                <a:srgbClr val="001D35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545D7E"/>
                </a:solidFill>
              </a:rPr>
              <a:t>Assessing how the environment can be adapted to maximize the individual's visual functioning. 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Caregiver Report: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Observation in the child’s home environment.  Even if their report of function or preference is not observed during the FVE, it is strongly considered during the report writing</a:t>
            </a:r>
          </a:p>
        </p:txBody>
      </p:sp>
    </p:spTree>
    <p:extLst>
      <p:ext uri="{BB962C8B-B14F-4D97-AF65-F5344CB8AC3E}">
        <p14:creationId xmlns:p14="http://schemas.microsoft.com/office/powerpoint/2010/main" val="1853730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7A89-FB96-89EF-4BA2-EADA2762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Updates or Repeating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4A0D6-54DF-7C5F-D8F6-D378AE6BE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Ocular-motor may be considered as the child ages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Full re-evaluation may not be required but is updated annually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More frequently or more thorough evaluation if there are changes in medical condition or other concerns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Learning Media Assessment is a separate standardized assessment appropriate for school age children </a:t>
            </a:r>
          </a:p>
        </p:txBody>
      </p:sp>
    </p:spTree>
    <p:extLst>
      <p:ext uri="{BB962C8B-B14F-4D97-AF65-F5344CB8AC3E}">
        <p14:creationId xmlns:p14="http://schemas.microsoft.com/office/powerpoint/2010/main" val="2327222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96EE-C11F-FCFA-E7E8-6065A3D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7" y="25951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Let’s Review some Functional Vision Assessments</a:t>
            </a:r>
          </a:p>
        </p:txBody>
      </p:sp>
    </p:spTree>
    <p:extLst>
      <p:ext uri="{BB962C8B-B14F-4D97-AF65-F5344CB8AC3E}">
        <p14:creationId xmlns:p14="http://schemas.microsoft.com/office/powerpoint/2010/main" val="2925868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4068-92C8-8E8F-38B0-DD20E6E8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AC76F-7F1E-175C-ADEE-FBFCD6739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would you alter your interactions with these children?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items would you consider altering in a formal assessment such as the ADOS-2 or Bayley?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providers would you imagine would benefit from reading this?</a:t>
            </a:r>
          </a:p>
        </p:txBody>
      </p:sp>
    </p:spTree>
    <p:extLst>
      <p:ext uri="{BB962C8B-B14F-4D97-AF65-F5344CB8AC3E}">
        <p14:creationId xmlns:p14="http://schemas.microsoft.com/office/powerpoint/2010/main" val="239159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0D4D-D824-DCF2-FC8B-47EDBF14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Schedule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38E62-610D-5190-F4F6-4716F5264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Introductions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Overview of CVI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Group review of a functional vision assessment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Experiencing CVI via simulators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Experiencing accessibility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Considering CVI during common developmental assessments</a:t>
            </a:r>
          </a:p>
        </p:txBody>
      </p:sp>
    </p:spTree>
    <p:extLst>
      <p:ext uri="{BB962C8B-B14F-4D97-AF65-F5344CB8AC3E}">
        <p14:creationId xmlns:p14="http://schemas.microsoft.com/office/powerpoint/2010/main" val="1432418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95E28-B544-CECD-B661-DF6BC975E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Experiencing CVI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8CB0A-6500-6475-7499-505911FE6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have some vision impairment glasses to try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Overall distortion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Limited peripheral visual fields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Central visual loss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Retinopathy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Please listen to your body and if you feel like these would trigger a migraine or otherwise cause stress, please participate appropriately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08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37D2-31F0-22F7-AE21-D71CEFA6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Try Items with the Simulator Glasses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0B24-6FAA-9819-D408-8FA94268A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Stacking blocks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Stringing blocks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Tracing shapes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Puzzles</a:t>
            </a:r>
          </a:p>
        </p:txBody>
      </p:sp>
    </p:spTree>
    <p:extLst>
      <p:ext uri="{BB962C8B-B14F-4D97-AF65-F5344CB8AC3E}">
        <p14:creationId xmlns:p14="http://schemas.microsoft.com/office/powerpoint/2010/main" val="16197169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581C-8AC7-AF7D-B752-F99A8235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Discussion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1191-583F-DD06-250F-46600236C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Observe other people at your table performing tasks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are your initial impressions of experiencing this simulator?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did you find most surprising about using the simulator?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Was there anything about this experience that felt familiar to you, even without a visual impairment?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do you think this simulation compares to the realities of living with a visual impairment?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aspects of the visual impairment felt most impactful in the simulation?</a:t>
            </a:r>
          </a:p>
        </p:txBody>
      </p:sp>
    </p:spTree>
    <p:extLst>
      <p:ext uri="{BB962C8B-B14F-4D97-AF65-F5344CB8AC3E}">
        <p14:creationId xmlns:p14="http://schemas.microsoft.com/office/powerpoint/2010/main" val="1053247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A8148-ACA0-EF08-09BA-47D6F1EA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A313E-F211-4B59-8663-E3202692C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accent1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980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ABF2-FD16-1F1B-E0B7-155B36CE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Experiencing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62561-C60B-3068-E072-A2424C19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Ipad</a:t>
            </a:r>
            <a:endParaRPr lang="en-US" dirty="0">
              <a:solidFill>
                <a:srgbClr val="FFFF00"/>
              </a:solidFill>
              <a:highlight>
                <a:srgbClr val="000000"/>
              </a:highlight>
            </a:endParaRPr>
          </a:p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Attribute trays</a:t>
            </a:r>
          </a:p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Contrast </a:t>
            </a:r>
          </a:p>
          <a:p>
            <a:r>
              <a:rPr lang="en-US" dirty="0" err="1">
                <a:solidFill>
                  <a:srgbClr val="FFFF00"/>
                </a:solidFill>
                <a:highlight>
                  <a:srgbClr val="000000"/>
                </a:highlight>
              </a:rPr>
              <a:t>WikiStix</a:t>
            </a:r>
            <a:endParaRPr lang="en-US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58701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229A-9FAB-43C8-6FD0-C39CDEC9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Historically Used Accessibility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018D1-234A-CAD2-79D3-E09C55E6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Light box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Light box with overlays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Slant Board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Tactile Books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Tactile Worksheets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Work Trays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Spotlights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Enlargement</a:t>
            </a:r>
          </a:p>
        </p:txBody>
      </p:sp>
    </p:spTree>
    <p:extLst>
      <p:ext uri="{BB962C8B-B14F-4D97-AF65-F5344CB8AC3E}">
        <p14:creationId xmlns:p14="http://schemas.microsoft.com/office/powerpoint/2010/main" val="373248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playing with a light on a table&#10;&#10;AI-generated content may be incorrect.">
            <a:extLst>
              <a:ext uri="{FF2B5EF4-FFF2-40B4-BE49-F238E27FC236}">
                <a16:creationId xmlns:a16="http://schemas.microsoft.com/office/drawing/2014/main" id="{E1D8872F-8C5E-7209-2B2D-810DAD1C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79" y="1233181"/>
            <a:ext cx="6382641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3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black text on it&#10;&#10;AI-generated content may be incorrect.">
            <a:extLst>
              <a:ext uri="{FF2B5EF4-FFF2-40B4-BE49-F238E27FC236}">
                <a16:creationId xmlns:a16="http://schemas.microsoft.com/office/drawing/2014/main" id="{7C048443-BB54-F2EE-67D2-DA3B09B5D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653" y="1437997"/>
            <a:ext cx="6944694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39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object with a white background&#10;&#10;AI-generated content may be incorrect.">
            <a:extLst>
              <a:ext uri="{FF2B5EF4-FFF2-40B4-BE49-F238E27FC236}">
                <a16:creationId xmlns:a16="http://schemas.microsoft.com/office/drawing/2014/main" id="{E787C49C-73A3-993A-F29D-4C2878E7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22" y="1309391"/>
            <a:ext cx="6315956" cy="42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8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making a face on a paper&#10;&#10;AI-generated content may be incorrect.">
            <a:extLst>
              <a:ext uri="{FF2B5EF4-FFF2-40B4-BE49-F238E27FC236}">
                <a16:creationId xmlns:a16="http://schemas.microsoft.com/office/drawing/2014/main" id="{000640C1-E2F3-E079-852D-431F275E6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9" y="0"/>
            <a:ext cx="10081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3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AED3-4E8F-9CDB-6996-687B31B8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9518415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otebook with a cartoon character on it&#10;&#10;AI-generated content may be incorrect.">
            <a:extLst>
              <a:ext uri="{FF2B5EF4-FFF2-40B4-BE49-F238E27FC236}">
                <a16:creationId xmlns:a16="http://schemas.microsoft.com/office/drawing/2014/main" id="{78EF4FFE-3551-B3B4-336D-B941B9B0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81" y="0"/>
            <a:ext cx="10928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369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uzzle&#10;&#10;AI-generated content may be incorrect.">
            <a:extLst>
              <a:ext uri="{FF2B5EF4-FFF2-40B4-BE49-F238E27FC236}">
                <a16:creationId xmlns:a16="http://schemas.microsoft.com/office/drawing/2014/main" id="{EFC12476-CD79-F456-B79F-1D72868B7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81" y="566093"/>
            <a:ext cx="4954556" cy="583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2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held game&#10;&#10;AI-generated content may be incorrect.">
            <a:extLst>
              <a:ext uri="{FF2B5EF4-FFF2-40B4-BE49-F238E27FC236}">
                <a16:creationId xmlns:a16="http://schemas.microsoft.com/office/drawing/2014/main" id="{3AE74555-3F0E-9C09-5AF0-476CBF3AC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64" y="1299865"/>
            <a:ext cx="6430272" cy="42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530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desk lamp with a flexible base&#10;&#10;AI-generated content may be incorrect.">
            <a:extLst>
              <a:ext uri="{FF2B5EF4-FFF2-40B4-BE49-F238E27FC236}">
                <a16:creationId xmlns:a16="http://schemas.microsoft.com/office/drawing/2014/main" id="{A1075FEA-4C01-1099-93B0-CA8B56D06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48" y="0"/>
            <a:ext cx="548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6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tablet&#10;&#10;AI-generated content may be incorrect.">
            <a:extLst>
              <a:ext uri="{FF2B5EF4-FFF2-40B4-BE49-F238E27FC236}">
                <a16:creationId xmlns:a16="http://schemas.microsoft.com/office/drawing/2014/main" id="{9E222873-30F0-2C1F-8216-72480E74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16" y="0"/>
            <a:ext cx="9078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282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39D1-2125-0539-2E5C-B74696A7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Things to Consider as a Sighted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B18A0-3B6F-609D-9C46-DC89BC8E2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You can have a normal eye report and still have CVI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Visual clutter can be very distracting and a significant limitation to the individual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If kids are positioning themselves or materials in a specific way, that needs to be honored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Typical visual behavior may not be functional for the individual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There are situations which can just be overwhelming and compensation may worsen</a:t>
            </a:r>
          </a:p>
        </p:txBody>
      </p:sp>
    </p:spTree>
    <p:extLst>
      <p:ext uri="{BB962C8B-B14F-4D97-AF65-F5344CB8AC3E}">
        <p14:creationId xmlns:p14="http://schemas.microsoft.com/office/powerpoint/2010/main" val="1306439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5BDE-B756-BAE2-8CF2-DCC90DFF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Considering CVI During Autism Assessments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1D379-C705-500B-A259-53EECB610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40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A285F-C5FE-A008-A909-3B24E670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CVI and Autism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92660-D616-4DBC-3C78-822A0DA92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They can overlap but symptoms also overlap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CVI is specifically related to access to environment and data in the environment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But they are distinct diagnoses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When I write a report of a child with CVI and ASD, I specifically mention that atypical visual behaviors are NOT being considered in the child meeting diagnostic criteria OR clarify that eye contact is within a child’s abilities but child does not make appropriate eye contact in multiple optimal situations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There are no CVI specific ASD diagnostic tools</a:t>
            </a:r>
          </a:p>
          <a:p>
            <a:endParaRPr lang="en-US" dirty="0">
              <a:solidFill>
                <a:srgbClr val="9452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2586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C875-B523-8F0B-4689-107887A0B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Questions to ask to Differentiate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FDF0C-60CB-DCE8-2B27-611741426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Are there ways of adapting the environment which allows the child to optimally perform socially?  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Are social stimuli being presented in a manner the child can understand?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What overwhelms your child?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Does the child have decreased visual attention across multiple domains (i.e. not just faces or a busy classroom)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Pattern of development can be very helpful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Do social skills worsen with fatigue?</a:t>
            </a:r>
          </a:p>
          <a:p>
            <a:endParaRPr lang="en-US" dirty="0">
              <a:solidFill>
                <a:srgbClr val="9452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918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83AE-AD01-F9D5-D320-1FEBB85C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Considerations on ADOS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8C84-D90F-4BF8-E8A7-E2974CAA3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Visual complexity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Preference for familiar items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If a functional visual assessment is available for reference, please use this information to present information and tasks in optimal ways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Note the ADOS was altered to accommodate visual deficits, or omit the ADOS but thoroughly document the items in your report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If ADOS observations don’t match reported behaviors, favor the reported behaviors when a child is in a familiar environment</a:t>
            </a:r>
          </a:p>
        </p:txBody>
      </p:sp>
    </p:spTree>
    <p:extLst>
      <p:ext uri="{BB962C8B-B14F-4D97-AF65-F5344CB8AC3E}">
        <p14:creationId xmlns:p14="http://schemas.microsoft.com/office/powerpoint/2010/main" val="97904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3AF6-391E-9F3E-DEFE-618A57A5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Cerebral Visual Impairment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F3080-F92C-6D05-0788-6C70997C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Cortical visual impairment until about 20-25 years ago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Cerebral visual impairment better describes whole brain function</a:t>
            </a:r>
          </a:p>
          <a:p>
            <a:r>
              <a:rPr lang="en-US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Different than ocular visual impairment</a:t>
            </a:r>
          </a:p>
        </p:txBody>
      </p:sp>
    </p:spTree>
    <p:extLst>
      <p:ext uri="{BB962C8B-B14F-4D97-AF65-F5344CB8AC3E}">
        <p14:creationId xmlns:p14="http://schemas.microsoft.com/office/powerpoint/2010/main" val="3136584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2FF2-EC3E-5400-0514-EEF7C56D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Considerations on the Bayley Scales of Infant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D455E-08B2-79A4-A383-5CB1E3467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Many of the Bayley items are high contrast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Timed items may be more challenging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 Bayley 4 allows many parent-report items, especially in play/communication, which can be helpful</a:t>
            </a:r>
          </a:p>
        </p:txBody>
      </p:sp>
    </p:spTree>
    <p:extLst>
      <p:ext uri="{BB962C8B-B14F-4D97-AF65-F5344CB8AC3E}">
        <p14:creationId xmlns:p14="http://schemas.microsoft.com/office/powerpoint/2010/main" val="4233384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32DE-85E2-71DA-669A-369CC681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If You Have a Patient with a Dual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C5257-5E00-8897-BE82-85514E625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Most children with CVI are going to be diagnosed later than peers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BUT they should already be in services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is the major impairing diagnosis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If the strategies help, regardless of the exact diagnosis, use the strategies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Many ABA strategies (limited field number) are appropriate for children with CVI</a:t>
            </a:r>
          </a:p>
        </p:txBody>
      </p:sp>
    </p:spTree>
    <p:extLst>
      <p:ext uri="{BB962C8B-B14F-4D97-AF65-F5344CB8AC3E}">
        <p14:creationId xmlns:p14="http://schemas.microsoft.com/office/powerpoint/2010/main" val="39794938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1B52-785A-6E58-0E72-3E8E393B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912801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D42D-E1B3-F9A4-AFAF-A2779A0F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0060C-D195-93F9-D474-4D43A1C6D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Melnick, M. D., Tadin, D., &amp; </a:t>
            </a:r>
            <a:r>
              <a:rPr lang="en-US" b="0" i="0" dirty="0" err="1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Huxlin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, K. R. (2016). Relearning to See in Cortical Blindness. </a:t>
            </a:r>
            <a:r>
              <a:rPr lang="en-US" b="0" i="1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The Neuroscientist : a review journal bringing neurobiology, neurology and psychiatry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, 22(2), 199–212. https://doi.org/10.1177/1073858415621035</a:t>
            </a:r>
          </a:p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Fishman, R.S. Gordon Holmes. (1997). The cortical retina, and the wounds of war. </a:t>
            </a:r>
            <a:r>
              <a:rPr lang="en-US" b="0" i="1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Documenta </a:t>
            </a:r>
            <a:r>
              <a:rPr lang="en-US" b="0" i="1" dirty="0" err="1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Ophthalmologica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93, 9–28. 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https://doi.org/10.1007/BF02569044</a:t>
            </a:r>
            <a:endParaRPr lang="en-US" b="0" i="0" dirty="0">
              <a:solidFill>
                <a:srgbClr val="945200"/>
              </a:solidFill>
              <a:effectLst/>
              <a:latin typeface="Charter Roman" panose="02040503050506020203" pitchFamily="18" charset="0"/>
            </a:endParaRPr>
          </a:p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Dutton, G. &amp; Lueck, A. (2015). </a:t>
            </a:r>
            <a:r>
              <a:rPr lang="en-US" b="0" i="1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Vision and the Brain: Understanding Cerebral Visual Impairment in Children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. New York, New York: American Foundation for the Blind Press.</a:t>
            </a:r>
          </a:p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Roman-Lantzy, C. (2018). </a:t>
            </a:r>
            <a:r>
              <a:rPr lang="en-US" b="0" i="1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Cortical Visual Impairment: An Approach to Assessment and Intervention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. 2nd ed., New York, NY: AFB Press.</a:t>
            </a:r>
          </a:p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Teach CVI (2017).  Tools for educators and health care providers. Retrieved from: https://www.teachcvi.net</a:t>
            </a:r>
          </a:p>
          <a:p>
            <a:pPr algn="l"/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Tietjen, M. (2019). The “What’s the Complexity?” Framework. In Roman-Lantzy, Christine. (2019) </a:t>
            </a:r>
            <a:r>
              <a:rPr lang="en-US" b="0" i="1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Cortical Visual Impairment: Advanced Principles</a:t>
            </a:r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</a:rPr>
              <a:t> (pp. 92-150). Louisville, KY: APH Press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235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8C9E-234E-ADC6-0DF8-597587BC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More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81C73-AB06-DC48-F37A-8D2238FFC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https://www.pathstoliteracy.org/resource/cvi-and-autism-shared-behaviors-not-diagnoses/</a:t>
            </a:r>
            <a:endParaRPr lang="en-US" dirty="0">
              <a:solidFill>
                <a:srgbClr val="945200"/>
              </a:solidFill>
              <a:latin typeface="Charter Roman" panose="02040503050506020203" pitchFamily="18" charset="0"/>
            </a:endParaRP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hlinkClick r:id="rId3"/>
              </a:rPr>
              <a:t>https://www.perkins.org</a:t>
            </a:r>
            <a:endParaRPr lang="en-US" dirty="0">
              <a:solidFill>
                <a:srgbClr val="945200"/>
              </a:solidFill>
              <a:latin typeface="Charter Roman" panose="02040503050506020203" pitchFamily="18" charset="0"/>
            </a:endParaRP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McDowell, N. (2019). Power is Knowledge: empowering parents of children with cerebral visual impairment.  </a:t>
            </a:r>
            <a:r>
              <a:rPr lang="en-US" i="1" dirty="0">
                <a:solidFill>
                  <a:srgbClr val="945200"/>
                </a:solidFill>
                <a:latin typeface="Charter Roman" panose="02040503050506020203" pitchFamily="18" charset="0"/>
              </a:rPr>
              <a:t>Disability &amp; Society </a:t>
            </a:r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36, 596-617.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Boonstra, F.N., Bosch, D.G., Geldof, C.J., Stellingwerf, C. Porro, G (2022). The multidisciplinary guidelines for diagnosis and referral in cerebral visual impairment.  </a:t>
            </a:r>
            <a:r>
              <a:rPr lang="en-US" i="1" dirty="0">
                <a:solidFill>
                  <a:srgbClr val="945200"/>
                </a:solidFill>
                <a:latin typeface="Charter Roman" panose="02040503050506020203" pitchFamily="18" charset="0"/>
              </a:rPr>
              <a:t>Frontiers in Human </a:t>
            </a:r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Neuroscience 16,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Special Commentary: Cerebral/Cortical Visual Impairment Working Definition: A Report from the National Institutes of Health CVI Workshop </a:t>
            </a:r>
            <a:r>
              <a:rPr lang="en-US" dirty="0">
                <a:hlinkClick r:id="rId4"/>
              </a:rPr>
              <a:t>Melinda Y. Chang, MD</a:t>
            </a:r>
            <a:r>
              <a:rPr lang="en-US" baseline="30000" dirty="0"/>
              <a:t>1,2,∗</a:t>
            </a:r>
            <a:r>
              <a:rPr lang="en-US" dirty="0"/>
              <a:t> </a:t>
            </a:r>
            <a:r>
              <a:rPr lang="en-US" dirty="0">
                <a:hlinkClick r:id="rId5" tooltip="Send email to Melinda Y. Chang"/>
              </a:rPr>
              <a:t>Melinda.y.wu@gmail.com</a:t>
            </a:r>
            <a:r>
              <a:rPr lang="en-US" dirty="0"/>
              <a:t> ∙ </a:t>
            </a:r>
            <a:r>
              <a:rPr lang="en-US" dirty="0">
                <a:hlinkClick r:id="rId4"/>
              </a:rPr>
              <a:t>Lotfi B. Merabet, OD, PhD</a:t>
            </a:r>
            <a:r>
              <a:rPr lang="en-US" baseline="30000" dirty="0"/>
              <a:t>3,4,∗</a:t>
            </a:r>
            <a:r>
              <a:rPr lang="en-US" dirty="0"/>
              <a:t>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for the </a:t>
            </a:r>
            <a:r>
              <a:rPr lang="en-US" dirty="0">
                <a:hlinkClick r:id="rId4"/>
              </a:rPr>
              <a:t>CVI Working Group</a:t>
            </a:r>
            <a:r>
              <a:rPr lang="en-US" dirty="0"/>
              <a:t>.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 Ophthalmology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131, Issue 12</a:t>
            </a:r>
            <a:r>
              <a:rPr lang="en-US" cap="all" dirty="0">
                <a:solidFill>
                  <a:schemeClr val="accent1">
                    <a:lumMod val="75000"/>
                  </a:schemeClr>
                </a:solidFill>
              </a:rPr>
              <a:t>p1359-1365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December 2024</a:t>
            </a:r>
          </a:p>
          <a:p>
            <a:endParaRPr lang="en-US" dirty="0">
              <a:solidFill>
                <a:srgbClr val="945200"/>
              </a:solidFill>
              <a:latin typeface="Charter Roman" panose="02040503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6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37B8-8105-9B9E-9440-5C3F9D1A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CVI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1E779-AA60-D7A0-0D14-541C09F2F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945200"/>
                </a:solidFill>
                <a:effectLst/>
                <a:latin typeface="Charter Roman" panose="02040503050506020203" pitchFamily="18" charset="0"/>
                <a:cs typeface="Futura Medium" panose="020B0602020204020303" pitchFamily="34" charset="-79"/>
              </a:rPr>
              <a:t>CVI is a lifelong brain-based visual impairment, caused by damage to or altered function of the brain’s visual pathways or visual processing areas. </a:t>
            </a:r>
          </a:p>
          <a:p>
            <a:pPr lvl="1"/>
            <a:r>
              <a:rPr lang="en-US" sz="2800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Visual processing occurs in multiple areas in the brain</a:t>
            </a:r>
            <a:endParaRPr lang="en-US" sz="2800" b="0" i="0" dirty="0">
              <a:solidFill>
                <a:srgbClr val="945200"/>
              </a:solidFill>
              <a:effectLst/>
              <a:latin typeface="Charter Roman" panose="02040503050506020203" pitchFamily="18" charset="0"/>
              <a:cs typeface="Futura Medium" panose="020B0602020204020303" pitchFamily="34" charset="-79"/>
            </a:endParaRP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This damage is not always visible on MRI but can be presumed to be functional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&gt;20% of individuals with CVI have no obvious damage on MRI of brain and on the 2022 Babies Count National Registry of Children with Blindness or Vision Loss, 26% had no known etiology for their vision loss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Needs and symptoms are NOT stable over time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  <a:cs typeface="Futura Medium" panose="020B0602020204020303" pitchFamily="34" charset="-79"/>
              </a:rPr>
              <a:t>There are genetic causes of CVI, but this is evolving</a:t>
            </a:r>
          </a:p>
          <a:p>
            <a:pPr marL="0" indent="0">
              <a:buNone/>
            </a:pPr>
            <a:endParaRPr lang="en-US" dirty="0">
              <a:solidFill>
                <a:srgbClr val="945200"/>
              </a:solidFill>
              <a:latin typeface="Charter Roman" panose="02040503050506020203" pitchFamily="18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321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7E7D-EC96-4AFD-6A9D-21DC202F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NIH CVI Working Group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44107-8979-71C6-7A27-568FEFE17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079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arenBoth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CVI encompasses a spectrum of visual impairments caused by an underlying brain abnormality that affects the development of visual processing pathways and is characterized by deficits in visual function and functional vision. </a:t>
            </a:r>
          </a:p>
          <a:p>
            <a:pPr marL="514350" indent="-514350">
              <a:buAutoNum type="arabicParenBoth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visual dysfunction in CVI is greater than expected by any comorbid ocular conditions alone. </a:t>
            </a:r>
          </a:p>
          <a:p>
            <a:pPr marL="514350" indent="-514350">
              <a:buAutoNum type="arabicParenBoth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visual dysfunction in CVI may manifest as lower-order or higher-order afferent visual deficits, or both, leading to characteristic behaviors in affected individuals. </a:t>
            </a:r>
          </a:p>
          <a:p>
            <a:pPr marL="514350" indent="-514350">
              <a:buAutoNum type="arabicParenBoth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Although CVI may be comorbid with other neurodevelopmental disorders, CVI is not primarily a disorder of language, learning, or social communication. </a:t>
            </a:r>
          </a:p>
          <a:p>
            <a:pPr marL="514350" indent="-514350">
              <a:buAutoNum type="arabicParenBoth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underlying neurologic insult of the developing brain may go unrecognized or undiagnosed until later in life.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93D1-7571-3620-C404-0CF4D327F6CC}"/>
              </a:ext>
            </a:extLst>
          </p:cNvPr>
          <p:cNvSpPr txBox="1"/>
          <p:nvPr/>
        </p:nvSpPr>
        <p:spPr>
          <a:xfrm>
            <a:off x="447869" y="5915608"/>
            <a:ext cx="11271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Commentary: Cerebral/Cortical Visual Impairment Working Definition</a:t>
            </a:r>
            <a:br>
              <a:rPr lang="en-US" dirty="0"/>
            </a:br>
            <a:r>
              <a:rPr lang="en-US" dirty="0"/>
              <a:t>A Report from the National Institutes of Health CVI Workshop</a:t>
            </a:r>
          </a:p>
          <a:p>
            <a:r>
              <a:rPr lang="en-US" dirty="0">
                <a:hlinkClick r:id="rId2"/>
              </a:rPr>
              <a:t>Melinda Y. Chang, MD</a:t>
            </a:r>
            <a:r>
              <a:rPr lang="en-US" baseline="30000" dirty="0"/>
              <a:t>1,2,∗</a:t>
            </a:r>
            <a:r>
              <a:rPr lang="en-US" dirty="0"/>
              <a:t> </a:t>
            </a:r>
            <a:r>
              <a:rPr lang="en-US" dirty="0">
                <a:hlinkClick r:id="rId3" tooltip="Send email to Melinda Y. Chang"/>
              </a:rPr>
              <a:t>Melinda.y.wu@gmail.com</a:t>
            </a:r>
            <a:r>
              <a:rPr lang="en-US" dirty="0"/>
              <a:t> ∙ </a:t>
            </a:r>
            <a:r>
              <a:rPr lang="en-US" dirty="0">
                <a:hlinkClick r:id="rId2"/>
              </a:rPr>
              <a:t>Lotfi B. Merabet, OD, PhD</a:t>
            </a:r>
            <a:r>
              <a:rPr lang="en-US" baseline="30000" dirty="0"/>
              <a:t>3,4,∗</a:t>
            </a:r>
            <a:r>
              <a:rPr lang="en-US" dirty="0"/>
              <a:t> for the </a:t>
            </a:r>
            <a:r>
              <a:rPr lang="en-US" dirty="0">
                <a:hlinkClick r:id="rId2"/>
              </a:rPr>
              <a:t>CVI 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EFA0-D8DF-AA6F-EDDD-DEC454C6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Meet Criteria for CVI you need 3 things: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4964-45ED-A98C-63F4-088BC20B4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Abnormal visual behaviors that cannot be explained by clinical eye exam</a:t>
            </a:r>
          </a:p>
          <a:p>
            <a:pPr lvl="1"/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Must have ophthalmology exam and history of neurologic impact or genetic disorder 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History of something increasing risk factors including:</a:t>
            </a:r>
          </a:p>
          <a:p>
            <a:pPr lvl="1"/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Complex medical history (preterm birth, IUGR, or trauma)</a:t>
            </a:r>
          </a:p>
          <a:p>
            <a:pPr lvl="1"/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Genetic conditions that impact neurologic functioning</a:t>
            </a:r>
          </a:p>
          <a:p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Presence of unique visual characteristics</a:t>
            </a:r>
          </a:p>
          <a:p>
            <a:pPr marL="0" indent="0">
              <a:buNone/>
            </a:pPr>
            <a:r>
              <a:rPr lang="en-US" dirty="0">
                <a:solidFill>
                  <a:srgbClr val="945200"/>
                </a:solidFill>
                <a:latin typeface="Charter Roman" panose="02040503050506020203" pitchFamily="18" charset="0"/>
              </a:rPr>
              <a:t>****If you strongly suspect CVI, a MRI is recommended****</a:t>
            </a:r>
          </a:p>
        </p:txBody>
      </p:sp>
    </p:spTree>
    <p:extLst>
      <p:ext uri="{BB962C8B-B14F-4D97-AF65-F5344CB8AC3E}">
        <p14:creationId xmlns:p14="http://schemas.microsoft.com/office/powerpoint/2010/main" val="1980554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130</TotalTime>
  <Words>2520</Words>
  <Application>Microsoft Office PowerPoint</Application>
  <PresentationFormat>Widescreen</PresentationFormat>
  <Paragraphs>256</Paragraphs>
  <Slides>64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avenirnext</vt:lpstr>
      <vt:lpstr>Calibri</vt:lpstr>
      <vt:lpstr>Calibri Light</vt:lpstr>
      <vt:lpstr>Charter Roman</vt:lpstr>
      <vt:lpstr>Charter Roman</vt:lpstr>
      <vt:lpstr>Futura Medium</vt:lpstr>
      <vt:lpstr>Office 2013 - 2022 Theme</vt:lpstr>
      <vt:lpstr>Cerebral Visual Impairment for Developmental Practices</vt:lpstr>
      <vt:lpstr>Disclosures</vt:lpstr>
      <vt:lpstr>PowerPoint Presentation</vt:lpstr>
      <vt:lpstr>Schedule for Today</vt:lpstr>
      <vt:lpstr>Introductions</vt:lpstr>
      <vt:lpstr>Cerebral Visual Impairment</vt:lpstr>
      <vt:lpstr>CVI Definition</vt:lpstr>
      <vt:lpstr>NIH CVI Working Group Definition</vt:lpstr>
      <vt:lpstr>To Meet Criteria for CVI you need 3 things:</vt:lpstr>
      <vt:lpstr>How Often and Who?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Development is a Moving Target</vt:lpstr>
      <vt:lpstr>Visual Milestones</vt:lpstr>
      <vt:lpstr>Early Symptoms of CVI</vt:lpstr>
      <vt:lpstr>Interview and Exam components</vt:lpstr>
      <vt:lpstr>PowerPoint Presentation</vt:lpstr>
      <vt:lpstr>PowerPoint Presentation</vt:lpstr>
      <vt:lpstr>Perkins CVI Protocol</vt:lpstr>
      <vt:lpstr>PowerPoint Presentation</vt:lpstr>
      <vt:lpstr>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Refer</vt:lpstr>
      <vt:lpstr>Questions?</vt:lpstr>
      <vt:lpstr>Functional Vision Evaluation (FVE) Questions to Consider</vt:lpstr>
      <vt:lpstr>Functional Vision Evaluation</vt:lpstr>
      <vt:lpstr>Functional Vision Evaluation Components</vt:lpstr>
      <vt:lpstr>Updates or Repeating</vt:lpstr>
      <vt:lpstr>Let’s Review some Functional Vision Assessments</vt:lpstr>
      <vt:lpstr>Things to Consider</vt:lpstr>
      <vt:lpstr>Experiencing CVI</vt:lpstr>
      <vt:lpstr>Try Items with the Simulator Glasses</vt:lpstr>
      <vt:lpstr>Discussion Points</vt:lpstr>
      <vt:lpstr>PowerPoint Presentation</vt:lpstr>
      <vt:lpstr>Experiencing Accessibility</vt:lpstr>
      <vt:lpstr>Historically Used Accessibility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Consider as a Sighted Person</vt:lpstr>
      <vt:lpstr>Considering CVI During Autism Assessments</vt:lpstr>
      <vt:lpstr>CVI and Autism</vt:lpstr>
      <vt:lpstr>Questions to ask to Differentiate</vt:lpstr>
      <vt:lpstr>Considerations on ADOS</vt:lpstr>
      <vt:lpstr>Considerations on the Bayley Scales of Infant Development</vt:lpstr>
      <vt:lpstr>If You Have a Patient with a Dual Diagnosis</vt:lpstr>
      <vt:lpstr>Discussion</vt:lpstr>
      <vt:lpstr>References</vt:lpstr>
      <vt:lpstr>More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Burns</dc:creator>
  <cp:lastModifiedBy>Katie Burns</cp:lastModifiedBy>
  <cp:revision>2</cp:revision>
  <dcterms:created xsi:type="dcterms:W3CDTF">2024-03-08T16:55:19Z</dcterms:created>
  <dcterms:modified xsi:type="dcterms:W3CDTF">2025-07-27T20:51:06Z</dcterms:modified>
</cp:coreProperties>
</file>